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308" r:id="rId2"/>
    <p:sldId id="256" r:id="rId3"/>
    <p:sldId id="257" r:id="rId4"/>
    <p:sldId id="258" r:id="rId5"/>
    <p:sldId id="260" r:id="rId6"/>
    <p:sldId id="261" r:id="rId7"/>
    <p:sldId id="259" r:id="rId8"/>
    <p:sldId id="276" r:id="rId9"/>
    <p:sldId id="277" r:id="rId10"/>
    <p:sldId id="280" r:id="rId11"/>
    <p:sldId id="281" r:id="rId12"/>
    <p:sldId id="282" r:id="rId13"/>
    <p:sldId id="275" r:id="rId14"/>
    <p:sldId id="283" r:id="rId15"/>
    <p:sldId id="284" r:id="rId16"/>
    <p:sldId id="300" r:id="rId17"/>
    <p:sldId id="285" r:id="rId18"/>
    <p:sldId id="304" r:id="rId19"/>
    <p:sldId id="305" r:id="rId20"/>
    <p:sldId id="321" r:id="rId21"/>
    <p:sldId id="266" r:id="rId22"/>
    <p:sldId id="296" r:id="rId23"/>
    <p:sldId id="297" r:id="rId24"/>
    <p:sldId id="298" r:id="rId25"/>
    <p:sldId id="299" r:id="rId26"/>
    <p:sldId id="301" r:id="rId27"/>
    <p:sldId id="302" r:id="rId28"/>
    <p:sldId id="309" r:id="rId29"/>
    <p:sldId id="310" r:id="rId30"/>
    <p:sldId id="311" r:id="rId31"/>
    <p:sldId id="312" r:id="rId32"/>
    <p:sldId id="313" r:id="rId33"/>
    <p:sldId id="314" r:id="rId34"/>
    <p:sldId id="315" r:id="rId35"/>
    <p:sldId id="316" r:id="rId36"/>
    <p:sldId id="317" r:id="rId37"/>
    <p:sldId id="318" r:id="rId38"/>
    <p:sldId id="319" r:id="rId39"/>
    <p:sldId id="320" r:id="rId40"/>
    <p:sldId id="303" r:id="rId41"/>
  </p:sldIdLst>
  <p:sldSz cx="9144000" cy="6858000" type="screen4x3"/>
  <p:notesSz cx="6761163" cy="99425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281" autoAdjust="0"/>
  </p:normalViewPr>
  <p:slideViewPr>
    <p:cSldViewPr>
      <p:cViewPr varScale="1">
        <p:scale>
          <a:sx n="104" d="100"/>
          <a:sy n="104" d="100"/>
        </p:scale>
        <p:origin x="-58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DE249C-7159-4954-AAD9-BAD8A7E91D8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0A6252CF-ADFA-4ED5-8D50-1039F87879B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Yanlış Anlama ve Anlaşılmaları Önleme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Becerileri</a:t>
          </a:r>
        </a:p>
      </dgm:t>
    </dgm:pt>
    <dgm:pt modelId="{54C1F6DF-3139-405B-A2D2-D0027CD3CFDE}" type="parTrans" cxnId="{484B3F84-2187-4AEC-AC15-5183E52B2733}">
      <dgm:prSet/>
      <dgm:spPr/>
    </dgm:pt>
    <dgm:pt modelId="{4651ECD6-1919-4E75-B5DC-01B5FFD8D4A5}" type="sibTrans" cxnId="{484B3F84-2187-4AEC-AC15-5183E52B2733}">
      <dgm:prSet/>
      <dgm:spPr/>
    </dgm:pt>
    <dgm:pt modelId="{DD6F6588-0219-4F82-B204-167CE163138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Soru Sorma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tr-TR" altLang="tr-T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1EB6070D-1814-43ED-9538-3A40F763B6C0}" type="parTrans" cxnId="{A53FAF4F-F6B0-4572-9182-1217983AF9F6}">
      <dgm:prSet/>
      <dgm:spPr/>
    </dgm:pt>
    <dgm:pt modelId="{8F877B53-F7E1-4C14-A35B-456EEC96B2BB}" type="sibTrans" cxnId="{A53FAF4F-F6B0-4572-9182-1217983AF9F6}">
      <dgm:prSet/>
      <dgm:spPr/>
    </dgm:pt>
    <dgm:pt modelId="{2437CF9B-1155-42E6-BAB6-D9F73DA293A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Kesin ve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Açık Olmak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tr-TR" altLang="tr-TR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B12438A1-ACFA-4544-A1D0-174DA93520AF}" type="parTrans" cxnId="{764C2B11-589D-434E-ABC9-AAA960D48A81}">
      <dgm:prSet/>
      <dgm:spPr/>
    </dgm:pt>
    <dgm:pt modelId="{10136098-9616-4914-82FF-7824400BD88C}" type="sibTrans" cxnId="{764C2B11-589D-434E-ABC9-AAA960D48A81}">
      <dgm:prSet/>
      <dgm:spPr/>
    </dgm:pt>
    <dgm:pt modelId="{EC5FFBDC-900F-450F-8A49-E2F21E452A9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Sözel ve sözel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Olmayan uyumu</a:t>
          </a:r>
        </a:p>
      </dgm:t>
    </dgm:pt>
    <dgm:pt modelId="{C9E1F44C-52C1-4A52-8BD6-70A20610BE4F}" type="parTrans" cxnId="{C483B57C-63F1-4878-88D8-5BEBFA98E788}">
      <dgm:prSet/>
      <dgm:spPr/>
    </dgm:pt>
    <dgm:pt modelId="{0B420B2C-F192-4B9D-82B1-6229080DD165}" type="sibTrans" cxnId="{C483B57C-63F1-4878-88D8-5BEBFA98E788}">
      <dgm:prSet/>
      <dgm:spPr/>
    </dgm:pt>
    <dgm:pt modelId="{1252762F-0593-4D69-90A2-EF14B8A7DDD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Mesajı Alanın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Geri Bildirimi </a:t>
          </a:r>
        </a:p>
      </dgm:t>
    </dgm:pt>
    <dgm:pt modelId="{67A15A7C-2667-4E8B-B2D7-9C3634C2F488}" type="parTrans" cxnId="{A2328306-7A4B-4938-B479-21E8E9DEEA65}">
      <dgm:prSet/>
      <dgm:spPr/>
    </dgm:pt>
    <dgm:pt modelId="{E7D4E5BC-2375-4749-8584-2B359F54C017}" type="sibTrans" cxnId="{A2328306-7A4B-4938-B479-21E8E9DEEA65}">
      <dgm:prSet/>
      <dgm:spPr/>
    </dgm:pt>
    <dgm:pt modelId="{767DA492-DAC7-4D4A-8F04-88246808DE86}" type="pres">
      <dgm:prSet presAssocID="{3CDE249C-7159-4954-AAD9-BAD8A7E91D8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035528C-3E5B-40D8-82F7-E4AFC94BE47A}" type="pres">
      <dgm:prSet presAssocID="{0A6252CF-ADFA-4ED5-8D50-1039F87879BC}" presName="hierRoot1" presStyleCnt="0">
        <dgm:presLayoutVars>
          <dgm:hierBranch/>
        </dgm:presLayoutVars>
      </dgm:prSet>
      <dgm:spPr/>
    </dgm:pt>
    <dgm:pt modelId="{72A3D656-A196-41A7-ADFA-C9EABE39CE7B}" type="pres">
      <dgm:prSet presAssocID="{0A6252CF-ADFA-4ED5-8D50-1039F87879BC}" presName="rootComposite1" presStyleCnt="0"/>
      <dgm:spPr/>
    </dgm:pt>
    <dgm:pt modelId="{2FB5E39A-3F68-4899-8967-03B0E7BEB425}" type="pres">
      <dgm:prSet presAssocID="{0A6252CF-ADFA-4ED5-8D50-1039F87879B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6E270C8-3E86-460C-B36A-45E37A73E371}" type="pres">
      <dgm:prSet presAssocID="{0A6252CF-ADFA-4ED5-8D50-1039F87879BC}" presName="rootConnector1" presStyleLbl="node1" presStyleIdx="0" presStyleCnt="0"/>
      <dgm:spPr/>
      <dgm:t>
        <a:bodyPr/>
        <a:lstStyle/>
        <a:p>
          <a:endParaRPr lang="tr-TR"/>
        </a:p>
      </dgm:t>
    </dgm:pt>
    <dgm:pt modelId="{FF80971F-A55C-415A-94F5-CC633EDE7A9C}" type="pres">
      <dgm:prSet presAssocID="{0A6252CF-ADFA-4ED5-8D50-1039F87879BC}" presName="hierChild2" presStyleCnt="0"/>
      <dgm:spPr/>
    </dgm:pt>
    <dgm:pt modelId="{5E2CA811-68C0-4C76-B935-42C0E58CA9D2}" type="pres">
      <dgm:prSet presAssocID="{1EB6070D-1814-43ED-9538-3A40F763B6C0}" presName="Name35" presStyleLbl="parChTrans1D2" presStyleIdx="0" presStyleCnt="4"/>
      <dgm:spPr/>
    </dgm:pt>
    <dgm:pt modelId="{9745BCB2-494F-403A-8FCA-2CBE65FE24D7}" type="pres">
      <dgm:prSet presAssocID="{DD6F6588-0219-4F82-B204-167CE1631387}" presName="hierRoot2" presStyleCnt="0">
        <dgm:presLayoutVars>
          <dgm:hierBranch/>
        </dgm:presLayoutVars>
      </dgm:prSet>
      <dgm:spPr/>
    </dgm:pt>
    <dgm:pt modelId="{A1A8EBD8-FFB7-4F60-811C-C0F2034FDEE2}" type="pres">
      <dgm:prSet presAssocID="{DD6F6588-0219-4F82-B204-167CE1631387}" presName="rootComposite" presStyleCnt="0"/>
      <dgm:spPr/>
    </dgm:pt>
    <dgm:pt modelId="{6C2C2561-52BA-4D7F-80DF-154A22C2AF05}" type="pres">
      <dgm:prSet presAssocID="{DD6F6588-0219-4F82-B204-167CE1631387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CB501BF-8FE8-482F-81B2-C24AC17560EC}" type="pres">
      <dgm:prSet presAssocID="{DD6F6588-0219-4F82-B204-167CE1631387}" presName="rootConnector" presStyleLbl="node2" presStyleIdx="0" presStyleCnt="4"/>
      <dgm:spPr/>
      <dgm:t>
        <a:bodyPr/>
        <a:lstStyle/>
        <a:p>
          <a:endParaRPr lang="tr-TR"/>
        </a:p>
      </dgm:t>
    </dgm:pt>
    <dgm:pt modelId="{BBA77695-26AD-4AEC-A9EC-470232DBC3BB}" type="pres">
      <dgm:prSet presAssocID="{DD6F6588-0219-4F82-B204-167CE1631387}" presName="hierChild4" presStyleCnt="0"/>
      <dgm:spPr/>
    </dgm:pt>
    <dgm:pt modelId="{2C1DADCC-485E-4530-84E4-5EA754ED3C2B}" type="pres">
      <dgm:prSet presAssocID="{DD6F6588-0219-4F82-B204-167CE1631387}" presName="hierChild5" presStyleCnt="0"/>
      <dgm:spPr/>
    </dgm:pt>
    <dgm:pt modelId="{A83E44F3-F17D-4BEC-A12F-BC3257831BEF}" type="pres">
      <dgm:prSet presAssocID="{B12438A1-ACFA-4544-A1D0-174DA93520AF}" presName="Name35" presStyleLbl="parChTrans1D2" presStyleIdx="1" presStyleCnt="4"/>
      <dgm:spPr/>
    </dgm:pt>
    <dgm:pt modelId="{899639D9-F700-4F06-BB13-43E8F6A5CEFF}" type="pres">
      <dgm:prSet presAssocID="{2437CF9B-1155-42E6-BAB6-D9F73DA293AA}" presName="hierRoot2" presStyleCnt="0">
        <dgm:presLayoutVars>
          <dgm:hierBranch/>
        </dgm:presLayoutVars>
      </dgm:prSet>
      <dgm:spPr/>
    </dgm:pt>
    <dgm:pt modelId="{41028F47-3D12-4C54-8671-D44D21C5AAB5}" type="pres">
      <dgm:prSet presAssocID="{2437CF9B-1155-42E6-BAB6-D9F73DA293AA}" presName="rootComposite" presStyleCnt="0"/>
      <dgm:spPr/>
    </dgm:pt>
    <dgm:pt modelId="{A06584F5-64FE-4E70-ADE0-DDBCCE74F6FC}" type="pres">
      <dgm:prSet presAssocID="{2437CF9B-1155-42E6-BAB6-D9F73DA293AA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579D3FE-1E38-4896-9727-94818E6FBBD3}" type="pres">
      <dgm:prSet presAssocID="{2437CF9B-1155-42E6-BAB6-D9F73DA293AA}" presName="rootConnector" presStyleLbl="node2" presStyleIdx="1" presStyleCnt="4"/>
      <dgm:spPr/>
      <dgm:t>
        <a:bodyPr/>
        <a:lstStyle/>
        <a:p>
          <a:endParaRPr lang="tr-TR"/>
        </a:p>
      </dgm:t>
    </dgm:pt>
    <dgm:pt modelId="{B4645D04-B0AA-4BF0-ADD7-E4EADB4AC25B}" type="pres">
      <dgm:prSet presAssocID="{2437CF9B-1155-42E6-BAB6-D9F73DA293AA}" presName="hierChild4" presStyleCnt="0"/>
      <dgm:spPr/>
    </dgm:pt>
    <dgm:pt modelId="{CFF1977C-0C7B-424A-9DA5-B88DA228473E}" type="pres">
      <dgm:prSet presAssocID="{2437CF9B-1155-42E6-BAB6-D9F73DA293AA}" presName="hierChild5" presStyleCnt="0"/>
      <dgm:spPr/>
    </dgm:pt>
    <dgm:pt modelId="{31102E27-24B3-43A2-BD4D-5198F4181F4B}" type="pres">
      <dgm:prSet presAssocID="{C9E1F44C-52C1-4A52-8BD6-70A20610BE4F}" presName="Name35" presStyleLbl="parChTrans1D2" presStyleIdx="2" presStyleCnt="4"/>
      <dgm:spPr/>
    </dgm:pt>
    <dgm:pt modelId="{0C8D5BF7-A9AF-4EA8-B9ED-F9F00B1A1F42}" type="pres">
      <dgm:prSet presAssocID="{EC5FFBDC-900F-450F-8A49-E2F21E452A9C}" presName="hierRoot2" presStyleCnt="0">
        <dgm:presLayoutVars>
          <dgm:hierBranch/>
        </dgm:presLayoutVars>
      </dgm:prSet>
      <dgm:spPr/>
    </dgm:pt>
    <dgm:pt modelId="{9B982F6B-0AFB-4A3C-A135-51A5F1D3F8E2}" type="pres">
      <dgm:prSet presAssocID="{EC5FFBDC-900F-450F-8A49-E2F21E452A9C}" presName="rootComposite" presStyleCnt="0"/>
      <dgm:spPr/>
    </dgm:pt>
    <dgm:pt modelId="{C87303D0-7122-465F-8743-21F11B3F5B4B}" type="pres">
      <dgm:prSet presAssocID="{EC5FFBDC-900F-450F-8A49-E2F21E452A9C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0582111-5168-4107-A2D7-2A80DE2DE532}" type="pres">
      <dgm:prSet presAssocID="{EC5FFBDC-900F-450F-8A49-E2F21E452A9C}" presName="rootConnector" presStyleLbl="node2" presStyleIdx="2" presStyleCnt="4"/>
      <dgm:spPr/>
      <dgm:t>
        <a:bodyPr/>
        <a:lstStyle/>
        <a:p>
          <a:endParaRPr lang="tr-TR"/>
        </a:p>
      </dgm:t>
    </dgm:pt>
    <dgm:pt modelId="{4E443790-14C9-4F28-9038-7952AF620A4B}" type="pres">
      <dgm:prSet presAssocID="{EC5FFBDC-900F-450F-8A49-E2F21E452A9C}" presName="hierChild4" presStyleCnt="0"/>
      <dgm:spPr/>
    </dgm:pt>
    <dgm:pt modelId="{ED673962-826F-4AF2-A53A-602A711AE066}" type="pres">
      <dgm:prSet presAssocID="{EC5FFBDC-900F-450F-8A49-E2F21E452A9C}" presName="hierChild5" presStyleCnt="0"/>
      <dgm:spPr/>
    </dgm:pt>
    <dgm:pt modelId="{01B929A8-1D4D-4BA0-8515-610D67066256}" type="pres">
      <dgm:prSet presAssocID="{67A15A7C-2667-4E8B-B2D7-9C3634C2F488}" presName="Name35" presStyleLbl="parChTrans1D2" presStyleIdx="3" presStyleCnt="4"/>
      <dgm:spPr/>
    </dgm:pt>
    <dgm:pt modelId="{6DB1906A-4737-46DE-9AA3-E891ADE0ECB6}" type="pres">
      <dgm:prSet presAssocID="{1252762F-0593-4D69-90A2-EF14B8A7DDDC}" presName="hierRoot2" presStyleCnt="0">
        <dgm:presLayoutVars>
          <dgm:hierBranch/>
        </dgm:presLayoutVars>
      </dgm:prSet>
      <dgm:spPr/>
    </dgm:pt>
    <dgm:pt modelId="{35503E04-127E-45F3-9537-D582C201B394}" type="pres">
      <dgm:prSet presAssocID="{1252762F-0593-4D69-90A2-EF14B8A7DDDC}" presName="rootComposite" presStyleCnt="0"/>
      <dgm:spPr/>
    </dgm:pt>
    <dgm:pt modelId="{541CF16C-BD92-4CC7-A4E4-BD141DD2B2F8}" type="pres">
      <dgm:prSet presAssocID="{1252762F-0593-4D69-90A2-EF14B8A7DDDC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1669253-75DB-44D2-866C-B0F0D5FE873A}" type="pres">
      <dgm:prSet presAssocID="{1252762F-0593-4D69-90A2-EF14B8A7DDDC}" presName="rootConnector" presStyleLbl="node2" presStyleIdx="3" presStyleCnt="4"/>
      <dgm:spPr/>
      <dgm:t>
        <a:bodyPr/>
        <a:lstStyle/>
        <a:p>
          <a:endParaRPr lang="tr-TR"/>
        </a:p>
      </dgm:t>
    </dgm:pt>
    <dgm:pt modelId="{4722D965-A55F-409E-83F5-7B453BC16472}" type="pres">
      <dgm:prSet presAssocID="{1252762F-0593-4D69-90A2-EF14B8A7DDDC}" presName="hierChild4" presStyleCnt="0"/>
      <dgm:spPr/>
    </dgm:pt>
    <dgm:pt modelId="{8898E2BC-1123-4788-AD40-A0FC8433A5D5}" type="pres">
      <dgm:prSet presAssocID="{1252762F-0593-4D69-90A2-EF14B8A7DDDC}" presName="hierChild5" presStyleCnt="0"/>
      <dgm:spPr/>
    </dgm:pt>
    <dgm:pt modelId="{D0D19F2D-62B0-42FE-928F-20F964462613}" type="pres">
      <dgm:prSet presAssocID="{0A6252CF-ADFA-4ED5-8D50-1039F87879BC}" presName="hierChild3" presStyleCnt="0"/>
      <dgm:spPr/>
    </dgm:pt>
  </dgm:ptLst>
  <dgm:cxnLst>
    <dgm:cxn modelId="{484B3F84-2187-4AEC-AC15-5183E52B2733}" srcId="{3CDE249C-7159-4954-AAD9-BAD8A7E91D8E}" destId="{0A6252CF-ADFA-4ED5-8D50-1039F87879BC}" srcOrd="0" destOrd="0" parTransId="{54C1F6DF-3139-405B-A2D2-D0027CD3CFDE}" sibTransId="{4651ECD6-1919-4E75-B5DC-01B5FFD8D4A5}"/>
    <dgm:cxn modelId="{C483B57C-63F1-4878-88D8-5BEBFA98E788}" srcId="{0A6252CF-ADFA-4ED5-8D50-1039F87879BC}" destId="{EC5FFBDC-900F-450F-8A49-E2F21E452A9C}" srcOrd="2" destOrd="0" parTransId="{C9E1F44C-52C1-4A52-8BD6-70A20610BE4F}" sibTransId="{0B420B2C-F192-4B9D-82B1-6229080DD165}"/>
    <dgm:cxn modelId="{F89BD34F-DF96-4F87-8905-A8EB00B49FD8}" type="presOf" srcId="{67A15A7C-2667-4E8B-B2D7-9C3634C2F488}" destId="{01B929A8-1D4D-4BA0-8515-610D67066256}" srcOrd="0" destOrd="0" presId="urn:microsoft.com/office/officeart/2005/8/layout/orgChart1"/>
    <dgm:cxn modelId="{48B980D0-6F60-42FA-860C-AFF02549074C}" type="presOf" srcId="{DD6F6588-0219-4F82-B204-167CE1631387}" destId="{6C2C2561-52BA-4D7F-80DF-154A22C2AF05}" srcOrd="0" destOrd="0" presId="urn:microsoft.com/office/officeart/2005/8/layout/orgChart1"/>
    <dgm:cxn modelId="{0945E0E3-3C46-471A-AC83-D0E7D6DB22FF}" type="presOf" srcId="{3CDE249C-7159-4954-AAD9-BAD8A7E91D8E}" destId="{767DA492-DAC7-4D4A-8F04-88246808DE86}" srcOrd="0" destOrd="0" presId="urn:microsoft.com/office/officeart/2005/8/layout/orgChart1"/>
    <dgm:cxn modelId="{38940CCE-BF22-4745-B5B7-21A7B8695E45}" type="presOf" srcId="{1EB6070D-1814-43ED-9538-3A40F763B6C0}" destId="{5E2CA811-68C0-4C76-B935-42C0E58CA9D2}" srcOrd="0" destOrd="0" presId="urn:microsoft.com/office/officeart/2005/8/layout/orgChart1"/>
    <dgm:cxn modelId="{103FE156-717D-49BB-BC92-006B2703175B}" type="presOf" srcId="{2437CF9B-1155-42E6-BAB6-D9F73DA293AA}" destId="{A06584F5-64FE-4E70-ADE0-DDBCCE74F6FC}" srcOrd="0" destOrd="0" presId="urn:microsoft.com/office/officeart/2005/8/layout/orgChart1"/>
    <dgm:cxn modelId="{CFC12EE6-B7D7-4687-AA46-F14DA141C326}" type="presOf" srcId="{2437CF9B-1155-42E6-BAB6-D9F73DA293AA}" destId="{7579D3FE-1E38-4896-9727-94818E6FBBD3}" srcOrd="1" destOrd="0" presId="urn:microsoft.com/office/officeart/2005/8/layout/orgChart1"/>
    <dgm:cxn modelId="{238CC411-626C-41C9-BD2E-AFFB292C692F}" type="presOf" srcId="{0A6252CF-ADFA-4ED5-8D50-1039F87879BC}" destId="{B6E270C8-3E86-460C-B36A-45E37A73E371}" srcOrd="1" destOrd="0" presId="urn:microsoft.com/office/officeart/2005/8/layout/orgChart1"/>
    <dgm:cxn modelId="{5E0ADC05-A16C-43CA-B90A-E1C070408FB6}" type="presOf" srcId="{B12438A1-ACFA-4544-A1D0-174DA93520AF}" destId="{A83E44F3-F17D-4BEC-A12F-BC3257831BEF}" srcOrd="0" destOrd="0" presId="urn:microsoft.com/office/officeart/2005/8/layout/orgChart1"/>
    <dgm:cxn modelId="{A53FAF4F-F6B0-4572-9182-1217983AF9F6}" srcId="{0A6252CF-ADFA-4ED5-8D50-1039F87879BC}" destId="{DD6F6588-0219-4F82-B204-167CE1631387}" srcOrd="0" destOrd="0" parTransId="{1EB6070D-1814-43ED-9538-3A40F763B6C0}" sibTransId="{8F877B53-F7E1-4C14-A35B-456EEC96B2BB}"/>
    <dgm:cxn modelId="{0E965DFB-1E35-4500-8FAD-A06DDFF71FC6}" type="presOf" srcId="{EC5FFBDC-900F-450F-8A49-E2F21E452A9C}" destId="{40582111-5168-4107-A2D7-2A80DE2DE532}" srcOrd="1" destOrd="0" presId="urn:microsoft.com/office/officeart/2005/8/layout/orgChart1"/>
    <dgm:cxn modelId="{19AF50B7-BE94-48F9-BDF9-C759D9069A6B}" type="presOf" srcId="{1252762F-0593-4D69-90A2-EF14B8A7DDDC}" destId="{01669253-75DB-44D2-866C-B0F0D5FE873A}" srcOrd="1" destOrd="0" presId="urn:microsoft.com/office/officeart/2005/8/layout/orgChart1"/>
    <dgm:cxn modelId="{AEF36E3A-0157-47A8-A67A-59B491C7D308}" type="presOf" srcId="{DD6F6588-0219-4F82-B204-167CE1631387}" destId="{ACB501BF-8FE8-482F-81B2-C24AC17560EC}" srcOrd="1" destOrd="0" presId="urn:microsoft.com/office/officeart/2005/8/layout/orgChart1"/>
    <dgm:cxn modelId="{A250B94F-B011-4BA6-A23B-A7811B5310B5}" type="presOf" srcId="{EC5FFBDC-900F-450F-8A49-E2F21E452A9C}" destId="{C87303D0-7122-465F-8743-21F11B3F5B4B}" srcOrd="0" destOrd="0" presId="urn:microsoft.com/office/officeart/2005/8/layout/orgChart1"/>
    <dgm:cxn modelId="{A2328306-7A4B-4938-B479-21E8E9DEEA65}" srcId="{0A6252CF-ADFA-4ED5-8D50-1039F87879BC}" destId="{1252762F-0593-4D69-90A2-EF14B8A7DDDC}" srcOrd="3" destOrd="0" parTransId="{67A15A7C-2667-4E8B-B2D7-9C3634C2F488}" sibTransId="{E7D4E5BC-2375-4749-8584-2B359F54C017}"/>
    <dgm:cxn modelId="{11A09472-F87C-4851-A28E-3F67C8BF7ED2}" type="presOf" srcId="{1252762F-0593-4D69-90A2-EF14B8A7DDDC}" destId="{541CF16C-BD92-4CC7-A4E4-BD141DD2B2F8}" srcOrd="0" destOrd="0" presId="urn:microsoft.com/office/officeart/2005/8/layout/orgChart1"/>
    <dgm:cxn modelId="{764C2B11-589D-434E-ABC9-AAA960D48A81}" srcId="{0A6252CF-ADFA-4ED5-8D50-1039F87879BC}" destId="{2437CF9B-1155-42E6-BAB6-D9F73DA293AA}" srcOrd="1" destOrd="0" parTransId="{B12438A1-ACFA-4544-A1D0-174DA93520AF}" sibTransId="{10136098-9616-4914-82FF-7824400BD88C}"/>
    <dgm:cxn modelId="{B9392FD0-FB91-4A03-BE13-49A85CC745F6}" type="presOf" srcId="{C9E1F44C-52C1-4A52-8BD6-70A20610BE4F}" destId="{31102E27-24B3-43A2-BD4D-5198F4181F4B}" srcOrd="0" destOrd="0" presId="urn:microsoft.com/office/officeart/2005/8/layout/orgChart1"/>
    <dgm:cxn modelId="{10C05FE6-2ED4-4921-95B9-ED4B1805F68B}" type="presOf" srcId="{0A6252CF-ADFA-4ED5-8D50-1039F87879BC}" destId="{2FB5E39A-3F68-4899-8967-03B0E7BEB425}" srcOrd="0" destOrd="0" presId="urn:microsoft.com/office/officeart/2005/8/layout/orgChart1"/>
    <dgm:cxn modelId="{AE9C65F2-55F1-45D8-972D-19F825DED398}" type="presParOf" srcId="{767DA492-DAC7-4D4A-8F04-88246808DE86}" destId="{8035528C-3E5B-40D8-82F7-E4AFC94BE47A}" srcOrd="0" destOrd="0" presId="urn:microsoft.com/office/officeart/2005/8/layout/orgChart1"/>
    <dgm:cxn modelId="{B9CE1460-715F-4281-97D1-6508DF26B848}" type="presParOf" srcId="{8035528C-3E5B-40D8-82F7-E4AFC94BE47A}" destId="{72A3D656-A196-41A7-ADFA-C9EABE39CE7B}" srcOrd="0" destOrd="0" presId="urn:microsoft.com/office/officeart/2005/8/layout/orgChart1"/>
    <dgm:cxn modelId="{4EF7ACA7-9074-4E95-82F1-8F5676CCCE88}" type="presParOf" srcId="{72A3D656-A196-41A7-ADFA-C9EABE39CE7B}" destId="{2FB5E39A-3F68-4899-8967-03B0E7BEB425}" srcOrd="0" destOrd="0" presId="urn:microsoft.com/office/officeart/2005/8/layout/orgChart1"/>
    <dgm:cxn modelId="{A434DFEF-7003-4930-BDCA-EAE8C330E87E}" type="presParOf" srcId="{72A3D656-A196-41A7-ADFA-C9EABE39CE7B}" destId="{B6E270C8-3E86-460C-B36A-45E37A73E371}" srcOrd="1" destOrd="0" presId="urn:microsoft.com/office/officeart/2005/8/layout/orgChart1"/>
    <dgm:cxn modelId="{5075D8B2-FBD4-462B-AFBA-E62E59A62191}" type="presParOf" srcId="{8035528C-3E5B-40D8-82F7-E4AFC94BE47A}" destId="{FF80971F-A55C-415A-94F5-CC633EDE7A9C}" srcOrd="1" destOrd="0" presId="urn:microsoft.com/office/officeart/2005/8/layout/orgChart1"/>
    <dgm:cxn modelId="{AA3B65C7-30EB-405B-9242-40B9E67D13FC}" type="presParOf" srcId="{FF80971F-A55C-415A-94F5-CC633EDE7A9C}" destId="{5E2CA811-68C0-4C76-B935-42C0E58CA9D2}" srcOrd="0" destOrd="0" presId="urn:microsoft.com/office/officeart/2005/8/layout/orgChart1"/>
    <dgm:cxn modelId="{EEA83CF3-E5E0-430F-9133-860B81D6E670}" type="presParOf" srcId="{FF80971F-A55C-415A-94F5-CC633EDE7A9C}" destId="{9745BCB2-494F-403A-8FCA-2CBE65FE24D7}" srcOrd="1" destOrd="0" presId="urn:microsoft.com/office/officeart/2005/8/layout/orgChart1"/>
    <dgm:cxn modelId="{F50350AE-68C0-44A8-9104-F55B186AEC65}" type="presParOf" srcId="{9745BCB2-494F-403A-8FCA-2CBE65FE24D7}" destId="{A1A8EBD8-FFB7-4F60-811C-C0F2034FDEE2}" srcOrd="0" destOrd="0" presId="urn:microsoft.com/office/officeart/2005/8/layout/orgChart1"/>
    <dgm:cxn modelId="{802EF2B3-260D-4EC1-9A32-4F3D41F7F951}" type="presParOf" srcId="{A1A8EBD8-FFB7-4F60-811C-C0F2034FDEE2}" destId="{6C2C2561-52BA-4D7F-80DF-154A22C2AF05}" srcOrd="0" destOrd="0" presId="urn:microsoft.com/office/officeart/2005/8/layout/orgChart1"/>
    <dgm:cxn modelId="{E4631D98-1ABB-414A-BE06-43C51FEB1F39}" type="presParOf" srcId="{A1A8EBD8-FFB7-4F60-811C-C0F2034FDEE2}" destId="{ACB501BF-8FE8-482F-81B2-C24AC17560EC}" srcOrd="1" destOrd="0" presId="urn:microsoft.com/office/officeart/2005/8/layout/orgChart1"/>
    <dgm:cxn modelId="{E4478F39-9769-49D7-93D6-A855C8CF9889}" type="presParOf" srcId="{9745BCB2-494F-403A-8FCA-2CBE65FE24D7}" destId="{BBA77695-26AD-4AEC-A9EC-470232DBC3BB}" srcOrd="1" destOrd="0" presId="urn:microsoft.com/office/officeart/2005/8/layout/orgChart1"/>
    <dgm:cxn modelId="{6E93C841-87BD-4996-8859-DDF74E9A9DA4}" type="presParOf" srcId="{9745BCB2-494F-403A-8FCA-2CBE65FE24D7}" destId="{2C1DADCC-485E-4530-84E4-5EA754ED3C2B}" srcOrd="2" destOrd="0" presId="urn:microsoft.com/office/officeart/2005/8/layout/orgChart1"/>
    <dgm:cxn modelId="{A4917094-2CC6-400D-8FD5-4D32BF00F966}" type="presParOf" srcId="{FF80971F-A55C-415A-94F5-CC633EDE7A9C}" destId="{A83E44F3-F17D-4BEC-A12F-BC3257831BEF}" srcOrd="2" destOrd="0" presId="urn:microsoft.com/office/officeart/2005/8/layout/orgChart1"/>
    <dgm:cxn modelId="{5C7C9F87-C190-4844-B9F7-AAC3F4F8D89A}" type="presParOf" srcId="{FF80971F-A55C-415A-94F5-CC633EDE7A9C}" destId="{899639D9-F700-4F06-BB13-43E8F6A5CEFF}" srcOrd="3" destOrd="0" presId="urn:microsoft.com/office/officeart/2005/8/layout/orgChart1"/>
    <dgm:cxn modelId="{B61133A1-3E09-4A49-B258-992797989457}" type="presParOf" srcId="{899639D9-F700-4F06-BB13-43E8F6A5CEFF}" destId="{41028F47-3D12-4C54-8671-D44D21C5AAB5}" srcOrd="0" destOrd="0" presId="urn:microsoft.com/office/officeart/2005/8/layout/orgChart1"/>
    <dgm:cxn modelId="{53DF101A-E9F0-4671-A7EE-3969A423F8F8}" type="presParOf" srcId="{41028F47-3D12-4C54-8671-D44D21C5AAB5}" destId="{A06584F5-64FE-4E70-ADE0-DDBCCE74F6FC}" srcOrd="0" destOrd="0" presId="urn:microsoft.com/office/officeart/2005/8/layout/orgChart1"/>
    <dgm:cxn modelId="{D749E65E-D893-4B31-B3B1-026B8833FE23}" type="presParOf" srcId="{41028F47-3D12-4C54-8671-D44D21C5AAB5}" destId="{7579D3FE-1E38-4896-9727-94818E6FBBD3}" srcOrd="1" destOrd="0" presId="urn:microsoft.com/office/officeart/2005/8/layout/orgChart1"/>
    <dgm:cxn modelId="{60C0B70D-E08A-4EFF-A44E-CAD01964A543}" type="presParOf" srcId="{899639D9-F700-4F06-BB13-43E8F6A5CEFF}" destId="{B4645D04-B0AA-4BF0-ADD7-E4EADB4AC25B}" srcOrd="1" destOrd="0" presId="urn:microsoft.com/office/officeart/2005/8/layout/orgChart1"/>
    <dgm:cxn modelId="{F99347C7-AA42-4825-96D4-B65F9ABD8CA9}" type="presParOf" srcId="{899639D9-F700-4F06-BB13-43E8F6A5CEFF}" destId="{CFF1977C-0C7B-424A-9DA5-B88DA228473E}" srcOrd="2" destOrd="0" presId="urn:microsoft.com/office/officeart/2005/8/layout/orgChart1"/>
    <dgm:cxn modelId="{3F57ABED-74C2-406D-98EA-2A5C7062978B}" type="presParOf" srcId="{FF80971F-A55C-415A-94F5-CC633EDE7A9C}" destId="{31102E27-24B3-43A2-BD4D-5198F4181F4B}" srcOrd="4" destOrd="0" presId="urn:microsoft.com/office/officeart/2005/8/layout/orgChart1"/>
    <dgm:cxn modelId="{D3FDA6AD-EEB6-4C0E-8C54-77BEAFC4FEC1}" type="presParOf" srcId="{FF80971F-A55C-415A-94F5-CC633EDE7A9C}" destId="{0C8D5BF7-A9AF-4EA8-B9ED-F9F00B1A1F42}" srcOrd="5" destOrd="0" presId="urn:microsoft.com/office/officeart/2005/8/layout/orgChart1"/>
    <dgm:cxn modelId="{A4E730B9-D052-49F4-AE03-36ABDE507568}" type="presParOf" srcId="{0C8D5BF7-A9AF-4EA8-B9ED-F9F00B1A1F42}" destId="{9B982F6B-0AFB-4A3C-A135-51A5F1D3F8E2}" srcOrd="0" destOrd="0" presId="urn:microsoft.com/office/officeart/2005/8/layout/orgChart1"/>
    <dgm:cxn modelId="{82C7CAC0-FDB6-4567-A808-E8F76E446013}" type="presParOf" srcId="{9B982F6B-0AFB-4A3C-A135-51A5F1D3F8E2}" destId="{C87303D0-7122-465F-8743-21F11B3F5B4B}" srcOrd="0" destOrd="0" presId="urn:microsoft.com/office/officeart/2005/8/layout/orgChart1"/>
    <dgm:cxn modelId="{6878A745-EF34-4C92-AD36-D4DB5A057D75}" type="presParOf" srcId="{9B982F6B-0AFB-4A3C-A135-51A5F1D3F8E2}" destId="{40582111-5168-4107-A2D7-2A80DE2DE532}" srcOrd="1" destOrd="0" presId="urn:microsoft.com/office/officeart/2005/8/layout/orgChart1"/>
    <dgm:cxn modelId="{BBD29206-47B6-49A8-B641-3250414A92B2}" type="presParOf" srcId="{0C8D5BF7-A9AF-4EA8-B9ED-F9F00B1A1F42}" destId="{4E443790-14C9-4F28-9038-7952AF620A4B}" srcOrd="1" destOrd="0" presId="urn:microsoft.com/office/officeart/2005/8/layout/orgChart1"/>
    <dgm:cxn modelId="{F2402A9C-6236-49D6-BB8A-F33DCE6BAB4F}" type="presParOf" srcId="{0C8D5BF7-A9AF-4EA8-B9ED-F9F00B1A1F42}" destId="{ED673962-826F-4AF2-A53A-602A711AE066}" srcOrd="2" destOrd="0" presId="urn:microsoft.com/office/officeart/2005/8/layout/orgChart1"/>
    <dgm:cxn modelId="{30D68B06-5070-4E32-BEFB-2FBD162DD45C}" type="presParOf" srcId="{FF80971F-A55C-415A-94F5-CC633EDE7A9C}" destId="{01B929A8-1D4D-4BA0-8515-610D67066256}" srcOrd="6" destOrd="0" presId="urn:microsoft.com/office/officeart/2005/8/layout/orgChart1"/>
    <dgm:cxn modelId="{F5C728B0-94BB-416E-B041-7E3E7AAC0F7E}" type="presParOf" srcId="{FF80971F-A55C-415A-94F5-CC633EDE7A9C}" destId="{6DB1906A-4737-46DE-9AA3-E891ADE0ECB6}" srcOrd="7" destOrd="0" presId="urn:microsoft.com/office/officeart/2005/8/layout/orgChart1"/>
    <dgm:cxn modelId="{D3E45654-9447-4CE7-9F24-E027BE95B6BA}" type="presParOf" srcId="{6DB1906A-4737-46DE-9AA3-E891ADE0ECB6}" destId="{35503E04-127E-45F3-9537-D582C201B394}" srcOrd="0" destOrd="0" presId="urn:microsoft.com/office/officeart/2005/8/layout/orgChart1"/>
    <dgm:cxn modelId="{9DAD2FA6-3CFD-4044-BAD4-E2933B8C6427}" type="presParOf" srcId="{35503E04-127E-45F3-9537-D582C201B394}" destId="{541CF16C-BD92-4CC7-A4E4-BD141DD2B2F8}" srcOrd="0" destOrd="0" presId="urn:microsoft.com/office/officeart/2005/8/layout/orgChart1"/>
    <dgm:cxn modelId="{A0AF11E0-049A-4C4A-85E2-A1882EBB0877}" type="presParOf" srcId="{35503E04-127E-45F3-9537-D582C201B394}" destId="{01669253-75DB-44D2-866C-B0F0D5FE873A}" srcOrd="1" destOrd="0" presId="urn:microsoft.com/office/officeart/2005/8/layout/orgChart1"/>
    <dgm:cxn modelId="{B6FBF65B-5F8C-4B99-9856-3B3EDC4BCB58}" type="presParOf" srcId="{6DB1906A-4737-46DE-9AA3-E891ADE0ECB6}" destId="{4722D965-A55F-409E-83F5-7B453BC16472}" srcOrd="1" destOrd="0" presId="urn:microsoft.com/office/officeart/2005/8/layout/orgChart1"/>
    <dgm:cxn modelId="{ECAB7142-AF8B-461B-BAA0-CA84001513FF}" type="presParOf" srcId="{6DB1906A-4737-46DE-9AA3-E891ADE0ECB6}" destId="{8898E2BC-1123-4788-AD40-A0FC8433A5D5}" srcOrd="2" destOrd="0" presId="urn:microsoft.com/office/officeart/2005/8/layout/orgChart1"/>
    <dgm:cxn modelId="{B727DCEA-82C7-4FAF-8B3A-9C589C98EAC0}" type="presParOf" srcId="{8035528C-3E5B-40D8-82F7-E4AFC94BE47A}" destId="{D0D19F2D-62B0-42FE-928F-20F96446261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B929A8-1D4D-4BA0-8515-610D67066256}">
      <dsp:nvSpPr>
        <dsp:cNvPr id="0" name=""/>
        <dsp:cNvSpPr/>
      </dsp:nvSpPr>
      <dsp:spPr>
        <a:xfrm>
          <a:off x="3996443" y="2123179"/>
          <a:ext cx="3130039" cy="3621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076"/>
              </a:lnTo>
              <a:lnTo>
                <a:pt x="3130039" y="181076"/>
              </a:lnTo>
              <a:lnTo>
                <a:pt x="3130039" y="3621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102E27-24B3-43A2-BD4D-5198F4181F4B}">
      <dsp:nvSpPr>
        <dsp:cNvPr id="0" name=""/>
        <dsp:cNvSpPr/>
      </dsp:nvSpPr>
      <dsp:spPr>
        <a:xfrm>
          <a:off x="3996443" y="2123179"/>
          <a:ext cx="1043346" cy="3621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076"/>
              </a:lnTo>
              <a:lnTo>
                <a:pt x="1043346" y="181076"/>
              </a:lnTo>
              <a:lnTo>
                <a:pt x="1043346" y="3621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3E44F3-F17D-4BEC-A12F-BC3257831BEF}">
      <dsp:nvSpPr>
        <dsp:cNvPr id="0" name=""/>
        <dsp:cNvSpPr/>
      </dsp:nvSpPr>
      <dsp:spPr>
        <a:xfrm>
          <a:off x="2953097" y="2123179"/>
          <a:ext cx="1043346" cy="362153"/>
        </a:xfrm>
        <a:custGeom>
          <a:avLst/>
          <a:gdLst/>
          <a:ahLst/>
          <a:cxnLst/>
          <a:rect l="0" t="0" r="0" b="0"/>
          <a:pathLst>
            <a:path>
              <a:moveTo>
                <a:pt x="1043346" y="0"/>
              </a:moveTo>
              <a:lnTo>
                <a:pt x="1043346" y="181076"/>
              </a:lnTo>
              <a:lnTo>
                <a:pt x="0" y="181076"/>
              </a:lnTo>
              <a:lnTo>
                <a:pt x="0" y="3621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2CA811-68C0-4C76-B935-42C0E58CA9D2}">
      <dsp:nvSpPr>
        <dsp:cNvPr id="0" name=""/>
        <dsp:cNvSpPr/>
      </dsp:nvSpPr>
      <dsp:spPr>
        <a:xfrm>
          <a:off x="866404" y="2123179"/>
          <a:ext cx="3130039" cy="362153"/>
        </a:xfrm>
        <a:custGeom>
          <a:avLst/>
          <a:gdLst/>
          <a:ahLst/>
          <a:cxnLst/>
          <a:rect l="0" t="0" r="0" b="0"/>
          <a:pathLst>
            <a:path>
              <a:moveTo>
                <a:pt x="3130039" y="0"/>
              </a:moveTo>
              <a:lnTo>
                <a:pt x="3130039" y="181076"/>
              </a:lnTo>
              <a:lnTo>
                <a:pt x="0" y="181076"/>
              </a:lnTo>
              <a:lnTo>
                <a:pt x="0" y="3621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B5E39A-3F68-4899-8967-03B0E7BEB425}">
      <dsp:nvSpPr>
        <dsp:cNvPr id="0" name=""/>
        <dsp:cNvSpPr/>
      </dsp:nvSpPr>
      <dsp:spPr>
        <a:xfrm>
          <a:off x="3134174" y="1260909"/>
          <a:ext cx="1724539" cy="862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14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Yanlış Anlama ve Anlaşılmaları Önleme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14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Becerileri</a:t>
          </a:r>
        </a:p>
      </dsp:txBody>
      <dsp:txXfrm>
        <a:off x="3134174" y="1260909"/>
        <a:ext cx="1724539" cy="862269"/>
      </dsp:txXfrm>
    </dsp:sp>
    <dsp:sp modelId="{6C2C2561-52BA-4D7F-80DF-154A22C2AF05}">
      <dsp:nvSpPr>
        <dsp:cNvPr id="0" name=""/>
        <dsp:cNvSpPr/>
      </dsp:nvSpPr>
      <dsp:spPr>
        <a:xfrm>
          <a:off x="4134" y="2485332"/>
          <a:ext cx="1724539" cy="862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14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Soru Sorma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tr-TR" altLang="tr-TR" sz="14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4134" y="2485332"/>
        <a:ext cx="1724539" cy="862269"/>
      </dsp:txXfrm>
    </dsp:sp>
    <dsp:sp modelId="{A06584F5-64FE-4E70-ADE0-DDBCCE74F6FC}">
      <dsp:nvSpPr>
        <dsp:cNvPr id="0" name=""/>
        <dsp:cNvSpPr/>
      </dsp:nvSpPr>
      <dsp:spPr>
        <a:xfrm>
          <a:off x="2090827" y="2485332"/>
          <a:ext cx="1724539" cy="862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14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Kesin ve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14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Açık Olmak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tr-TR" altLang="tr-TR" sz="14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2090827" y="2485332"/>
        <a:ext cx="1724539" cy="862269"/>
      </dsp:txXfrm>
    </dsp:sp>
    <dsp:sp modelId="{C87303D0-7122-465F-8743-21F11B3F5B4B}">
      <dsp:nvSpPr>
        <dsp:cNvPr id="0" name=""/>
        <dsp:cNvSpPr/>
      </dsp:nvSpPr>
      <dsp:spPr>
        <a:xfrm>
          <a:off x="4177520" y="2485332"/>
          <a:ext cx="1724539" cy="862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14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Sözel ve sözel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14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Olmayan uyumu</a:t>
          </a:r>
        </a:p>
      </dsp:txBody>
      <dsp:txXfrm>
        <a:off x="4177520" y="2485332"/>
        <a:ext cx="1724539" cy="862269"/>
      </dsp:txXfrm>
    </dsp:sp>
    <dsp:sp modelId="{541CF16C-BD92-4CC7-A4E4-BD141DD2B2F8}">
      <dsp:nvSpPr>
        <dsp:cNvPr id="0" name=""/>
        <dsp:cNvSpPr/>
      </dsp:nvSpPr>
      <dsp:spPr>
        <a:xfrm>
          <a:off x="6264213" y="2485332"/>
          <a:ext cx="1724539" cy="862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14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Mesajı Alanın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14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Geri Bildirimi </a:t>
          </a:r>
        </a:p>
      </dsp:txBody>
      <dsp:txXfrm>
        <a:off x="6264213" y="2485332"/>
        <a:ext cx="1724539" cy="8622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99AB6E-EF28-46ED-8A53-971DA7E996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430208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886817-04A3-467A-912E-2266F30D6FA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686548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00AF5D-5C5A-4B3A-9819-072A43EAB691}" type="slidenum">
              <a:rPr lang="tr-TR"/>
              <a:pPr/>
              <a:t>2</a:t>
            </a:fld>
            <a:endParaRPr lang="tr-TR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Veri Yer Tutucusu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1F6112-1F53-4614-8B55-E85D97C9356B}" type="slidenum">
              <a:rPr lang="tr-TR"/>
              <a:pPr/>
              <a:t>5</a:t>
            </a:fld>
            <a:endParaRPr lang="tr-TR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Veri Yer Tutucusu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91EBBC-9F00-47D4-B6CD-4FFE945EC2B4}" type="slidenum">
              <a:rPr lang="tr-TR"/>
              <a:pPr/>
              <a:t>13</a:t>
            </a:fld>
            <a:endParaRPr lang="tr-TR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Veri Yer Tutucusu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D7C4-CD19-4D64-B776-FDA7975BB3FC}" type="datetimeFigureOut">
              <a:rPr lang="tr-TR" smtClean="0"/>
              <a:pPr/>
              <a:t>23.11.2020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573F-8340-4FCF-8FC0-452B873DB52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D7C4-CD19-4D64-B776-FDA7975BB3FC}" type="datetimeFigureOut">
              <a:rPr lang="tr-TR" smtClean="0"/>
              <a:pPr/>
              <a:t>23.11.2020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573F-8340-4FCF-8FC0-452B873DB52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D7C4-CD19-4D64-B776-FDA7975BB3FC}" type="datetimeFigureOut">
              <a:rPr lang="tr-TR" smtClean="0"/>
              <a:pPr/>
              <a:t>23.11.2020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573F-8340-4FCF-8FC0-452B873DB52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7C9E1E-2181-4BE5-8F95-CAD0DB4ED7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1F71A2D-E7B7-4F5C-B169-356AFADE24FB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D7C4-CD19-4D64-B776-FDA7975BB3FC}" type="datetimeFigureOut">
              <a:rPr lang="tr-TR" smtClean="0"/>
              <a:pPr/>
              <a:t>23.11.2020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573F-8340-4FCF-8FC0-452B873DB52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D7C4-CD19-4D64-B776-FDA7975BB3FC}" type="datetimeFigureOut">
              <a:rPr lang="tr-TR" smtClean="0"/>
              <a:pPr/>
              <a:t>23.11.2020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573F-8340-4FCF-8FC0-452B873DB52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D7C4-CD19-4D64-B776-FDA7975BB3FC}" type="datetimeFigureOut">
              <a:rPr lang="tr-TR" smtClean="0"/>
              <a:pPr/>
              <a:t>23.11.2020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573F-8340-4FCF-8FC0-452B873DB52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D7C4-CD19-4D64-B776-FDA7975BB3FC}" type="datetimeFigureOut">
              <a:rPr lang="tr-TR" smtClean="0"/>
              <a:pPr/>
              <a:t>23.11.2020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573F-8340-4FCF-8FC0-452B873DB52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D7C4-CD19-4D64-B776-FDA7975BB3FC}" type="datetimeFigureOut">
              <a:rPr lang="tr-TR" smtClean="0"/>
              <a:pPr/>
              <a:t>23.11.2020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573F-8340-4FCF-8FC0-452B873DB52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D7C4-CD19-4D64-B776-FDA7975BB3FC}" type="datetimeFigureOut">
              <a:rPr lang="tr-TR" smtClean="0"/>
              <a:pPr/>
              <a:t>23.11.2020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573F-8340-4FCF-8FC0-452B873DB52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D7C4-CD19-4D64-B776-FDA7975BB3FC}" type="datetimeFigureOut">
              <a:rPr lang="tr-TR" smtClean="0"/>
              <a:pPr/>
              <a:t>23.11.2020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573F-8340-4FCF-8FC0-452B873DB52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D7C4-CD19-4D64-B776-FDA7975BB3FC}" type="datetimeFigureOut">
              <a:rPr lang="tr-TR" smtClean="0"/>
              <a:pPr/>
              <a:t>23.11.2020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573F-8340-4FCF-8FC0-452B873DB52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AD7C4-CD19-4D64-B776-FDA7975BB3FC}" type="datetimeFigureOut">
              <a:rPr lang="tr-TR" smtClean="0"/>
              <a:pPr/>
              <a:t>23.11.2020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5573F-8340-4FCF-8FC0-452B873DB528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332656"/>
            <a:ext cx="8784976" cy="6336704"/>
          </a:xfrm>
        </p:spPr>
        <p:txBody>
          <a:bodyPr/>
          <a:lstStyle/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r>
              <a:rPr lang="tr-TR" sz="6000" dirty="0" smtClean="0"/>
              <a:t>İLETİŞİM VE ATILGANLIK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2728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0"/>
              <a:t>Soru Sorma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tr-TR" b="1"/>
              <a:t>Soru Sorma</a:t>
            </a:r>
            <a:r>
              <a:rPr lang="tr-TR"/>
              <a:t> </a:t>
            </a:r>
          </a:p>
          <a:p>
            <a:pPr>
              <a:buFont typeface="Wingdings" pitchFamily="2" charset="2"/>
              <a:buNone/>
            </a:pPr>
            <a:endParaRPr lang="tr-TR" sz="2400"/>
          </a:p>
          <a:p>
            <a:pPr>
              <a:buFont typeface="Wingdings" pitchFamily="2" charset="2"/>
              <a:buNone/>
            </a:pPr>
            <a:r>
              <a:rPr lang="tr-TR" sz="2400" u="sng"/>
              <a:t>AÇIK UÇLU SORULAR</a:t>
            </a:r>
            <a:r>
              <a:rPr lang="tr-TR" sz="2400"/>
              <a:t>             </a:t>
            </a:r>
            <a:r>
              <a:rPr lang="tr-TR" sz="2400" u="sng"/>
              <a:t>KAPALI UÇLU SORULAR</a:t>
            </a:r>
          </a:p>
          <a:p>
            <a:pPr>
              <a:buFont typeface="Wingdings" pitchFamily="2" charset="2"/>
              <a:buNone/>
            </a:pPr>
            <a:r>
              <a:rPr lang="tr-TR" sz="1600"/>
              <a:t>-</a:t>
            </a:r>
            <a:r>
              <a:rPr lang="tr-TR" sz="2000"/>
              <a:t>Daha çok bilgi alma                             -Belli gerçekleri öğrenmek için</a:t>
            </a:r>
          </a:p>
          <a:p>
            <a:pPr>
              <a:buFont typeface="Wingdings" pitchFamily="2" charset="2"/>
              <a:buNone/>
            </a:pPr>
            <a:r>
              <a:rPr lang="tr-TR" sz="2000"/>
              <a:t>-Konuşanın düşünmesini gerektiren     -Konuşanın pek düşünmesini      </a:t>
            </a:r>
          </a:p>
          <a:p>
            <a:pPr>
              <a:buFont typeface="Wingdings" pitchFamily="2" charset="2"/>
              <a:buNone/>
            </a:pPr>
            <a:r>
              <a:rPr lang="tr-TR" sz="2000"/>
              <a:t>-Dinleyenin dikkatli dinlediği                 gerektirmeyen</a:t>
            </a:r>
          </a:p>
          <a:p>
            <a:pPr>
              <a:buFont typeface="Wingdings" pitchFamily="2" charset="2"/>
              <a:buNone/>
            </a:pPr>
            <a:r>
              <a:rPr lang="tr-TR" sz="2000"/>
              <a:t>-NASIL, HANGİ                                     -Evet, Hayır cevabı</a:t>
            </a:r>
          </a:p>
          <a:p>
            <a:pPr>
              <a:buFont typeface="Wingdings" pitchFamily="2" charset="2"/>
              <a:buNone/>
            </a:pPr>
            <a:r>
              <a:rPr lang="tr-TR" sz="2000"/>
              <a:t>-Konuşmayı devam ettirir                      -Olumlu ifadeleri pekiştirir</a:t>
            </a:r>
          </a:p>
          <a:p>
            <a:pPr>
              <a:buFont typeface="Wingdings" pitchFamily="2" charset="2"/>
              <a:buNone/>
            </a:pPr>
            <a:endParaRPr lang="tr-TR" sz="2000"/>
          </a:p>
        </p:txBody>
      </p:sp>
      <p:sp>
        <p:nvSpPr>
          <p:cNvPr id="114692" name="Line 4"/>
          <p:cNvSpPr>
            <a:spLocks noChangeShapeType="1"/>
          </p:cNvSpPr>
          <p:nvPr/>
        </p:nvSpPr>
        <p:spPr bwMode="auto">
          <a:xfrm flipH="1">
            <a:off x="2124075" y="2060575"/>
            <a:ext cx="12954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14693" name="Line 5"/>
          <p:cNvSpPr>
            <a:spLocks noChangeShapeType="1"/>
          </p:cNvSpPr>
          <p:nvPr/>
        </p:nvSpPr>
        <p:spPr bwMode="auto">
          <a:xfrm>
            <a:off x="5724525" y="2205038"/>
            <a:ext cx="13684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0"/>
              <a:t>İletişimde Etkili Soru Sorma Yolları 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Sorarken çok fazla NEDEN, NİÇİN, NİYE,  soruları sorulmamalı. Çünkü bu sorular bireyde yargılandığı hissi doğurur.</a:t>
            </a:r>
          </a:p>
          <a:p>
            <a:r>
              <a:rPr lang="tr-TR"/>
              <a:t>Daha çok NASIL ve NE soru sözcüklerini kullanmayı tercih etmeli</a:t>
            </a:r>
          </a:p>
          <a:p>
            <a:r>
              <a:rPr lang="tr-TR"/>
              <a:t>Açık uçlu sorular tercih edilmeli</a:t>
            </a:r>
          </a:p>
          <a:p>
            <a:r>
              <a:rPr lang="tr-TR"/>
              <a:t>Konuşmada çok fazla soruda sorulmamalı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500" b="0">
                <a:solidFill>
                  <a:schemeClr val="tx1"/>
                </a:solidFill>
              </a:rPr>
              <a:t/>
            </a:r>
            <a:br>
              <a:rPr lang="tr-TR" sz="3500" b="0">
                <a:solidFill>
                  <a:schemeClr val="tx1"/>
                </a:solidFill>
              </a:rPr>
            </a:br>
            <a:r>
              <a:rPr lang="tr-TR" sz="3500" b="0">
                <a:solidFill>
                  <a:schemeClr val="tx1"/>
                </a:solidFill>
              </a:rPr>
              <a:t/>
            </a:r>
            <a:br>
              <a:rPr lang="tr-TR" sz="3500" b="0">
                <a:solidFill>
                  <a:schemeClr val="tx1"/>
                </a:solidFill>
              </a:rPr>
            </a:br>
            <a:r>
              <a:rPr lang="tr-TR" sz="3500" b="0">
                <a:solidFill>
                  <a:schemeClr val="tx1"/>
                </a:solidFill>
              </a:rPr>
              <a:t> </a:t>
            </a:r>
            <a:r>
              <a:rPr lang="tr-TR" sz="3500" b="0"/>
              <a:t>Kesin ve </a:t>
            </a:r>
            <a:br>
              <a:rPr lang="tr-TR" sz="3500" b="0"/>
            </a:br>
            <a:r>
              <a:rPr lang="tr-TR" sz="3500" b="0"/>
              <a:t>Açık Olmak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2204864"/>
            <a:ext cx="7704138" cy="3960986"/>
          </a:xfrm>
        </p:spPr>
        <p:txBody>
          <a:bodyPr/>
          <a:lstStyle/>
          <a:p>
            <a:r>
              <a:rPr lang="tr-TR" sz="2600" dirty="0"/>
              <a:t>Sorularda  ve cümlelerde ne ifade etmek istediğimizi ayrıntıları ile açıkça söylemek</a:t>
            </a:r>
          </a:p>
          <a:p>
            <a:r>
              <a:rPr lang="tr-TR" sz="2600" dirty="0"/>
              <a:t>Örneğin: Eve erken gelir misin?</a:t>
            </a:r>
          </a:p>
          <a:p>
            <a:pPr>
              <a:buFont typeface="Wingdings" pitchFamily="2" charset="2"/>
              <a:buNone/>
            </a:pPr>
            <a:r>
              <a:rPr lang="tr-TR" sz="2600" dirty="0"/>
              <a:t>      yerine  Evde saat </a:t>
            </a:r>
            <a:r>
              <a:rPr lang="tr-TR" sz="2600" b="1" dirty="0"/>
              <a:t>beşte</a:t>
            </a:r>
            <a:r>
              <a:rPr lang="tr-TR" sz="2600" dirty="0"/>
              <a:t> olur musun?</a:t>
            </a:r>
          </a:p>
          <a:p>
            <a:pPr>
              <a:buFont typeface="Wingdings" pitchFamily="2" charset="2"/>
              <a:buNone/>
            </a:pPr>
            <a:r>
              <a:rPr lang="tr-TR" sz="2600" dirty="0"/>
              <a:t>   Matematikte  dersi çalışmalıyım yerine</a:t>
            </a:r>
          </a:p>
          <a:p>
            <a:pPr>
              <a:buFont typeface="Wingdings" pitchFamily="2" charset="2"/>
              <a:buNone/>
            </a:pPr>
            <a:r>
              <a:rPr lang="tr-TR" sz="2600" dirty="0"/>
              <a:t>   Matematikte </a:t>
            </a:r>
            <a:r>
              <a:rPr lang="tr-TR" sz="2600" b="1" dirty="0"/>
              <a:t>kesirleri</a:t>
            </a:r>
            <a:r>
              <a:rPr lang="tr-TR" sz="2600" dirty="0"/>
              <a:t> çalışmalıyım</a:t>
            </a:r>
          </a:p>
          <a:p>
            <a:pPr algn="ctr">
              <a:buFont typeface="Wingdings" pitchFamily="2" charset="2"/>
              <a:buNone/>
            </a:pPr>
            <a:r>
              <a:rPr lang="tr-TR" sz="2600" dirty="0"/>
              <a:t>SİZDE BİR ÖRNEK VERİN</a:t>
            </a:r>
          </a:p>
          <a:p>
            <a:pPr>
              <a:buFont typeface="Wingdings" pitchFamily="2" charset="2"/>
              <a:buNone/>
            </a:pPr>
            <a:endParaRPr lang="tr-TR" sz="2600" dirty="0"/>
          </a:p>
        </p:txBody>
      </p:sp>
      <p:pic>
        <p:nvPicPr>
          <p:cNvPr id="106500" name="Picture 4" descr="233KR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00113" y="260350"/>
            <a:ext cx="793750" cy="12954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   </a:t>
            </a:r>
            <a:r>
              <a:rPr lang="tr-TR" sz="3200" dirty="0">
                <a:latin typeface="Times New Roman" charset="0"/>
              </a:rPr>
              <a:t>İLETİŞİMDE UYUMSUZLUK</a:t>
            </a:r>
            <a:br>
              <a:rPr lang="tr-TR" sz="3200" dirty="0">
                <a:latin typeface="Times New Roman" charset="0"/>
              </a:rPr>
            </a:br>
            <a:r>
              <a:rPr lang="tr-TR" sz="3200" dirty="0">
                <a:latin typeface="Times New Roman" charset="0"/>
              </a:rPr>
              <a:t>TEMELLERİ</a:t>
            </a:r>
            <a:endParaRPr lang="en-US" sz="3200" dirty="0">
              <a:latin typeface="Times New Roman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584" y="2348880"/>
            <a:ext cx="7128966" cy="3959845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1. </a:t>
            </a:r>
            <a:r>
              <a:rPr lang="tr-TR" sz="2800" dirty="0" smtClean="0"/>
              <a:t>Sözel </a:t>
            </a:r>
            <a:r>
              <a:rPr lang="tr-TR" sz="2800" dirty="0"/>
              <a:t>ve sözel olmayan mesajlar uyumsuzluğu iletişimde sorun yaratabilir</a:t>
            </a:r>
            <a:r>
              <a:rPr lang="tr-TR" sz="2800" dirty="0" smtClean="0"/>
              <a:t>.</a:t>
            </a:r>
          </a:p>
          <a:p>
            <a:pPr>
              <a:buNone/>
            </a:pPr>
            <a:endParaRPr lang="tr-TR" sz="2800" dirty="0"/>
          </a:p>
          <a:p>
            <a:r>
              <a:rPr lang="tr-TR" sz="2800" dirty="0"/>
              <a:t>Örnek: Arkadaşın “bisikletimi seve seve kullanabilirsin derken, yüzünü asması gibi”</a:t>
            </a:r>
            <a:endParaRPr lang="en-US" sz="2800" dirty="0"/>
          </a:p>
        </p:txBody>
      </p:sp>
      <p:pic>
        <p:nvPicPr>
          <p:cNvPr id="50181" name="Picture 5" descr="antet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16013" y="549275"/>
            <a:ext cx="885825" cy="10572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0">
                <a:solidFill>
                  <a:schemeClr val="tx1"/>
                </a:solidFill>
              </a:rPr>
              <a:t>        Mesajı Alanın Geri Bildirimi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7138988" cy="16383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tr-TR" sz="2800"/>
              <a:t>Mesajı alanın mesajı kendi anladığı şekilde yorumlayıp mesajı gönderene iletmesi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2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2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2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9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900"/>
              <a:t>                                Geribildirim</a:t>
            </a:r>
          </a:p>
        </p:txBody>
      </p:sp>
      <p:pic>
        <p:nvPicPr>
          <p:cNvPr id="107530" name="Picture 10" descr="111KR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443663" y="4724400"/>
            <a:ext cx="1657350" cy="1633538"/>
          </a:xfrm>
          <a:noFill/>
          <a:ln/>
        </p:spPr>
      </p:pic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1187450" y="3284538"/>
            <a:ext cx="1873250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tr-TR" sz="1800"/>
              <a:t>mesajı gönderen</a:t>
            </a:r>
          </a:p>
        </p:txBody>
      </p:sp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6516688" y="3213100"/>
            <a:ext cx="1871662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tr-TR" sz="1800"/>
              <a:t>Mesajı alan</a:t>
            </a:r>
          </a:p>
        </p:txBody>
      </p:sp>
      <p:sp>
        <p:nvSpPr>
          <p:cNvPr id="107528" name="Line 8"/>
          <p:cNvSpPr>
            <a:spLocks noChangeShapeType="1"/>
          </p:cNvSpPr>
          <p:nvPr/>
        </p:nvSpPr>
        <p:spPr bwMode="auto">
          <a:xfrm>
            <a:off x="3563938" y="3789363"/>
            <a:ext cx="2808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07529" name="Line 9"/>
          <p:cNvSpPr>
            <a:spLocks noChangeShapeType="1"/>
          </p:cNvSpPr>
          <p:nvPr/>
        </p:nvSpPr>
        <p:spPr bwMode="auto">
          <a:xfrm flipH="1">
            <a:off x="3563938" y="4076700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graphicFrame>
        <p:nvGraphicFramePr>
          <p:cNvPr id="107534" name="Object 14"/>
          <p:cNvGraphicFramePr>
            <a:graphicFrameLocks noGrp="1"/>
          </p:cNvGraphicFramePr>
          <p:nvPr>
            <p:ph sz="quarter" idx="3"/>
          </p:nvPr>
        </p:nvGraphicFramePr>
        <p:xfrm>
          <a:off x="684213" y="4797425"/>
          <a:ext cx="2879725" cy="177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Klip" r:id="rId5" imgW="3657600" imgH="2431601" progId="">
                  <p:embed/>
                </p:oleObj>
              </mc:Choice>
              <mc:Fallback>
                <p:oleObj name="Klip" r:id="rId5" imgW="3657600" imgH="2431601" progId="">
                  <p:embed/>
                  <p:pic>
                    <p:nvPicPr>
                      <p:cNvPr id="0" name="Picture 1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4797425"/>
                        <a:ext cx="2879725" cy="177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z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0">
                <a:solidFill>
                  <a:schemeClr val="tx1"/>
                </a:solidFill>
              </a:rPr>
              <a:t>Mesajı Alanın Geri Bildirimi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tr-TR"/>
              <a:t> Örnek </a:t>
            </a:r>
          </a:p>
          <a:p>
            <a:pPr>
              <a:buFont typeface="Wingdings" pitchFamily="2" charset="2"/>
              <a:buNone/>
            </a:pPr>
            <a:endParaRPr lang="tr-TR"/>
          </a:p>
          <a:p>
            <a:pPr>
              <a:buFont typeface="Wingdings" pitchFamily="2" charset="2"/>
              <a:buNone/>
            </a:pPr>
            <a:endParaRPr lang="tr-TR"/>
          </a:p>
          <a:p>
            <a:pPr>
              <a:buFont typeface="Wingdings" pitchFamily="2" charset="2"/>
              <a:buNone/>
            </a:pPr>
            <a:endParaRPr lang="tr-TR"/>
          </a:p>
          <a:p>
            <a:r>
              <a:rPr lang="tr-TR" sz="2400"/>
              <a:t>Eve erken gel…….  Benim evde beşte olmamı istediğini</a:t>
            </a:r>
          </a:p>
          <a:p>
            <a:pPr>
              <a:buFont typeface="Wingdings" pitchFamily="2" charset="2"/>
              <a:buNone/>
            </a:pPr>
            <a:r>
              <a:rPr lang="tr-TR" sz="2400"/>
              <a:t>                                      anlıyorum</a:t>
            </a:r>
          </a:p>
          <a:p>
            <a:pPr>
              <a:buFont typeface="Wingdings" pitchFamily="2" charset="2"/>
              <a:buNone/>
            </a:pPr>
            <a:r>
              <a:rPr lang="tr-TR" sz="2400"/>
              <a:t>             SİZDE BİR ÖRNEK VEREBİLİR MİSİNİZ?</a:t>
            </a:r>
          </a:p>
        </p:txBody>
      </p:sp>
      <p:sp>
        <p:nvSpPr>
          <p:cNvPr id="120837" name="Rectangle 5"/>
          <p:cNvSpPr>
            <a:spLocks noChangeArrowheads="1"/>
          </p:cNvSpPr>
          <p:nvPr/>
        </p:nvSpPr>
        <p:spPr bwMode="auto">
          <a:xfrm>
            <a:off x="1116013" y="2781300"/>
            <a:ext cx="2016125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tr-TR" sz="1800"/>
              <a:t>mesajı gönderen</a:t>
            </a:r>
          </a:p>
        </p:txBody>
      </p:sp>
      <p:sp>
        <p:nvSpPr>
          <p:cNvPr id="120838" name="Rectangle 6"/>
          <p:cNvSpPr>
            <a:spLocks noChangeArrowheads="1"/>
          </p:cNvSpPr>
          <p:nvPr/>
        </p:nvSpPr>
        <p:spPr bwMode="auto">
          <a:xfrm>
            <a:off x="6372225" y="2636838"/>
            <a:ext cx="1871663" cy="10810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tr-TR" sz="1800"/>
              <a:t>Mesajı alan</a:t>
            </a:r>
          </a:p>
        </p:txBody>
      </p:sp>
      <p:sp>
        <p:nvSpPr>
          <p:cNvPr id="120839" name="Line 7"/>
          <p:cNvSpPr>
            <a:spLocks noChangeShapeType="1"/>
          </p:cNvSpPr>
          <p:nvPr/>
        </p:nvSpPr>
        <p:spPr bwMode="auto">
          <a:xfrm>
            <a:off x="3419475" y="3213100"/>
            <a:ext cx="2520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20840" name="Line 8"/>
          <p:cNvSpPr>
            <a:spLocks noChangeShapeType="1"/>
          </p:cNvSpPr>
          <p:nvPr/>
        </p:nvSpPr>
        <p:spPr bwMode="auto">
          <a:xfrm flipH="1">
            <a:off x="3492500" y="3573463"/>
            <a:ext cx="2519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60350"/>
            <a:ext cx="8147050" cy="936625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600" b="0" dirty="0">
                <a:solidFill>
                  <a:srgbClr val="FF0000"/>
                </a:solidFill>
              </a:rPr>
              <a:t>Etkin Dinlemeyi</a:t>
            </a:r>
            <a:br>
              <a:rPr lang="tr-TR" sz="3600" b="0" dirty="0">
                <a:solidFill>
                  <a:srgbClr val="FF0000"/>
                </a:solidFill>
              </a:rPr>
            </a:br>
            <a:r>
              <a:rPr lang="tr-TR" sz="3600" b="0" dirty="0">
                <a:solidFill>
                  <a:srgbClr val="FF0000"/>
                </a:solidFill>
              </a:rPr>
              <a:t> Gerçekleştirme</a:t>
            </a:r>
            <a:endParaRPr lang="en-US" sz="3600" b="0" dirty="0">
              <a:solidFill>
                <a:srgbClr val="FF0000"/>
              </a:solidFill>
            </a:endParaRPr>
          </a:p>
        </p:txBody>
      </p:sp>
      <p:sp>
        <p:nvSpPr>
          <p:cNvPr id="1064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11188" y="1341438"/>
            <a:ext cx="7993062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800" b="1" dirty="0"/>
              <a:t>Konuşan kişinin anlattıklarını anahtar sözcükleri tekrar etme.</a:t>
            </a:r>
          </a:p>
          <a:p>
            <a:pPr>
              <a:lnSpc>
                <a:spcPct val="90000"/>
              </a:lnSpc>
            </a:pPr>
            <a:r>
              <a:rPr lang="tr-TR" sz="2800" b="1" dirty="0"/>
              <a:t>Kendi cümlelerimizle karşımızdaki kişinin duygu ve düşüncelerini özetleme (geri bildirim)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800" b="1" dirty="0"/>
              <a:t>Ali                                                        Ayşe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800" b="1" dirty="0"/>
              <a:t>                  </a:t>
            </a:r>
            <a:endParaRPr lang="tr-TR" sz="2800" b="1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800" b="1" dirty="0" smtClean="0"/>
              <a:t>                           </a:t>
            </a:r>
            <a:r>
              <a:rPr lang="tr-TR" sz="1600" b="1" dirty="0" smtClean="0"/>
              <a:t>Nasıl </a:t>
            </a:r>
            <a:r>
              <a:rPr lang="tr-TR" sz="1600" b="1" dirty="0" err="1" smtClean="0"/>
              <a:t>Yetiştiricem</a:t>
            </a:r>
            <a:r>
              <a:rPr lang="tr-TR" sz="1600" b="1" dirty="0" smtClean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1600" b="1" dirty="0" smtClean="0"/>
              <a:t>                                                </a:t>
            </a:r>
            <a:r>
              <a:rPr lang="tr-TR" sz="1600" b="1" dirty="0"/>
              <a:t>bu dersleri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800" b="1" dirty="0"/>
              <a:t>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1600" b="1" dirty="0"/>
              <a:t>                                            Derslerini yetiştirememek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1600" b="1" dirty="0"/>
              <a:t>                                            seni epey kaygılandırıyor</a:t>
            </a:r>
          </a:p>
        </p:txBody>
      </p:sp>
      <p:sp>
        <p:nvSpPr>
          <p:cNvPr id="106500" name="Oval 4"/>
          <p:cNvSpPr>
            <a:spLocks noChangeArrowheads="1"/>
          </p:cNvSpPr>
          <p:nvPr/>
        </p:nvSpPr>
        <p:spPr bwMode="auto">
          <a:xfrm>
            <a:off x="0" y="4508500"/>
            <a:ext cx="1633538" cy="10572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b="1">
                <a:solidFill>
                  <a:srgbClr val="000000"/>
                </a:solidFill>
              </a:rPr>
              <a:t>Kaygı</a:t>
            </a:r>
          </a:p>
          <a:p>
            <a:pPr algn="ctr"/>
            <a:r>
              <a:rPr lang="tr-TR" b="1">
                <a:solidFill>
                  <a:srgbClr val="000000"/>
                </a:solidFill>
              </a:rPr>
              <a:t>Korku</a:t>
            </a:r>
          </a:p>
          <a:p>
            <a:pPr algn="ctr"/>
            <a:r>
              <a:rPr lang="tr-TR" b="1">
                <a:solidFill>
                  <a:srgbClr val="000000"/>
                </a:solidFill>
              </a:rPr>
              <a:t>Yenilgi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1370157" y="3523518"/>
            <a:ext cx="10795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b="1">
                <a:solidFill>
                  <a:srgbClr val="000000"/>
                </a:solidFill>
              </a:rPr>
              <a:t>Şifreleme</a:t>
            </a:r>
          </a:p>
          <a:p>
            <a:pPr algn="ctr"/>
            <a:r>
              <a:rPr lang="tr-TR" b="1">
                <a:solidFill>
                  <a:srgbClr val="000000"/>
                </a:solidFill>
              </a:rPr>
              <a:t>Süreci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106502" name="Oval 6"/>
          <p:cNvSpPr>
            <a:spLocks noChangeArrowheads="1"/>
          </p:cNvSpPr>
          <p:nvPr/>
        </p:nvSpPr>
        <p:spPr bwMode="auto">
          <a:xfrm>
            <a:off x="7451725" y="4221163"/>
            <a:ext cx="1223963" cy="1368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b="1">
                <a:solidFill>
                  <a:srgbClr val="000000"/>
                </a:solidFill>
              </a:rPr>
              <a:t>Kaygılı</a:t>
            </a:r>
          </a:p>
          <a:p>
            <a:pPr algn="ctr"/>
            <a:r>
              <a:rPr lang="tr-TR" b="1">
                <a:solidFill>
                  <a:srgbClr val="000000"/>
                </a:solidFill>
              </a:rPr>
              <a:t>Yenilmiş</a:t>
            </a:r>
          </a:p>
          <a:p>
            <a:pPr algn="ctr"/>
            <a:r>
              <a:rPr lang="tr-TR" b="1">
                <a:solidFill>
                  <a:srgbClr val="000000"/>
                </a:solidFill>
              </a:rPr>
              <a:t>Hissediyor</a:t>
            </a:r>
          </a:p>
          <a:p>
            <a:pPr algn="ctr"/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106503" name="Rectangle 7"/>
          <p:cNvSpPr>
            <a:spLocks noChangeArrowheads="1"/>
          </p:cNvSpPr>
          <p:nvPr/>
        </p:nvSpPr>
        <p:spPr bwMode="auto">
          <a:xfrm>
            <a:off x="6156176" y="4149080"/>
            <a:ext cx="1152525" cy="12969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b="1" dirty="0">
                <a:solidFill>
                  <a:srgbClr val="000000"/>
                </a:solidFill>
              </a:rPr>
              <a:t>Şifreyi </a:t>
            </a:r>
          </a:p>
          <a:p>
            <a:pPr algn="ctr"/>
            <a:r>
              <a:rPr lang="tr-TR" b="1" dirty="0">
                <a:solidFill>
                  <a:srgbClr val="000000"/>
                </a:solidFill>
              </a:rPr>
              <a:t>Çözme</a:t>
            </a:r>
          </a:p>
          <a:p>
            <a:pPr algn="ctr"/>
            <a:r>
              <a:rPr lang="tr-TR" b="1" dirty="0">
                <a:solidFill>
                  <a:srgbClr val="000000"/>
                </a:solidFill>
              </a:rPr>
              <a:t>Süreci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06505" name="Line 9"/>
          <p:cNvSpPr>
            <a:spLocks noChangeShapeType="1"/>
          </p:cNvSpPr>
          <p:nvPr/>
        </p:nvSpPr>
        <p:spPr bwMode="auto">
          <a:xfrm>
            <a:off x="3492500" y="5229225"/>
            <a:ext cx="2087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06506" name="Line 10"/>
          <p:cNvSpPr>
            <a:spLocks noChangeShapeType="1"/>
          </p:cNvSpPr>
          <p:nvPr/>
        </p:nvSpPr>
        <p:spPr bwMode="auto">
          <a:xfrm>
            <a:off x="900113" y="5589588"/>
            <a:ext cx="403225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06507" name="Line 11"/>
          <p:cNvSpPr>
            <a:spLocks noChangeShapeType="1"/>
          </p:cNvSpPr>
          <p:nvPr/>
        </p:nvSpPr>
        <p:spPr bwMode="auto">
          <a:xfrm flipV="1">
            <a:off x="4932363" y="5661025"/>
            <a:ext cx="316865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06508" name="Line 12"/>
          <p:cNvSpPr>
            <a:spLocks noChangeShapeType="1"/>
          </p:cNvSpPr>
          <p:nvPr/>
        </p:nvSpPr>
        <p:spPr bwMode="auto">
          <a:xfrm>
            <a:off x="900113" y="5589588"/>
            <a:ext cx="71437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6119813" cy="720725"/>
          </a:xfrm>
        </p:spPr>
        <p:txBody>
          <a:bodyPr/>
          <a:lstStyle/>
          <a:p>
            <a:r>
              <a:rPr lang="tr-TR" sz="4000" b="1">
                <a:solidFill>
                  <a:srgbClr val="800000"/>
                </a:solidFill>
              </a:rPr>
              <a:t>İletişim Engelleri</a:t>
            </a:r>
            <a:endParaRPr lang="en-US" sz="4000" b="1">
              <a:solidFill>
                <a:srgbClr val="800000"/>
              </a:solidFill>
            </a:endParaRP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7993063" cy="5113338"/>
          </a:xfrm>
        </p:spPr>
        <p:txBody>
          <a:bodyPr/>
          <a:lstStyle/>
          <a:p>
            <a:r>
              <a:rPr lang="tr-TR" dirty="0"/>
              <a:t>Bir çok iletişim engeli çeşidi var. Biz bu engelleri üç ana başlıkta toplayabiliriz</a:t>
            </a:r>
          </a:p>
          <a:p>
            <a:pPr>
              <a:buFontTx/>
              <a:buNone/>
            </a:pPr>
            <a:r>
              <a:rPr lang="tr-TR" sz="2400" dirty="0"/>
              <a:t>    Yargılayıcı          </a:t>
            </a:r>
            <a:r>
              <a:rPr lang="tr-TR" sz="2400" dirty="0" smtClean="0"/>
              <a:t>              Çözüm </a:t>
            </a:r>
            <a:r>
              <a:rPr lang="tr-TR" sz="2400" dirty="0"/>
              <a:t>Üretici     </a:t>
            </a:r>
            <a:r>
              <a:rPr lang="tr-TR" sz="2400" dirty="0" smtClean="0"/>
              <a:t>         Sorun </a:t>
            </a:r>
            <a:r>
              <a:rPr lang="tr-TR" sz="2400" dirty="0"/>
              <a:t>hafifletici</a:t>
            </a:r>
            <a:r>
              <a:rPr lang="tr-TR" sz="2800" dirty="0"/>
              <a:t>                               </a:t>
            </a:r>
            <a:endParaRPr lang="en-US" sz="2800" dirty="0"/>
          </a:p>
        </p:txBody>
      </p:sp>
      <p:sp>
        <p:nvSpPr>
          <p:cNvPr id="265223" name="Rectangle 7"/>
          <p:cNvSpPr>
            <a:spLocks noChangeArrowheads="1"/>
          </p:cNvSpPr>
          <p:nvPr/>
        </p:nvSpPr>
        <p:spPr bwMode="auto">
          <a:xfrm>
            <a:off x="250825" y="2708275"/>
            <a:ext cx="2665413" cy="3241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sz="2000"/>
              <a:t>Eleştirme, suçlama</a:t>
            </a:r>
          </a:p>
          <a:p>
            <a:pPr algn="ctr"/>
            <a:r>
              <a:rPr lang="tr-TR" sz="2000"/>
              <a:t>Ad Takma,</a:t>
            </a:r>
          </a:p>
          <a:p>
            <a:pPr algn="ctr"/>
            <a:r>
              <a:rPr lang="tr-TR" sz="2000"/>
              <a:t>Dalga geçme</a:t>
            </a:r>
          </a:p>
          <a:p>
            <a:pPr algn="ctr"/>
            <a:r>
              <a:rPr lang="tr-TR" sz="2000"/>
              <a:t>Tahlil etme, </a:t>
            </a:r>
          </a:p>
          <a:p>
            <a:pPr algn="ctr"/>
            <a:r>
              <a:rPr lang="tr-TR" sz="2000"/>
              <a:t>Tanı Koyma</a:t>
            </a:r>
          </a:p>
          <a:p>
            <a:pPr algn="ctr"/>
            <a:endParaRPr lang="en-US" sz="2000"/>
          </a:p>
        </p:txBody>
      </p:sp>
      <p:sp>
        <p:nvSpPr>
          <p:cNvPr id="265224" name="Rectangle 8"/>
          <p:cNvSpPr>
            <a:spLocks noChangeArrowheads="1"/>
          </p:cNvSpPr>
          <p:nvPr/>
        </p:nvSpPr>
        <p:spPr bwMode="auto">
          <a:xfrm flipV="1">
            <a:off x="3203575" y="2708275"/>
            <a:ext cx="2520950" cy="3240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tr-TR"/>
              <a:t>Emretme, Yönetme</a:t>
            </a:r>
          </a:p>
          <a:p>
            <a:pPr algn="ctr"/>
            <a:r>
              <a:rPr lang="tr-TR"/>
              <a:t>Uyarma Tehdit Etme</a:t>
            </a:r>
          </a:p>
          <a:p>
            <a:pPr algn="ctr"/>
            <a:r>
              <a:rPr lang="tr-TR"/>
              <a:t>Ahlak Dersi verme</a:t>
            </a:r>
          </a:p>
          <a:p>
            <a:pPr algn="ctr"/>
            <a:r>
              <a:rPr lang="tr-TR"/>
              <a:t>Öğüt,fikir verme</a:t>
            </a:r>
          </a:p>
          <a:p>
            <a:pPr algn="ctr"/>
            <a:r>
              <a:rPr lang="tr-TR"/>
              <a:t>Mantık ile İnandırma</a:t>
            </a:r>
          </a:p>
          <a:p>
            <a:pPr algn="ctr"/>
            <a:r>
              <a:rPr lang="tr-TR"/>
              <a:t>Araştırma Soruşturma</a:t>
            </a:r>
          </a:p>
          <a:p>
            <a:pPr algn="ctr"/>
            <a:endParaRPr lang="en-US"/>
          </a:p>
        </p:txBody>
      </p:sp>
      <p:sp>
        <p:nvSpPr>
          <p:cNvPr id="265225" name="Rectangle 9"/>
          <p:cNvSpPr>
            <a:spLocks noChangeArrowheads="1"/>
          </p:cNvSpPr>
          <p:nvPr/>
        </p:nvSpPr>
        <p:spPr bwMode="auto">
          <a:xfrm>
            <a:off x="5940425" y="2636838"/>
            <a:ext cx="2592388" cy="33131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/>
              <a:t>Övme,görüşüne katılma</a:t>
            </a:r>
          </a:p>
          <a:p>
            <a:pPr algn="ctr"/>
            <a:r>
              <a:rPr lang="tr-TR"/>
              <a:t>Güven verme, </a:t>
            </a:r>
          </a:p>
          <a:p>
            <a:pPr algn="ctr"/>
            <a:r>
              <a:rPr lang="tr-TR"/>
              <a:t>Teselli verme</a:t>
            </a:r>
          </a:p>
          <a:p>
            <a:pPr algn="ctr"/>
            <a:r>
              <a:rPr lang="tr-TR"/>
              <a:t>Konuyu değiştirme</a:t>
            </a:r>
          </a:p>
          <a:p>
            <a:pPr algn="ctr"/>
            <a:r>
              <a:rPr lang="tr-TR"/>
              <a:t>Alaya vurma</a:t>
            </a:r>
          </a:p>
          <a:p>
            <a:pPr algn="ctr"/>
            <a:endParaRPr lang="tr-TR"/>
          </a:p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1" dirty="0" smtClean="0"/>
              <a:t>Sağlıklı iletişimin ilkeleri:</a:t>
            </a:r>
          </a:p>
          <a:p>
            <a:r>
              <a:rPr lang="tr-TR" dirty="0" smtClean="0"/>
              <a:t>1. Her birey biriciktir.</a:t>
            </a:r>
          </a:p>
          <a:p>
            <a:r>
              <a:rPr lang="tr-TR" dirty="0" smtClean="0"/>
              <a:t>2. Tüm insanlar saygı değerdir.</a:t>
            </a:r>
          </a:p>
          <a:p>
            <a:r>
              <a:rPr lang="tr-TR" dirty="0" smtClean="0"/>
              <a:t>3. Herkesi sevemeyebiliriz, ancak bu onlara saygısız davranmamızı gerektirmez.</a:t>
            </a:r>
          </a:p>
          <a:p>
            <a:r>
              <a:rPr lang="tr-TR" dirty="0" smtClean="0"/>
              <a:t>4. Her birey karar verebilme gücüne ve hakkına sahiptir.</a:t>
            </a:r>
          </a:p>
          <a:p>
            <a:r>
              <a:rPr lang="tr-TR" dirty="0" smtClean="0"/>
              <a:t>5. İlişkilerde gönüllülük esastır.</a:t>
            </a:r>
          </a:p>
          <a:p>
            <a:r>
              <a:rPr lang="tr-TR" dirty="0" smtClean="0"/>
              <a:t>6. Gizlilik kişi kendine ya da başkasına zarar vermediği sürece korunmalıdır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 fontScale="92500" lnSpcReduction="20000"/>
          </a:bodyPr>
          <a:lstStyle/>
          <a:p>
            <a:r>
              <a:rPr lang="tr-TR" b="1" dirty="0" smtClean="0"/>
              <a:t>Kişilerarası ilişkilerinde iletişim becerilerini kullanan kişinin özellikleri:</a:t>
            </a:r>
          </a:p>
          <a:p>
            <a:pPr>
              <a:buNone/>
            </a:pPr>
            <a:r>
              <a:rPr lang="tr-TR" dirty="0" smtClean="0"/>
              <a:t>1. Başkalarını küçük görmez.</a:t>
            </a:r>
          </a:p>
          <a:p>
            <a:pPr>
              <a:buNone/>
            </a:pPr>
            <a:r>
              <a:rPr lang="tr-TR" dirty="0" smtClean="0"/>
              <a:t>2. Kendi haklarını koruduğu gibi başkalarının haklarını da yadsımaz.</a:t>
            </a:r>
          </a:p>
          <a:p>
            <a:pPr>
              <a:buNone/>
            </a:pPr>
            <a:r>
              <a:rPr lang="tr-TR" dirty="0" smtClean="0"/>
              <a:t>3. Kendine güvenir.</a:t>
            </a:r>
          </a:p>
          <a:p>
            <a:pPr>
              <a:buNone/>
            </a:pPr>
            <a:r>
              <a:rPr lang="tr-TR" dirty="0" smtClean="0"/>
              <a:t>4. Başkalarına saygı duyar.</a:t>
            </a:r>
          </a:p>
          <a:p>
            <a:pPr>
              <a:buNone/>
            </a:pPr>
            <a:r>
              <a:rPr lang="tr-TR" dirty="0" smtClean="0"/>
              <a:t>5. Duygu, düşünce ve inançlarını doğrudan, içtenlikle anlatır.</a:t>
            </a:r>
          </a:p>
          <a:p>
            <a:pPr>
              <a:buNone/>
            </a:pPr>
            <a:r>
              <a:rPr lang="tr-TR" dirty="0" smtClean="0"/>
              <a:t>6. Tutarlı ve kararlıdır.</a:t>
            </a:r>
          </a:p>
          <a:p>
            <a:pPr>
              <a:buNone/>
            </a:pPr>
            <a:r>
              <a:rPr lang="tr-TR" dirty="0" smtClean="0"/>
              <a:t>7. Çevresiyle uyumludur.</a:t>
            </a:r>
          </a:p>
          <a:p>
            <a:pPr>
              <a:buNone/>
            </a:pPr>
            <a:r>
              <a:rPr lang="tr-TR" dirty="0" smtClean="0"/>
              <a:t>8. Kendisine uymayan görüşleri karşısındakileri kırmadan reddeder.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764704"/>
            <a:ext cx="8229600" cy="629816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/>
              <a:t>            </a:t>
            </a:r>
            <a:r>
              <a:rPr lang="tr-TR" sz="3200" dirty="0">
                <a:latin typeface="Times New Roman" charset="0"/>
              </a:rPr>
              <a:t>İLETİŞİM NEDİR?</a:t>
            </a:r>
            <a:endParaRPr lang="en-US" sz="3200" dirty="0">
              <a:latin typeface="Times New Roman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0769"/>
            <a:ext cx="8352606" cy="5256882"/>
          </a:xfrm>
        </p:spPr>
        <p:txBody>
          <a:bodyPr>
            <a:normAutofit fontScale="85000" lnSpcReduction="20000"/>
          </a:bodyPr>
          <a:lstStyle/>
          <a:p>
            <a:endParaRPr lang="tr-TR" sz="2800" dirty="0" smtClean="0"/>
          </a:p>
          <a:p>
            <a:r>
              <a:rPr lang="tr-TR" sz="2800" dirty="0" smtClean="0"/>
              <a:t>“İletişim iki birim arasındaki bilgi, duygu, düşünce alışverişidir.”</a:t>
            </a:r>
          </a:p>
          <a:p>
            <a:r>
              <a:rPr lang="tr-TR" sz="2800" dirty="0" smtClean="0"/>
              <a:t>“İletişim karşılıklı etkileşim sürecidir.”</a:t>
            </a:r>
          </a:p>
          <a:p>
            <a:r>
              <a:rPr lang="tr-TR" sz="2800" dirty="0" smtClean="0"/>
              <a:t>“Kişilerarası iletişim bir kişinin bir başkasını ya da başkalarını niyetli ya da niyetsiz olarak etkilemeyi amaçlayarak mesajlarını iletmesi ve onların mesajlarını almasıdır.”</a:t>
            </a:r>
          </a:p>
          <a:p>
            <a:r>
              <a:rPr lang="tr-TR" sz="2800" dirty="0" smtClean="0"/>
              <a:t>İletişimi kısaca “bilgi üretme,aktarma ve </a:t>
            </a:r>
            <a:r>
              <a:rPr lang="tr-TR" sz="2800" dirty="0" err="1" smtClean="0"/>
              <a:t>anlamdırma</a:t>
            </a:r>
            <a:r>
              <a:rPr lang="tr-TR" sz="2800" dirty="0" smtClean="0"/>
              <a:t>” da diyebiliriz. İletişim için gerekli olanlar;               </a:t>
            </a:r>
          </a:p>
          <a:p>
            <a:endParaRPr lang="tr-TR" sz="2800" dirty="0"/>
          </a:p>
          <a:p>
            <a:pPr>
              <a:buFont typeface="Wingdings" pitchFamily="2" charset="2"/>
              <a:buNone/>
            </a:pPr>
            <a:endParaRPr lang="tr-TR" sz="2800" dirty="0"/>
          </a:p>
          <a:p>
            <a:pPr>
              <a:buFont typeface="Wingdings" pitchFamily="2" charset="2"/>
              <a:buNone/>
            </a:pPr>
            <a:endParaRPr lang="tr-TR" sz="2800" dirty="0"/>
          </a:p>
          <a:p>
            <a:pPr>
              <a:buFont typeface="Wingdings" pitchFamily="2" charset="2"/>
              <a:buNone/>
            </a:pPr>
            <a:endParaRPr lang="tr-TR" sz="2000" dirty="0" smtClean="0"/>
          </a:p>
          <a:p>
            <a:pPr>
              <a:buFont typeface="Wingdings" pitchFamily="2" charset="2"/>
              <a:buNone/>
            </a:pPr>
            <a:endParaRPr lang="tr-TR" sz="2000" dirty="0"/>
          </a:p>
          <a:p>
            <a:pPr>
              <a:buFont typeface="Wingdings" pitchFamily="2" charset="2"/>
              <a:buNone/>
            </a:pPr>
            <a:endParaRPr lang="tr-TR" sz="2000" dirty="0" smtClean="0"/>
          </a:p>
          <a:p>
            <a:pPr>
              <a:buFont typeface="Wingdings" pitchFamily="2" charset="2"/>
              <a:buNone/>
            </a:pPr>
            <a:r>
              <a:rPr lang="tr-TR" sz="2800" dirty="0" smtClean="0"/>
              <a:t>                                                                 </a:t>
            </a:r>
            <a:endParaRPr lang="en-US" sz="2800" dirty="0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827088" y="4508500"/>
            <a:ext cx="1079500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dirty="0" smtClean="0">
                <a:solidFill>
                  <a:schemeClr val="bg2"/>
                </a:solidFill>
              </a:rPr>
              <a:t>Mesajı </a:t>
            </a:r>
          </a:p>
          <a:p>
            <a:pPr algn="ctr"/>
            <a:r>
              <a:rPr lang="tr-TR" dirty="0" smtClean="0">
                <a:solidFill>
                  <a:schemeClr val="bg2"/>
                </a:solidFill>
              </a:rPr>
              <a:t>Veren kişi </a:t>
            </a:r>
            <a:endParaRPr lang="tr-TR" dirty="0">
              <a:solidFill>
                <a:schemeClr val="bg2"/>
              </a:solidFill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2627313" y="4508500"/>
            <a:ext cx="1008062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dirty="0" smtClean="0">
                <a:solidFill>
                  <a:schemeClr val="bg2"/>
                </a:solidFill>
              </a:rPr>
              <a:t>Mesajın </a:t>
            </a:r>
          </a:p>
          <a:p>
            <a:pPr algn="ctr"/>
            <a:r>
              <a:rPr lang="tr-TR" dirty="0" smtClean="0">
                <a:solidFill>
                  <a:schemeClr val="bg2"/>
                </a:solidFill>
              </a:rPr>
              <a:t>içeriği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4500563" y="45085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dirty="0" smtClean="0">
                <a:solidFill>
                  <a:schemeClr val="bg2"/>
                </a:solidFill>
              </a:rPr>
              <a:t>Mesajın </a:t>
            </a:r>
          </a:p>
          <a:p>
            <a:pPr algn="ctr"/>
            <a:r>
              <a:rPr lang="tr-TR" dirty="0" smtClean="0">
                <a:solidFill>
                  <a:schemeClr val="bg2"/>
                </a:solidFill>
              </a:rPr>
              <a:t>Veriliş </a:t>
            </a:r>
          </a:p>
          <a:p>
            <a:pPr algn="ctr"/>
            <a:r>
              <a:rPr lang="tr-TR" dirty="0" smtClean="0">
                <a:solidFill>
                  <a:schemeClr val="bg2"/>
                </a:solidFill>
              </a:rPr>
              <a:t>biçimi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6156325" y="4437063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dirty="0" smtClean="0">
                <a:solidFill>
                  <a:schemeClr val="bg2"/>
                </a:solidFill>
              </a:rPr>
              <a:t>Mesajı </a:t>
            </a:r>
          </a:p>
          <a:p>
            <a:pPr algn="ctr"/>
            <a:r>
              <a:rPr lang="tr-TR" dirty="0" smtClean="0">
                <a:solidFill>
                  <a:schemeClr val="bg2"/>
                </a:solidFill>
              </a:rPr>
              <a:t>Alan </a:t>
            </a:r>
          </a:p>
          <a:p>
            <a:pPr algn="ctr"/>
            <a:r>
              <a:rPr lang="tr-TR" dirty="0" smtClean="0">
                <a:solidFill>
                  <a:schemeClr val="bg2"/>
                </a:solidFill>
              </a:rPr>
              <a:t>kişi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7812088" y="4437063"/>
            <a:ext cx="863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dirty="0" err="1"/>
              <a:t>feedback</a:t>
            </a:r>
            <a:endParaRPr lang="tr-TR" dirty="0"/>
          </a:p>
          <a:p>
            <a:pPr algn="ctr"/>
            <a:r>
              <a:rPr lang="tr-TR" dirty="0" smtClean="0">
                <a:solidFill>
                  <a:schemeClr val="bg2"/>
                </a:solidFill>
              </a:rPr>
              <a:t>(Geri</a:t>
            </a:r>
          </a:p>
          <a:p>
            <a:pPr algn="ctr"/>
            <a:r>
              <a:rPr lang="tr-TR" dirty="0" smtClean="0">
                <a:solidFill>
                  <a:schemeClr val="bg2"/>
                </a:solidFill>
              </a:rPr>
              <a:t>Bildirim)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>
            <a:off x="3851275" y="4797425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>
            <a:off x="7235825" y="4797425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>
            <a:off x="2051050" y="47244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>
            <a:off x="5508625" y="47244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KİŞİSEL ALANLAR TEORİSİ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68030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279B-F235-4276-8237-A7FA1328F76B}" type="slidenum">
              <a:rPr lang="tr-TR"/>
              <a:pPr/>
              <a:t>21</a:t>
            </a:fld>
            <a:endParaRPr lang="tr-TR"/>
          </a:p>
        </p:txBody>
      </p:sp>
      <p:sp>
        <p:nvSpPr>
          <p:cNvPr id="199682" name="Line 2"/>
          <p:cNvSpPr>
            <a:spLocks noChangeShapeType="1"/>
          </p:cNvSpPr>
          <p:nvPr/>
        </p:nvSpPr>
        <p:spPr bwMode="auto">
          <a:xfrm>
            <a:off x="914400" y="1752600"/>
            <a:ext cx="0" cy="4343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tr-TR"/>
          </a:p>
        </p:txBody>
      </p:sp>
      <p:sp>
        <p:nvSpPr>
          <p:cNvPr id="199683" name="Line 3"/>
          <p:cNvSpPr>
            <a:spLocks noChangeShapeType="1"/>
          </p:cNvSpPr>
          <p:nvPr/>
        </p:nvSpPr>
        <p:spPr bwMode="auto">
          <a:xfrm>
            <a:off x="2362200" y="2590800"/>
            <a:ext cx="0" cy="3505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tr-TR"/>
          </a:p>
        </p:txBody>
      </p:sp>
      <p:sp>
        <p:nvSpPr>
          <p:cNvPr id="199684" name="Line 4"/>
          <p:cNvSpPr>
            <a:spLocks noChangeShapeType="1"/>
          </p:cNvSpPr>
          <p:nvPr/>
        </p:nvSpPr>
        <p:spPr bwMode="auto">
          <a:xfrm>
            <a:off x="3810000" y="3124200"/>
            <a:ext cx="0" cy="2971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tr-TR"/>
          </a:p>
        </p:txBody>
      </p:sp>
      <p:sp>
        <p:nvSpPr>
          <p:cNvPr id="199685" name="Line 5"/>
          <p:cNvSpPr>
            <a:spLocks noChangeShapeType="1"/>
          </p:cNvSpPr>
          <p:nvPr/>
        </p:nvSpPr>
        <p:spPr bwMode="auto">
          <a:xfrm>
            <a:off x="5257800" y="3810000"/>
            <a:ext cx="0" cy="2362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tr-TR"/>
          </a:p>
        </p:txBody>
      </p:sp>
      <p:sp>
        <p:nvSpPr>
          <p:cNvPr id="199686" name="Line 6"/>
          <p:cNvSpPr>
            <a:spLocks noChangeShapeType="1"/>
          </p:cNvSpPr>
          <p:nvPr/>
        </p:nvSpPr>
        <p:spPr bwMode="auto">
          <a:xfrm>
            <a:off x="6781800" y="4267200"/>
            <a:ext cx="0" cy="1828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tr-TR"/>
          </a:p>
        </p:txBody>
      </p:sp>
      <p:sp>
        <p:nvSpPr>
          <p:cNvPr id="199687" name="Text Box 7"/>
          <p:cNvSpPr txBox="1">
            <a:spLocks noChangeArrowheads="1"/>
          </p:cNvSpPr>
          <p:nvPr/>
        </p:nvSpPr>
        <p:spPr bwMode="auto">
          <a:xfrm>
            <a:off x="1050925" y="4953000"/>
            <a:ext cx="936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>
                <a:latin typeface="Times New Roman" charset="0"/>
              </a:rPr>
              <a:t>46 cm</a:t>
            </a:r>
            <a:endParaRPr lang="en-US">
              <a:latin typeface="Times New Roman" charset="0"/>
            </a:endParaRPr>
          </a:p>
        </p:txBody>
      </p:sp>
      <p:sp>
        <p:nvSpPr>
          <p:cNvPr id="199688" name="Text Box 8"/>
          <p:cNvSpPr txBox="1">
            <a:spLocks noChangeArrowheads="1"/>
          </p:cNvSpPr>
          <p:nvPr/>
        </p:nvSpPr>
        <p:spPr bwMode="auto">
          <a:xfrm>
            <a:off x="2590800" y="4911725"/>
            <a:ext cx="801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>
                <a:latin typeface="Times New Roman" charset="0"/>
              </a:rPr>
              <a:t>1.2m</a:t>
            </a:r>
            <a:endParaRPr lang="en-US">
              <a:latin typeface="Times New Roman" charset="0"/>
            </a:endParaRPr>
          </a:p>
        </p:txBody>
      </p:sp>
      <p:sp>
        <p:nvSpPr>
          <p:cNvPr id="199689" name="Text Box 9"/>
          <p:cNvSpPr txBox="1">
            <a:spLocks noChangeArrowheads="1"/>
          </p:cNvSpPr>
          <p:nvPr/>
        </p:nvSpPr>
        <p:spPr bwMode="auto">
          <a:xfrm>
            <a:off x="3886200" y="4911725"/>
            <a:ext cx="1284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>
                <a:latin typeface="Times New Roman" charset="0"/>
              </a:rPr>
              <a:t>1.2-3.6m</a:t>
            </a:r>
            <a:endParaRPr lang="en-US">
              <a:latin typeface="Times New Roman" charset="0"/>
            </a:endParaRPr>
          </a:p>
        </p:txBody>
      </p:sp>
      <p:sp>
        <p:nvSpPr>
          <p:cNvPr id="199690" name="Text Box 10"/>
          <p:cNvSpPr txBox="1">
            <a:spLocks noChangeArrowheads="1"/>
          </p:cNvSpPr>
          <p:nvPr/>
        </p:nvSpPr>
        <p:spPr bwMode="auto">
          <a:xfrm>
            <a:off x="5599113" y="4911725"/>
            <a:ext cx="801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>
                <a:latin typeface="Times New Roman" charset="0"/>
              </a:rPr>
              <a:t>3.6m</a:t>
            </a:r>
            <a:endParaRPr lang="en-US">
              <a:latin typeface="Times New Roman" charset="0"/>
            </a:endParaRPr>
          </a:p>
        </p:txBody>
      </p:sp>
      <p:sp>
        <p:nvSpPr>
          <p:cNvPr id="199691" name="Text Box 11"/>
          <p:cNvSpPr txBox="1">
            <a:spLocks noChangeArrowheads="1"/>
          </p:cNvSpPr>
          <p:nvPr/>
        </p:nvSpPr>
        <p:spPr bwMode="auto">
          <a:xfrm>
            <a:off x="914400" y="5638800"/>
            <a:ext cx="1520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>
                <a:latin typeface="Times New Roman" charset="0"/>
              </a:rPr>
              <a:t>Mahrem b.</a:t>
            </a:r>
            <a:endParaRPr lang="en-US">
              <a:latin typeface="Times New Roman" charset="0"/>
            </a:endParaRPr>
          </a:p>
        </p:txBody>
      </p:sp>
      <p:sp>
        <p:nvSpPr>
          <p:cNvPr id="199692" name="Text Box 12"/>
          <p:cNvSpPr txBox="1">
            <a:spLocks noChangeArrowheads="1"/>
          </p:cNvSpPr>
          <p:nvPr/>
        </p:nvSpPr>
        <p:spPr bwMode="auto">
          <a:xfrm>
            <a:off x="2416175" y="5638800"/>
            <a:ext cx="1317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>
                <a:latin typeface="Times New Roman" charset="0"/>
              </a:rPr>
              <a:t>Kişisel a.</a:t>
            </a:r>
            <a:endParaRPr lang="en-US">
              <a:latin typeface="Times New Roman" charset="0"/>
            </a:endParaRPr>
          </a:p>
        </p:txBody>
      </p:sp>
      <p:sp>
        <p:nvSpPr>
          <p:cNvPr id="199693" name="Text Box 13"/>
          <p:cNvSpPr txBox="1">
            <a:spLocks noChangeArrowheads="1"/>
          </p:cNvSpPr>
          <p:nvPr/>
        </p:nvSpPr>
        <p:spPr bwMode="auto">
          <a:xfrm>
            <a:off x="3913188" y="5638800"/>
            <a:ext cx="130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>
                <a:latin typeface="Times New Roman" charset="0"/>
              </a:rPr>
              <a:t>Sosyal b.</a:t>
            </a:r>
            <a:endParaRPr lang="en-US">
              <a:latin typeface="Times New Roman" charset="0"/>
            </a:endParaRPr>
          </a:p>
        </p:txBody>
      </p:sp>
      <p:sp>
        <p:nvSpPr>
          <p:cNvPr id="199694" name="Text Box 14"/>
          <p:cNvSpPr txBox="1">
            <a:spLocks noChangeArrowheads="1"/>
          </p:cNvSpPr>
          <p:nvPr/>
        </p:nvSpPr>
        <p:spPr bwMode="auto">
          <a:xfrm>
            <a:off x="5410200" y="5638800"/>
            <a:ext cx="1182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>
                <a:latin typeface="Times New Roman" charset="0"/>
              </a:rPr>
              <a:t>Ortak b.</a:t>
            </a:r>
            <a:endParaRPr lang="en-US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291513" cy="952500"/>
          </a:xfrm>
        </p:spPr>
        <p:txBody>
          <a:bodyPr/>
          <a:lstStyle/>
          <a:p>
            <a:pPr algn="ctr"/>
            <a:r>
              <a:rPr lang="tr-TR" sz="3600">
                <a:solidFill>
                  <a:srgbClr val="FFFF00"/>
                </a:solidFill>
              </a:rPr>
              <a:t>İletişimde Dinleme Türleri</a:t>
            </a:r>
            <a:endParaRPr lang="en-US" sz="3600">
              <a:solidFill>
                <a:srgbClr val="FFFF00"/>
              </a:solidFill>
            </a:endParaRPr>
          </a:p>
        </p:txBody>
      </p:sp>
      <p:sp>
        <p:nvSpPr>
          <p:cNvPr id="102405" name="Rectangle 5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95288" y="1341438"/>
            <a:ext cx="4392612" cy="51117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tr-TR" b="1" dirty="0">
                <a:solidFill>
                  <a:srgbClr val="FF0000"/>
                </a:solidFill>
              </a:rPr>
              <a:t>Sağlıklı İletişimi Sağlayan Dinleme </a:t>
            </a:r>
            <a:r>
              <a:rPr lang="tr-TR" b="1" dirty="0" smtClean="0">
                <a:solidFill>
                  <a:srgbClr val="FF0000"/>
                </a:solidFill>
              </a:rPr>
              <a:t>Türleri</a:t>
            </a:r>
          </a:p>
          <a:p>
            <a:pPr algn="ctr">
              <a:buFont typeface="Wingdings" pitchFamily="2" charset="2"/>
              <a:buNone/>
            </a:pPr>
            <a:endParaRPr lang="tr-TR" b="1" dirty="0">
              <a:solidFill>
                <a:srgbClr val="FF0000"/>
              </a:solidFill>
            </a:endParaRPr>
          </a:p>
          <a:p>
            <a:r>
              <a:rPr lang="tr-TR" b="1" dirty="0"/>
              <a:t>Edilgen Dinleme</a:t>
            </a:r>
          </a:p>
          <a:p>
            <a:r>
              <a:rPr lang="tr-TR" b="1" dirty="0"/>
              <a:t>Etkin Dinleme</a:t>
            </a:r>
            <a:endParaRPr lang="en-US" b="1" dirty="0"/>
          </a:p>
        </p:txBody>
      </p:sp>
      <p:sp>
        <p:nvSpPr>
          <p:cNvPr id="102406" name="Rectangle 6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716463" y="1341438"/>
            <a:ext cx="4427537" cy="5256212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tr-TR" dirty="0"/>
              <a:t> </a:t>
            </a:r>
            <a:r>
              <a:rPr lang="tr-TR" b="1" dirty="0">
                <a:solidFill>
                  <a:srgbClr val="FF0000"/>
                </a:solidFill>
              </a:rPr>
              <a:t>İletişim Engellerine Sebep Olan Dinleme Türleri</a:t>
            </a:r>
          </a:p>
          <a:p>
            <a:r>
              <a:rPr lang="tr-TR" b="1" dirty="0">
                <a:effectLst/>
              </a:rPr>
              <a:t>Görünüşte Dinleme</a:t>
            </a:r>
          </a:p>
          <a:p>
            <a:r>
              <a:rPr lang="tr-TR" b="1" dirty="0">
                <a:effectLst/>
              </a:rPr>
              <a:t>Seçerek Dinleme</a:t>
            </a:r>
          </a:p>
          <a:p>
            <a:r>
              <a:rPr lang="tr-TR" b="1" dirty="0">
                <a:effectLst/>
              </a:rPr>
              <a:t>Saplantılı Dinleme</a:t>
            </a:r>
          </a:p>
          <a:p>
            <a:r>
              <a:rPr lang="tr-TR" b="1" dirty="0">
                <a:effectLst/>
              </a:rPr>
              <a:t>Savunucu Dinleme</a:t>
            </a:r>
          </a:p>
          <a:p>
            <a:r>
              <a:rPr lang="tr-TR" b="1" dirty="0">
                <a:effectLst/>
              </a:rPr>
              <a:t>Tuzak Kurucu Dinleme</a:t>
            </a:r>
          </a:p>
          <a:p>
            <a:r>
              <a:rPr lang="tr-TR" b="1" dirty="0">
                <a:effectLst/>
              </a:rPr>
              <a:t>Yüzeysel Dinleme</a:t>
            </a:r>
          </a:p>
          <a:p>
            <a:pPr>
              <a:buFont typeface="Wingdings" pitchFamily="2" charset="2"/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260350"/>
            <a:ext cx="8135937" cy="1171575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600" b="0"/>
              <a:t/>
            </a:r>
            <a:br>
              <a:rPr lang="tr-TR" sz="3600" b="0"/>
            </a:br>
            <a:r>
              <a:rPr lang="tr-TR" sz="3600" b="0"/>
              <a:t>İletişim Engellerine Sebep Olan Dinleme Türleri</a:t>
            </a:r>
            <a:br>
              <a:rPr lang="tr-TR" sz="3600" b="0"/>
            </a:br>
            <a:endParaRPr lang="en-US" sz="3600" b="0"/>
          </a:p>
        </p:txBody>
      </p:sp>
      <p:sp>
        <p:nvSpPr>
          <p:cNvPr id="1085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95288" y="1628775"/>
            <a:ext cx="8450262" cy="44672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tr-TR" sz="2800" dirty="0">
                <a:effectLst/>
              </a:rPr>
              <a:t>Görünüşte Dinleme (Dinliyormuş gibi yapma</a:t>
            </a:r>
            <a:r>
              <a:rPr lang="tr-TR" sz="2800" dirty="0" smtClean="0">
                <a:effectLst/>
              </a:rPr>
              <a:t>)</a:t>
            </a:r>
          </a:p>
          <a:p>
            <a:pPr>
              <a:lnSpc>
                <a:spcPct val="90000"/>
              </a:lnSpc>
              <a:buNone/>
            </a:pPr>
            <a:endParaRPr lang="tr-TR" sz="2800" dirty="0">
              <a:effectLst/>
            </a:endParaRPr>
          </a:p>
          <a:p>
            <a:pPr>
              <a:lnSpc>
                <a:spcPct val="90000"/>
              </a:lnSpc>
            </a:pPr>
            <a:r>
              <a:rPr lang="tr-TR" sz="2800" dirty="0">
                <a:effectLst/>
              </a:rPr>
              <a:t>Seçerek Dinleme (Kendi ilgilendiren kısmı alma</a:t>
            </a:r>
            <a:r>
              <a:rPr lang="tr-TR" sz="2800" dirty="0" smtClean="0">
                <a:effectLst/>
              </a:rPr>
              <a:t>)</a:t>
            </a:r>
          </a:p>
          <a:p>
            <a:pPr>
              <a:lnSpc>
                <a:spcPct val="90000"/>
              </a:lnSpc>
            </a:pPr>
            <a:endParaRPr lang="tr-TR" sz="2800" dirty="0">
              <a:effectLst/>
            </a:endParaRPr>
          </a:p>
          <a:p>
            <a:pPr>
              <a:lnSpc>
                <a:spcPct val="90000"/>
              </a:lnSpc>
            </a:pPr>
            <a:r>
              <a:rPr lang="tr-TR" sz="2800" dirty="0">
                <a:effectLst/>
              </a:rPr>
              <a:t>Saplantılı Dinleme </a:t>
            </a:r>
            <a:endParaRPr lang="tr-TR" sz="2800" dirty="0" smtClean="0">
              <a:effectLst/>
            </a:endParaRPr>
          </a:p>
          <a:p>
            <a:pPr>
              <a:lnSpc>
                <a:spcPct val="90000"/>
              </a:lnSpc>
              <a:buNone/>
            </a:pPr>
            <a:endParaRPr lang="tr-TR" sz="2800" dirty="0">
              <a:effectLst/>
            </a:endParaRPr>
          </a:p>
          <a:p>
            <a:pPr>
              <a:lnSpc>
                <a:spcPct val="90000"/>
              </a:lnSpc>
            </a:pPr>
            <a:r>
              <a:rPr lang="tr-TR" sz="2800" dirty="0">
                <a:effectLst/>
              </a:rPr>
              <a:t>Savunucu Dinleme (söyleneni saldırı olarak alma</a:t>
            </a:r>
            <a:r>
              <a:rPr lang="tr-TR" sz="2800" dirty="0" smtClean="0">
                <a:effectLst/>
              </a:rPr>
              <a:t>)</a:t>
            </a:r>
          </a:p>
          <a:p>
            <a:pPr>
              <a:lnSpc>
                <a:spcPct val="90000"/>
              </a:lnSpc>
              <a:buNone/>
            </a:pPr>
            <a:endParaRPr lang="tr-TR" sz="2800" dirty="0">
              <a:effectLst/>
            </a:endParaRPr>
          </a:p>
          <a:p>
            <a:pPr>
              <a:lnSpc>
                <a:spcPct val="90000"/>
              </a:lnSpc>
            </a:pPr>
            <a:r>
              <a:rPr lang="tr-TR" sz="2800" dirty="0">
                <a:effectLst/>
              </a:rPr>
              <a:t>Tuzak Kurucu </a:t>
            </a:r>
            <a:r>
              <a:rPr lang="tr-TR" sz="2800" dirty="0" smtClean="0">
                <a:effectLst/>
              </a:rPr>
              <a:t>Dinleme</a:t>
            </a:r>
          </a:p>
          <a:p>
            <a:pPr>
              <a:lnSpc>
                <a:spcPct val="90000"/>
              </a:lnSpc>
            </a:pPr>
            <a:endParaRPr lang="tr-TR" sz="2800" dirty="0">
              <a:effectLst/>
            </a:endParaRPr>
          </a:p>
          <a:p>
            <a:pPr>
              <a:lnSpc>
                <a:spcPct val="90000"/>
              </a:lnSpc>
            </a:pPr>
            <a:r>
              <a:rPr lang="tr-TR" sz="2800" dirty="0">
                <a:effectLst/>
              </a:rPr>
              <a:t>Yüzeysel Dinleme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764704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600" b="0" dirty="0"/>
              <a:t>Sağlıklı İletişimi Sağlayan Dinleme Türleri</a:t>
            </a:r>
            <a:br>
              <a:rPr lang="tr-TR" sz="3600" b="0" dirty="0"/>
            </a:br>
            <a:endParaRPr lang="en-US" sz="3600" b="0" dirty="0"/>
          </a:p>
        </p:txBody>
      </p:sp>
      <p:sp>
        <p:nvSpPr>
          <p:cNvPr id="104452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539750" y="1484313"/>
            <a:ext cx="4319588" cy="496887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tr-TR" b="1" dirty="0">
                <a:solidFill>
                  <a:srgbClr val="FF0000"/>
                </a:solidFill>
              </a:rPr>
              <a:t>Edilgen Dinleme+ </a:t>
            </a:r>
          </a:p>
          <a:p>
            <a:pPr>
              <a:buFont typeface="Wingdings" pitchFamily="2" charset="2"/>
              <a:buNone/>
            </a:pPr>
            <a:r>
              <a:rPr lang="tr-TR" b="1" dirty="0">
                <a:solidFill>
                  <a:srgbClr val="FFFF00"/>
                </a:solidFill>
              </a:rPr>
              <a:t> </a:t>
            </a:r>
            <a:r>
              <a:rPr lang="tr-TR" b="1" dirty="0"/>
              <a:t>-Sessizlik </a:t>
            </a:r>
          </a:p>
          <a:p>
            <a:pPr>
              <a:buFont typeface="Wingdings" pitchFamily="2" charset="2"/>
              <a:buNone/>
            </a:pPr>
            <a:r>
              <a:rPr lang="tr-TR" b="1" dirty="0"/>
              <a:t> -Kabul etmeyi gösterme</a:t>
            </a:r>
          </a:p>
          <a:p>
            <a:pPr>
              <a:buFont typeface="Wingdings" pitchFamily="2" charset="2"/>
              <a:buNone/>
            </a:pPr>
            <a:r>
              <a:rPr lang="tr-TR" b="1" dirty="0"/>
              <a:t> -Beden dilimizle baş sallayarak, gülümseyerek karşı tarafın konuşmasına devam etmesini sağlayabiliriz</a:t>
            </a:r>
          </a:p>
          <a:p>
            <a:pPr>
              <a:buFont typeface="Wingdings" pitchFamily="2" charset="2"/>
              <a:buNone/>
            </a:pPr>
            <a:r>
              <a:rPr lang="tr-TR" b="1" dirty="0"/>
              <a:t>- Karşı tarafa sadece dinlediğimizi gösteririz</a:t>
            </a:r>
            <a:endParaRPr lang="en-US" b="1" dirty="0"/>
          </a:p>
        </p:txBody>
      </p:sp>
      <p:sp>
        <p:nvSpPr>
          <p:cNvPr id="104453" name="Rectangle 5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43438" y="1340768"/>
            <a:ext cx="4500562" cy="496887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tr-TR" b="1" dirty="0">
                <a:solidFill>
                  <a:srgbClr val="FF0000"/>
                </a:solidFill>
              </a:rPr>
              <a:t>Etkin Dinleme +++++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b="1" dirty="0">
                <a:solidFill>
                  <a:srgbClr val="FFFF00"/>
                </a:solidFill>
              </a:rPr>
              <a:t> </a:t>
            </a:r>
            <a:r>
              <a:rPr lang="tr-TR" b="1" dirty="0"/>
              <a:t>- Dinlediğimizi ve anladığımızı gösterdiğimiz dinleme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tr-TR" b="1" dirty="0"/>
              <a:t>Karşımızdakinin duygularını yüz ifadesi ve duruşları ile anlama ve kabul etme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tr-TR" b="1" dirty="0"/>
              <a:t>Karşımızdakinin kendi sorunlarını çözebileceğine inanmak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tr-TR" b="1" dirty="0"/>
              <a:t> Yardımcı olma isteği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tr-TR" b="1" dirty="0"/>
              <a:t>Gizlilik ilkesi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tr-TR" b="1" dirty="0"/>
          </a:p>
          <a:p>
            <a:pPr>
              <a:lnSpc>
                <a:spcPct val="90000"/>
              </a:lnSpc>
              <a:buFontTx/>
              <a:buChar char="-"/>
            </a:pPr>
            <a:endParaRPr lang="tr-TR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Etkin Dinlemede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1. Karşınızdaki kişinin yüzüne bakma</a:t>
            </a:r>
          </a:p>
          <a:p>
            <a:pPr marL="0" indent="0">
              <a:buNone/>
            </a:pPr>
            <a:r>
              <a:rPr lang="tr-TR" dirty="0" smtClean="0"/>
              <a:t>2. Beden duruşunuzun açık olması</a:t>
            </a:r>
          </a:p>
          <a:p>
            <a:pPr marL="0" indent="0">
              <a:buNone/>
            </a:pPr>
            <a:r>
              <a:rPr lang="tr-TR" dirty="0" smtClean="0"/>
              <a:t>3. Gözlerinizle iyi bir iletişim kurmak</a:t>
            </a:r>
          </a:p>
          <a:p>
            <a:pPr marL="0" indent="0">
              <a:buNone/>
            </a:pPr>
            <a:r>
              <a:rPr lang="tr-TR" dirty="0" smtClean="0"/>
              <a:t>4. Diğer kimseye doğru eğik pozisyonda olmak</a:t>
            </a:r>
          </a:p>
          <a:p>
            <a:pPr marL="0" indent="0">
              <a:buNone/>
            </a:pPr>
            <a:r>
              <a:rPr lang="tr-TR" dirty="0" smtClean="0"/>
              <a:t>5. Bu pozisyonda rahat olabilmek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4000" b="0" dirty="0">
                <a:solidFill>
                  <a:srgbClr val="FF0000"/>
                </a:solidFill>
              </a:rPr>
              <a:t>Etkin Dinlemeyi</a:t>
            </a:r>
            <a:br>
              <a:rPr lang="tr-TR" sz="4000" b="0" dirty="0">
                <a:solidFill>
                  <a:srgbClr val="FF0000"/>
                </a:solidFill>
              </a:rPr>
            </a:br>
            <a:r>
              <a:rPr lang="tr-TR" sz="4000" b="0" dirty="0">
                <a:solidFill>
                  <a:srgbClr val="FF0000"/>
                </a:solidFill>
              </a:rPr>
              <a:t> Gerçekleştirme</a:t>
            </a:r>
            <a:endParaRPr lang="en-US" sz="4000" b="0" dirty="0">
              <a:solidFill>
                <a:srgbClr val="FF0000"/>
              </a:solidFill>
            </a:endParaRPr>
          </a:p>
        </p:txBody>
      </p:sp>
      <p:sp>
        <p:nvSpPr>
          <p:cNvPr id="1157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b="1" dirty="0"/>
              <a:t>Açık uçlu soruları zamanında sorma.</a:t>
            </a:r>
          </a:p>
          <a:p>
            <a:r>
              <a:rPr lang="tr-TR" b="1" dirty="0"/>
              <a:t>Ara ara sessizliğe izin verme</a:t>
            </a:r>
          </a:p>
          <a:p>
            <a:r>
              <a:rPr lang="tr-TR" b="1" dirty="0"/>
              <a:t>Öneri, yargılama ve söz kesmeme.</a:t>
            </a:r>
          </a:p>
          <a:p>
            <a:r>
              <a:rPr lang="tr-TR" b="1" dirty="0"/>
              <a:t>Kapı </a:t>
            </a:r>
            <a:r>
              <a:rPr lang="tr-TR" b="1" dirty="0" err="1" smtClean="0"/>
              <a:t>aralayıcılar</a:t>
            </a:r>
            <a:r>
              <a:rPr lang="tr-TR" b="1" dirty="0" smtClean="0"/>
              <a:t> </a:t>
            </a:r>
            <a:r>
              <a:rPr lang="tr-TR" b="1" dirty="0" smtClean="0"/>
              <a:t>(Bu </a:t>
            </a:r>
            <a:r>
              <a:rPr lang="tr-TR" b="1" dirty="0"/>
              <a:t>konuda daha fazla bir şey söylemek ister </a:t>
            </a:r>
            <a:r>
              <a:rPr lang="tr-TR" b="1" dirty="0" smtClean="0"/>
              <a:t>misin)</a:t>
            </a:r>
            <a:endParaRPr lang="tr-TR" b="1" dirty="0"/>
          </a:p>
          <a:p>
            <a:r>
              <a:rPr lang="tr-TR" b="1" dirty="0"/>
              <a:t>Tek sözcüklü tekrar ettiriciler</a:t>
            </a:r>
            <a:r>
              <a:rPr lang="tr-TR" sz="2800" b="1" dirty="0"/>
              <a:t> kullanma (HIHI,EEE,SONRA,BAŞKA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980728"/>
            <a:ext cx="8229600" cy="122907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600" b="0" dirty="0">
                <a:solidFill>
                  <a:srgbClr val="FF0000"/>
                </a:solidFill>
                <a:latin typeface="+mn-lt"/>
              </a:rPr>
              <a:t>Etkin Dinlemenin</a:t>
            </a:r>
            <a:br>
              <a:rPr lang="tr-TR" sz="3600" b="0" dirty="0">
                <a:solidFill>
                  <a:srgbClr val="FF0000"/>
                </a:solidFill>
                <a:latin typeface="+mn-lt"/>
              </a:rPr>
            </a:br>
            <a:r>
              <a:rPr lang="tr-TR" sz="3600" b="0" dirty="0">
                <a:solidFill>
                  <a:srgbClr val="FF0000"/>
                </a:solidFill>
                <a:latin typeface="+mn-lt"/>
              </a:rPr>
              <a:t> Olumlu Yanları</a:t>
            </a:r>
            <a:r>
              <a:rPr lang="tr-TR" sz="3600" b="0" dirty="0">
                <a:solidFill>
                  <a:srgbClr val="FFFF00"/>
                </a:solidFill>
              </a:rPr>
              <a:t/>
            </a:r>
            <a:br>
              <a:rPr lang="tr-TR" sz="3600" b="0" dirty="0">
                <a:solidFill>
                  <a:srgbClr val="FFFF00"/>
                </a:solidFill>
              </a:rPr>
            </a:br>
            <a:endParaRPr lang="en-US" sz="3600" b="0" dirty="0">
              <a:solidFill>
                <a:srgbClr val="FFFF00"/>
              </a:solidFill>
            </a:endParaRPr>
          </a:p>
        </p:txBody>
      </p:sp>
      <p:sp>
        <p:nvSpPr>
          <p:cNvPr id="1075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4213" y="2852936"/>
            <a:ext cx="7991475" cy="3243064"/>
          </a:xfrm>
        </p:spPr>
        <p:txBody>
          <a:bodyPr/>
          <a:lstStyle/>
          <a:p>
            <a:r>
              <a:rPr lang="tr-TR" dirty="0"/>
              <a:t>Rahatlama</a:t>
            </a:r>
          </a:p>
          <a:p>
            <a:r>
              <a:rPr lang="tr-TR" dirty="0"/>
              <a:t>Sorun çözmeye yardımcı olur</a:t>
            </a:r>
          </a:p>
          <a:p>
            <a:r>
              <a:rPr lang="tr-TR" dirty="0"/>
              <a:t>Sağlıklı ikili iletişim kurarsınız</a:t>
            </a:r>
          </a:p>
          <a:p>
            <a:endParaRPr lang="tr-TR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712968" cy="64087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dirty="0" smtClean="0">
                <a:solidFill>
                  <a:srgbClr val="FF0000"/>
                </a:solidFill>
              </a:rPr>
              <a:t>PEKİ ATILGANLIK NEDİR?</a:t>
            </a:r>
            <a:r>
              <a:rPr lang="tr-TR" b="1" dirty="0" smtClean="0"/>
              <a:t> </a:t>
            </a:r>
          </a:p>
          <a:p>
            <a:pPr>
              <a:buFontTx/>
              <a:buChar char="-"/>
            </a:pPr>
            <a:r>
              <a:rPr lang="tr-TR" dirty="0" smtClean="0"/>
              <a:t>Öğrencilerin bulundukları ortamlarda </a:t>
            </a:r>
            <a:r>
              <a:rPr lang="tr-TR" b="1" dirty="0" smtClean="0"/>
              <a:t>başkalarının haklarına müdahale etmeden </a:t>
            </a:r>
            <a:r>
              <a:rPr lang="tr-TR" dirty="0" smtClean="0"/>
              <a:t>ve </a:t>
            </a:r>
            <a:r>
              <a:rPr lang="tr-TR" b="1" dirty="0" smtClean="0"/>
              <a:t>saldırganca davranışlarda bulunmadan</a:t>
            </a:r>
            <a:r>
              <a:rPr lang="tr-TR" dirty="0" smtClean="0"/>
              <a:t> kendi haklarını korumalarını, yani atılganca davranışlarda bulunmalarını ve özgüvenlerini geliştirmeyi sağlamaktır.</a:t>
            </a:r>
          </a:p>
          <a:p>
            <a:pPr>
              <a:buFontTx/>
              <a:buChar char="-"/>
            </a:pPr>
            <a:r>
              <a:rPr lang="tr-TR" dirty="0" smtClean="0"/>
              <a:t>Diğer bir değişle, hakkımız olan şeyleri; karşımızdakini de incitmeden, kırmadan söyleyerek davranabilmek.</a:t>
            </a:r>
          </a:p>
          <a:p>
            <a:pPr>
              <a:buFontTx/>
              <a:buChar char="-"/>
            </a:pPr>
            <a:r>
              <a:rPr lang="tr-TR" dirty="0" smtClean="0"/>
              <a:t>İçedönük veya </a:t>
            </a:r>
            <a:r>
              <a:rPr lang="tr-TR" dirty="0" smtClean="0"/>
              <a:t>öfkesini kontrol etmekte zorlanan </a:t>
            </a:r>
            <a:r>
              <a:rPr lang="tr-TR" dirty="0" smtClean="0"/>
              <a:t>bireylerde uygulanır. Bir dizi iletişim tekniklerinin öğrenilmesi sonucu öğrenciler, başarıları için son derece önemli olan </a:t>
            </a:r>
            <a:r>
              <a:rPr lang="tr-TR" b="1" dirty="0" smtClean="0"/>
              <a:t>benlik saygısı</a:t>
            </a:r>
            <a:r>
              <a:rPr lang="tr-TR" dirty="0" smtClean="0"/>
              <a:t>, </a:t>
            </a:r>
            <a:r>
              <a:rPr lang="tr-TR" b="1" dirty="0" smtClean="0"/>
              <a:t>özgüven</a:t>
            </a:r>
            <a:r>
              <a:rPr lang="tr-TR" dirty="0" smtClean="0"/>
              <a:t>, </a:t>
            </a:r>
            <a:r>
              <a:rPr lang="tr-TR" b="1" dirty="0" smtClean="0"/>
              <a:t>yaşam kalitesinin iyileşmesi</a:t>
            </a:r>
            <a:r>
              <a:rPr lang="tr-TR" dirty="0" smtClean="0"/>
              <a:t>, </a:t>
            </a:r>
            <a:r>
              <a:rPr lang="tr-TR" b="1" dirty="0" smtClean="0"/>
              <a:t>motivasyon</a:t>
            </a:r>
            <a:r>
              <a:rPr lang="tr-TR" dirty="0" smtClean="0"/>
              <a:t> gibi kazanımlar elde eder.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6658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496944" cy="6480720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Atılgan Davranışın Kişiler Üzerindeki Etkileri</a:t>
            </a:r>
          </a:p>
          <a:p>
            <a:pPr>
              <a:buFontTx/>
              <a:buChar char="-"/>
            </a:pPr>
            <a:r>
              <a:rPr lang="tr-TR" dirty="0" smtClean="0"/>
              <a:t>Kaygı düzeylerinin düşmesine bağlı olarak kişilerin kendisini daha iyi hissetmesi,</a:t>
            </a:r>
          </a:p>
          <a:p>
            <a:pPr>
              <a:buFontTx/>
              <a:buChar char="-"/>
            </a:pPr>
            <a:r>
              <a:rPr lang="tr-TR" dirty="0" smtClean="0"/>
              <a:t>Yaşamdaki amaçlarını başarma noktasında kişilerin kendilerine güvenlerini sağlama,</a:t>
            </a:r>
          </a:p>
          <a:p>
            <a:pPr>
              <a:buFontTx/>
              <a:buChar char="-"/>
            </a:pPr>
            <a:r>
              <a:rPr lang="tr-TR" dirty="0" smtClean="0"/>
              <a:t>Kendisiyle toplumla sağlıklı iletişim becerilerini geliştirmek,</a:t>
            </a:r>
          </a:p>
          <a:p>
            <a:pPr>
              <a:buFontTx/>
              <a:buChar char="-"/>
            </a:pPr>
            <a:r>
              <a:rPr lang="tr-TR" dirty="0" smtClean="0"/>
              <a:t>Olumlu kişilik gelimi,</a:t>
            </a:r>
          </a:p>
          <a:p>
            <a:pPr>
              <a:buFontTx/>
              <a:buChar char="-"/>
            </a:pPr>
            <a:r>
              <a:rPr lang="tr-TR" dirty="0" smtClean="0"/>
              <a:t>Akademik ve sosyal başarıyı artırma vb.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819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6876-FCDA-4BF1-A87B-7895686C3B34}" type="slidenum">
              <a:rPr lang="tr-TR"/>
              <a:pPr/>
              <a:t>3</a:t>
            </a:fld>
            <a:endParaRPr lang="tr-TR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577850"/>
            <a:ext cx="8596313" cy="685800"/>
          </a:xfrm>
        </p:spPr>
        <p:txBody>
          <a:bodyPr>
            <a:normAutofit fontScale="90000"/>
          </a:bodyPr>
          <a:lstStyle/>
          <a:p>
            <a:r>
              <a:rPr lang="tr-TR" sz="4000" b="1" dirty="0" smtClean="0"/>
              <a:t>İletişim Şekilleri</a:t>
            </a:r>
            <a:endParaRPr lang="tr-TR" sz="3900" dirty="0">
              <a:solidFill>
                <a:srgbClr val="FF0000"/>
              </a:solidFill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Çevremizdeki insanlarla iletişim kurarken, gereksinimlerimizi gidermek, sorunlarımızı çözmek için üç farklı türde davranabiliriz:</a:t>
            </a:r>
          </a:p>
          <a:p>
            <a:pPr>
              <a:buNone/>
            </a:pPr>
            <a:r>
              <a:rPr lang="tr-TR" dirty="0" smtClean="0"/>
              <a:t>1. Başkalarına ve kendimize (sözel ya da fiziksel, dolaylı ya da dolaysız biçimlerde ) </a:t>
            </a:r>
            <a:r>
              <a:rPr lang="tr-TR" b="1" dirty="0" smtClean="0"/>
              <a:t>saldırgan davranmak</a:t>
            </a:r>
            <a:r>
              <a:rPr lang="tr-TR" b="1" dirty="0" smtClean="0"/>
              <a:t>;(Asla Yapılmamalı)</a:t>
            </a:r>
            <a:endParaRPr lang="tr-TR" b="1" dirty="0" smtClean="0"/>
          </a:p>
          <a:p>
            <a:pPr>
              <a:buNone/>
            </a:pPr>
            <a:r>
              <a:rPr lang="tr-TR" dirty="0" smtClean="0"/>
              <a:t>2. Başkalarına ve kendimize karşı oldukça </a:t>
            </a:r>
            <a:r>
              <a:rPr lang="tr-TR" b="1" dirty="0" smtClean="0"/>
              <a:t>etkisiz, pasif davranmak</a:t>
            </a:r>
            <a:r>
              <a:rPr lang="tr-TR" b="1" dirty="0" smtClean="0"/>
              <a:t>;(Asla Yapılmamalı)</a:t>
            </a:r>
            <a:endParaRPr lang="tr-TR" b="1" dirty="0" smtClean="0"/>
          </a:p>
          <a:p>
            <a:pPr>
              <a:buNone/>
            </a:pPr>
            <a:r>
              <a:rPr lang="tr-TR" dirty="0" smtClean="0"/>
              <a:t>3. Başkalarına ve kendimize karşı </a:t>
            </a:r>
            <a:r>
              <a:rPr lang="tr-TR" b="1" dirty="0" smtClean="0"/>
              <a:t>etkili, girişken, güvenli </a:t>
            </a:r>
            <a:r>
              <a:rPr lang="tr-TR" b="1" dirty="0" smtClean="0"/>
              <a:t>davranmak.(Uygulanmalı)</a:t>
            </a:r>
            <a:endParaRPr lang="tr-TR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496944" cy="64087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b="1" dirty="0" smtClean="0"/>
              <a:t>Atılganca Davranış Nasıl Olur?</a:t>
            </a:r>
          </a:p>
          <a:p>
            <a:pPr marL="457200" indent="-457200">
              <a:buAutoNum type="alphaLcParenR"/>
            </a:pPr>
            <a:r>
              <a:rPr lang="tr-TR" dirty="0" smtClean="0">
                <a:solidFill>
                  <a:srgbClr val="FF0000"/>
                </a:solidFill>
              </a:rPr>
              <a:t>Atılganca Sözsüz Davranışlar:</a:t>
            </a:r>
          </a:p>
          <a:p>
            <a:pPr>
              <a:buFontTx/>
              <a:buChar char="-"/>
            </a:pPr>
            <a:r>
              <a:rPr lang="tr-TR" dirty="0" smtClean="0"/>
              <a:t>Ses tonu duruma uygundur. Ne çok kısık ne de çok yüksektir. Tok bir ses tonu mevcuttur.</a:t>
            </a:r>
          </a:p>
          <a:p>
            <a:pPr>
              <a:buFontTx/>
              <a:buChar char="-"/>
            </a:pPr>
            <a:r>
              <a:rPr lang="tr-TR" dirty="0" smtClean="0"/>
              <a:t>Konuşma akıcı ve açıktır. Söylemek istenen doğrudan söylenir.</a:t>
            </a:r>
          </a:p>
          <a:p>
            <a:pPr>
              <a:buFontTx/>
              <a:buChar char="-"/>
            </a:pPr>
            <a:r>
              <a:rPr lang="tr-TR" dirty="0" smtClean="0"/>
              <a:t>Birisiyle konuşurken göz göze gelmekten kaçınmaz.</a:t>
            </a:r>
          </a:p>
          <a:p>
            <a:pPr>
              <a:buFontTx/>
              <a:buChar char="-"/>
            </a:pPr>
            <a:r>
              <a:rPr lang="tr-TR" dirty="0" smtClean="0"/>
              <a:t>Beden kendinden emin ve diktir.</a:t>
            </a:r>
          </a:p>
          <a:p>
            <a:pPr>
              <a:buFontTx/>
              <a:buChar char="-"/>
            </a:pPr>
            <a:r>
              <a:rPr lang="tr-TR" dirty="0" smtClean="0"/>
              <a:t>Kişilerarası mesafe duruma uygundur.</a:t>
            </a:r>
          </a:p>
          <a:p>
            <a:pPr>
              <a:buFontTx/>
              <a:buChar char="-"/>
            </a:pPr>
            <a:r>
              <a:rPr lang="tr-TR" dirty="0" smtClean="0"/>
              <a:t>Sözlü ve sözsüz mesajlar uyumludur.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b) Atılganca Sözlü Mesajlar:</a:t>
            </a:r>
          </a:p>
          <a:p>
            <a:pPr>
              <a:buFontTx/>
              <a:buChar char="-"/>
            </a:pPr>
            <a:r>
              <a:rPr lang="tr-TR" dirty="0" smtClean="0"/>
              <a:t>Gerçekten </a:t>
            </a:r>
            <a:r>
              <a:rPr lang="tr-TR" dirty="0" smtClean="0"/>
              <a:t>beğendiği </a:t>
            </a:r>
            <a:r>
              <a:rPr lang="tr-TR" dirty="0" smtClean="0"/>
              <a:t>bir durumda </a:t>
            </a:r>
            <a:r>
              <a:rPr lang="tr-TR" dirty="0" smtClean="0"/>
              <a:t>karşıdakine </a:t>
            </a:r>
            <a:r>
              <a:rPr lang="tr-TR" dirty="0" smtClean="0"/>
              <a:t>iltifat </a:t>
            </a:r>
            <a:r>
              <a:rPr lang="tr-TR" dirty="0" smtClean="0"/>
              <a:t>edebilir,</a:t>
            </a:r>
            <a:endParaRPr lang="tr-TR" dirty="0" smtClean="0"/>
          </a:p>
          <a:p>
            <a:pPr>
              <a:buFontTx/>
              <a:buChar char="-"/>
            </a:pPr>
            <a:r>
              <a:rPr lang="tr-TR" dirty="0" smtClean="0"/>
              <a:t>Biri </a:t>
            </a:r>
            <a:r>
              <a:rPr lang="tr-TR" dirty="0" smtClean="0"/>
              <a:t>iltifat ettiğinde ona utanıp sıkılmadan atılganca teşekkür </a:t>
            </a:r>
            <a:r>
              <a:rPr lang="tr-TR" dirty="0" smtClean="0"/>
              <a:t>edebilir.</a:t>
            </a:r>
            <a:endParaRPr lang="tr-TR" dirty="0" smtClean="0"/>
          </a:p>
          <a:p>
            <a:pPr>
              <a:buFontTx/>
              <a:buChar char="-"/>
            </a:pPr>
            <a:r>
              <a:rPr lang="tr-TR" dirty="0" smtClean="0"/>
              <a:t>Ben zamiri ile </a:t>
            </a:r>
            <a:r>
              <a:rPr lang="tr-TR" dirty="0" smtClean="0"/>
              <a:t>yaşadığı </a:t>
            </a:r>
            <a:r>
              <a:rPr lang="tr-TR" dirty="0" smtClean="0"/>
              <a:t>duruma istinaden </a:t>
            </a:r>
            <a:r>
              <a:rPr lang="tr-TR" dirty="0" smtClean="0"/>
              <a:t>duygularını açıklar. </a:t>
            </a:r>
            <a:r>
              <a:rPr lang="tr-TR" dirty="0" smtClean="0"/>
              <a:t>(Merak, korku, endişe, kızgınlık, öfke vb.)</a:t>
            </a:r>
          </a:p>
          <a:p>
            <a:pPr>
              <a:buFontTx/>
              <a:buChar char="-"/>
            </a:pPr>
            <a:r>
              <a:rPr lang="tr-TR" dirty="0" smtClean="0"/>
              <a:t>Birisi ile aynı fikirde </a:t>
            </a:r>
            <a:r>
              <a:rPr lang="tr-TR" dirty="0" smtClean="0"/>
              <a:t>olmadığı </a:t>
            </a:r>
            <a:r>
              <a:rPr lang="tr-TR" dirty="0" smtClean="0"/>
              <a:t>zaman, bu durumu  saldırgan bir tutuma girmeden belli </a:t>
            </a:r>
            <a:r>
              <a:rPr lang="tr-TR" dirty="0" smtClean="0"/>
              <a:t>eder.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3371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640960" cy="6408712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Çekingenliğin Sözsüz Mesajları:</a:t>
            </a:r>
          </a:p>
          <a:p>
            <a:pPr>
              <a:buFontTx/>
              <a:buChar char="-"/>
            </a:pPr>
            <a:r>
              <a:rPr lang="tr-TR" dirty="0" smtClean="0"/>
              <a:t>Ses tonu çok yumuşak ve kısık,</a:t>
            </a:r>
          </a:p>
          <a:p>
            <a:pPr>
              <a:buFontTx/>
              <a:buChar char="-"/>
            </a:pPr>
            <a:r>
              <a:rPr lang="tr-TR" dirty="0" smtClean="0"/>
              <a:t>Konuşma kararsız duraklamalarla dolu,</a:t>
            </a:r>
          </a:p>
          <a:p>
            <a:pPr>
              <a:buFontTx/>
              <a:buChar char="-"/>
            </a:pPr>
            <a:r>
              <a:rPr lang="tr-TR" dirty="0" smtClean="0"/>
              <a:t>Göz göze gelmekten kaçınır,</a:t>
            </a:r>
          </a:p>
          <a:p>
            <a:pPr>
              <a:buFontTx/>
              <a:buChar char="-"/>
            </a:pPr>
            <a:r>
              <a:rPr lang="tr-TR" dirty="0" smtClean="0"/>
              <a:t>Vücut hareketsiz, omuzlar düşük ve kambur,</a:t>
            </a:r>
          </a:p>
          <a:p>
            <a:pPr>
              <a:buFontTx/>
              <a:buChar char="-"/>
            </a:pPr>
            <a:r>
              <a:rPr lang="tr-TR" dirty="0" smtClean="0"/>
              <a:t>El sık sık ağıza götürülür ve kapatılır,</a:t>
            </a:r>
          </a:p>
          <a:p>
            <a:pPr>
              <a:buFontTx/>
              <a:buChar char="-"/>
            </a:pPr>
            <a:r>
              <a:rPr lang="tr-TR" dirty="0" smtClean="0"/>
              <a:t>Eller kıvrılır veya bükülür,</a:t>
            </a:r>
          </a:p>
          <a:p>
            <a:pPr>
              <a:buFontTx/>
              <a:buChar char="-"/>
            </a:pPr>
            <a:r>
              <a:rPr lang="tr-TR" dirty="0" smtClean="0"/>
              <a:t>Konuşulan kişiden geriye kaçılır,</a:t>
            </a:r>
          </a:p>
          <a:p>
            <a:pPr>
              <a:buFontTx/>
              <a:buChar char="-"/>
            </a:pPr>
            <a:r>
              <a:rPr lang="tr-TR" dirty="0" smtClean="0"/>
              <a:t>Sözlü ve sözsüz mesajlar uyumsuzdur.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31332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496944" cy="6480720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Saldırgan Davranışın Sözsüz Mesajları:</a:t>
            </a:r>
          </a:p>
          <a:p>
            <a:pPr>
              <a:buFontTx/>
              <a:buChar char="-"/>
            </a:pPr>
            <a:r>
              <a:rPr lang="tr-TR" dirty="0" smtClean="0"/>
              <a:t>Duruma uymayan tiz ve alaycı bir ses tonu,</a:t>
            </a:r>
          </a:p>
          <a:p>
            <a:pPr>
              <a:buFontTx/>
              <a:buChar char="-"/>
            </a:pPr>
            <a:r>
              <a:rPr lang="tr-TR" dirty="0" smtClean="0"/>
              <a:t>Karşıdaki kişiyi hakimiyeti altına almaya çalışır,</a:t>
            </a:r>
          </a:p>
          <a:p>
            <a:pPr>
              <a:buFontTx/>
              <a:buChar char="-"/>
            </a:pPr>
            <a:r>
              <a:rPr lang="tr-TR" dirty="0" smtClean="0"/>
              <a:t>Konuşma esnasında gözler ya karşısındakini hakimiyet almaya çalışır ya da yere bakar,</a:t>
            </a:r>
          </a:p>
          <a:p>
            <a:pPr>
              <a:buFontTx/>
              <a:buChar char="-"/>
            </a:pPr>
            <a:r>
              <a:rPr lang="tr-TR" dirty="0" smtClean="0"/>
              <a:t>Küçümseyerek ve gözler kısılarak bakılır,</a:t>
            </a:r>
          </a:p>
          <a:p>
            <a:pPr>
              <a:buFontTx/>
              <a:buChar char="-"/>
            </a:pPr>
            <a:r>
              <a:rPr lang="tr-TR" dirty="0" smtClean="0"/>
              <a:t>Vücut gergindir, parmak işareti yapılarak konuşulur,</a:t>
            </a:r>
          </a:p>
          <a:p>
            <a:pPr>
              <a:buFontTx/>
              <a:buChar char="-"/>
            </a:pPr>
            <a:r>
              <a:rPr lang="tr-TR" dirty="0" smtClean="0"/>
              <a:t>Konuşulan kişiye gittikçe yaklaşılır vb.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1495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435280" cy="6336704"/>
          </a:xfrm>
        </p:spPr>
        <p:txBody>
          <a:bodyPr/>
          <a:lstStyle/>
          <a:p>
            <a:pPr marL="0" indent="0">
              <a:buNone/>
            </a:pPr>
            <a:r>
              <a:rPr lang="tr-TR" b="1" dirty="0" smtClean="0"/>
              <a:t>Atılgan Davranışın Birbirini Tamamlayan Dört Özelliği Bulunmaktadır;</a:t>
            </a:r>
          </a:p>
          <a:p>
            <a:pPr>
              <a:buFontTx/>
              <a:buChar char="-"/>
            </a:pPr>
            <a:r>
              <a:rPr lang="tr-TR" dirty="0" smtClean="0"/>
              <a:t>Hayır Diyebilme Yeteneği,</a:t>
            </a:r>
          </a:p>
          <a:p>
            <a:pPr>
              <a:buFontTx/>
              <a:buChar char="-"/>
            </a:pPr>
            <a:r>
              <a:rPr lang="tr-TR" dirty="0" smtClean="0"/>
              <a:t>İsteyebilme, ricada bulunabilme yeteneği,</a:t>
            </a:r>
          </a:p>
          <a:p>
            <a:pPr>
              <a:buFontTx/>
              <a:buChar char="-"/>
            </a:pPr>
            <a:r>
              <a:rPr lang="tr-TR" dirty="0" smtClean="0"/>
              <a:t>Olumlu olumsuz duyguları ifade edebilme yeteneği,</a:t>
            </a:r>
          </a:p>
          <a:p>
            <a:pPr>
              <a:buFontTx/>
              <a:buChar char="-"/>
            </a:pPr>
            <a:r>
              <a:rPr lang="tr-TR" dirty="0" smtClean="0"/>
              <a:t>Bir davranışı başlatabilme, sürdürme ve sona erdirme yeteneği,</a:t>
            </a:r>
          </a:p>
          <a:p>
            <a:pPr>
              <a:buFontTx/>
              <a:buChar char="-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3595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640960" cy="6480720"/>
          </a:xfrm>
        </p:spPr>
        <p:txBody>
          <a:bodyPr/>
          <a:lstStyle/>
          <a:p>
            <a:pPr marL="0" indent="0">
              <a:buNone/>
            </a:pPr>
            <a:r>
              <a:rPr lang="tr-TR" b="1" dirty="0" smtClean="0"/>
              <a:t>Atılgan Davranış İçin Bireyin Kazanması Gereken Beceriler;</a:t>
            </a:r>
          </a:p>
          <a:p>
            <a:pPr>
              <a:buFontTx/>
              <a:buChar char="-"/>
            </a:pPr>
            <a:r>
              <a:rPr lang="tr-TR" dirty="0" smtClean="0"/>
              <a:t>İletişim becerilerine </a:t>
            </a:r>
            <a:r>
              <a:rPr lang="tr-TR" dirty="0"/>
              <a:t>v</a:t>
            </a:r>
            <a:r>
              <a:rPr lang="tr-TR" dirty="0" smtClean="0"/>
              <a:t>akıf,</a:t>
            </a:r>
          </a:p>
          <a:p>
            <a:pPr>
              <a:buFontTx/>
              <a:buChar char="-"/>
            </a:pPr>
            <a:r>
              <a:rPr lang="tr-TR" dirty="0" smtClean="0"/>
              <a:t>Empati kurabilme becerisi,</a:t>
            </a:r>
          </a:p>
          <a:p>
            <a:pPr>
              <a:buFontTx/>
              <a:buChar char="-"/>
            </a:pPr>
            <a:r>
              <a:rPr lang="tr-TR" dirty="0" smtClean="0"/>
              <a:t>Ben dilini aktif bir şeklide kullanma,</a:t>
            </a:r>
          </a:p>
          <a:p>
            <a:pPr>
              <a:buFontTx/>
              <a:buChar char="-"/>
            </a:pPr>
            <a:r>
              <a:rPr lang="tr-TR" dirty="0" smtClean="0"/>
              <a:t>Kas gevşetme egzersizi yapabilme,</a:t>
            </a:r>
          </a:p>
          <a:p>
            <a:pPr>
              <a:buFontTx/>
              <a:buChar char="-"/>
            </a:pPr>
            <a:endParaRPr lang="tr-TR" dirty="0" smtClean="0"/>
          </a:p>
          <a:p>
            <a:pPr>
              <a:buFontTx/>
              <a:buChar char="-"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59595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892480" cy="64087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 smtClean="0"/>
              <a:t>ÖRNEKLER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Ben Dili</a:t>
            </a:r>
          </a:p>
          <a:p>
            <a:pPr>
              <a:buFontTx/>
              <a:buChar char="-"/>
            </a:pPr>
            <a:r>
              <a:rPr lang="tr-TR" dirty="0" smtClean="0"/>
              <a:t>Aileniz sizi de ilgilendiren bir konuda karar veriyor. Fakat sizin fikrinizi sorulmuyor.</a:t>
            </a:r>
          </a:p>
          <a:p>
            <a:pPr marL="0" indent="0">
              <a:buNone/>
            </a:pPr>
            <a:r>
              <a:rPr lang="tr-TR" dirty="0" smtClean="0"/>
              <a:t>Doğrusu bu konuda fikrimin sorulmayışına çok üzüldüm.</a:t>
            </a:r>
          </a:p>
          <a:p>
            <a:pPr>
              <a:buFontTx/>
              <a:buChar char="-"/>
            </a:pPr>
            <a:r>
              <a:rPr lang="tr-TR" dirty="0" smtClean="0"/>
              <a:t>Babanız yapmak istemediğiniz bir konuda, sizin adınıza başarabileceğinize dair söz veriyor. (Şaşırıyor ve üzülüyorsunuz)</a:t>
            </a:r>
          </a:p>
          <a:p>
            <a:pPr marL="0" indent="0">
              <a:buNone/>
            </a:pPr>
            <a:r>
              <a:rPr lang="tr-TR" dirty="0" smtClean="0"/>
              <a:t>Babacığım bana sormadan benim adıma söz vermeniz beni çok şaşırttı ve üzdü.</a:t>
            </a:r>
          </a:p>
          <a:p>
            <a:pPr>
              <a:buFontTx/>
              <a:buChar char="-"/>
            </a:pPr>
            <a:r>
              <a:rPr lang="tr-TR" dirty="0" smtClean="0"/>
              <a:t>Bir arkadaşınız ev ödevlerini her zaman sizden yapıyor. Çok bozluyorsunuz.</a:t>
            </a:r>
          </a:p>
          <a:p>
            <a:pPr marL="0" indent="0">
              <a:buNone/>
            </a:pPr>
            <a:r>
              <a:rPr lang="tr-TR" dirty="0" smtClean="0"/>
              <a:t>Ev ödevlerinin sürekli benden yapılması beni üzüyor ve kızdırıyor. Kendin yapmazsan öğrenemezsin diye tedirginim.</a:t>
            </a:r>
          </a:p>
          <a:p>
            <a:pPr>
              <a:buFontTx/>
              <a:buChar char="-"/>
            </a:pPr>
            <a:r>
              <a:rPr lang="tr-TR" dirty="0" smtClean="0"/>
              <a:t>Anneniz sizin de olduğunuz bir toplantıda tavırlarınızı eleştirdi. Siz de utandınız sıkıldınız.</a:t>
            </a:r>
          </a:p>
          <a:p>
            <a:pPr marL="0" indent="0">
              <a:buNone/>
            </a:pPr>
            <a:r>
              <a:rPr lang="tr-TR" dirty="0" smtClean="0"/>
              <a:t>Benim iyi bir insan olmamı istediğini biliyorum. Fakat başkalarının yanında beni bu şekilde eleştirmen beni çok utandırdı ve sıktı.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4996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568952" cy="6480720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İltifat Kabul Etme ve İltifat Etme</a:t>
            </a:r>
          </a:p>
          <a:p>
            <a:pPr>
              <a:buFontTx/>
              <a:buChar char="-"/>
            </a:pPr>
            <a:r>
              <a:rPr lang="tr-TR" dirty="0" smtClean="0"/>
              <a:t>Ali dün seni basketbol maçında izledim. Çoğu sayının alınmasında rolün büyüktü.</a:t>
            </a:r>
          </a:p>
          <a:p>
            <a:pPr marL="0" indent="0">
              <a:buNone/>
            </a:pPr>
            <a:r>
              <a:rPr lang="tr-TR" dirty="0" smtClean="0"/>
              <a:t>Teşekkür ederim dikkatini çekmesi beni sevindirdi.</a:t>
            </a:r>
          </a:p>
          <a:p>
            <a:pPr>
              <a:buFontTx/>
              <a:buChar char="-"/>
            </a:pPr>
            <a:r>
              <a:rPr lang="tr-TR" dirty="0" smtClean="0"/>
              <a:t>Kitaplarını ne kadar iyi korumuşsun, sanki bugün alınmış gibi.</a:t>
            </a:r>
          </a:p>
          <a:p>
            <a:pPr marL="0" indent="0">
              <a:buNone/>
            </a:pPr>
            <a:r>
              <a:rPr lang="tr-TR" dirty="0" smtClean="0"/>
              <a:t>Teşekkür ederim, onlar benim en kıymetli eşyalarım. Yıpratmadan korumaya özen gösteriyorum.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1051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640960" cy="6552728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Atılganca Ricada Bulunma ve Ricayı Reddetme</a:t>
            </a:r>
          </a:p>
          <a:p>
            <a:pPr>
              <a:buFontTx/>
              <a:buChar char="-"/>
            </a:pPr>
            <a:r>
              <a:rPr lang="tr-TR" dirty="0" smtClean="0"/>
              <a:t>Açıkça ne istediğini belirtmek,</a:t>
            </a:r>
          </a:p>
          <a:p>
            <a:pPr>
              <a:buFontTx/>
              <a:buChar char="-"/>
            </a:pPr>
            <a:r>
              <a:rPr lang="tr-TR" dirty="0" smtClean="0"/>
              <a:t>Dolambaçlı yollara </a:t>
            </a:r>
            <a:r>
              <a:rPr lang="tr-TR" dirty="0" smtClean="0"/>
              <a:t>başvurmamalı,</a:t>
            </a:r>
            <a:endParaRPr lang="tr-TR" dirty="0" smtClean="0"/>
          </a:p>
          <a:p>
            <a:pPr>
              <a:buFontTx/>
              <a:buChar char="-"/>
            </a:pPr>
            <a:r>
              <a:rPr lang="tr-TR" dirty="0" smtClean="0"/>
              <a:t>Hayır dersem endişeye kapılabilir havası </a:t>
            </a:r>
            <a:r>
              <a:rPr lang="tr-TR" dirty="0" smtClean="0"/>
              <a:t>yaratılmamalı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4972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507288" cy="6285312"/>
          </a:xfrm>
        </p:spPr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r>
              <a:rPr lang="tr-TR" dirty="0" err="1" smtClean="0"/>
              <a:t>Ayşeciğim</a:t>
            </a:r>
            <a:r>
              <a:rPr lang="tr-TR" dirty="0" smtClean="0"/>
              <a:t> senden bir ricam olacak eğer mümkünse teybini verebilir misin? İşi biter bitmez geri getireceğim.</a:t>
            </a:r>
          </a:p>
          <a:p>
            <a:pPr marL="0" indent="0">
              <a:buNone/>
            </a:pPr>
            <a:r>
              <a:rPr lang="tr-TR" dirty="0" smtClean="0"/>
              <a:t>Kusura bakma, elektronik aletlerimi başkasına vermek prensiplerime </a:t>
            </a:r>
            <a:r>
              <a:rPr lang="tr-TR" dirty="0" smtClean="0"/>
              <a:t>aykırı</a:t>
            </a:r>
            <a:r>
              <a:rPr lang="tr-TR" dirty="0" smtClean="0"/>
              <a:t>. Birkaç kez bundan ağzım yandı o nedenle kim olursa olsun bu gibi kolay bozulan aletleri vermiyorum.</a:t>
            </a:r>
          </a:p>
          <a:p>
            <a:pPr>
              <a:buFontTx/>
              <a:buChar char="-"/>
            </a:pPr>
            <a:r>
              <a:rPr lang="tr-TR" dirty="0" smtClean="0"/>
              <a:t>Arkadaşım yaptıysan ödevini bana gösterebilir misin?</a:t>
            </a:r>
          </a:p>
          <a:p>
            <a:pPr marL="0" indent="0">
              <a:buNone/>
            </a:pPr>
            <a:r>
              <a:rPr lang="tr-TR" dirty="0" smtClean="0"/>
              <a:t>Özür dilerim, yaptım ama veremem. Çünkü kendim bu konuda ne kadar başarılı olduğumu ölçmek istiyorum. Sonra herkes kendi ödevini yapmalı bence.</a:t>
            </a:r>
          </a:p>
          <a:p>
            <a:pPr>
              <a:buFontTx/>
              <a:buChar char="-"/>
            </a:pPr>
            <a:r>
              <a:rPr lang="tr-TR" dirty="0" smtClean="0"/>
              <a:t>Biraz borç para istemek için aramıştım. Eğer mümkünse aybaşında ödemek koşuluyla bana </a:t>
            </a:r>
            <a:r>
              <a:rPr lang="tr-TR" dirty="0" smtClean="0"/>
              <a:t>20</a:t>
            </a:r>
            <a:r>
              <a:rPr lang="tr-TR" dirty="0" smtClean="0"/>
              <a:t> </a:t>
            </a:r>
            <a:r>
              <a:rPr lang="tr-TR" dirty="0" smtClean="0"/>
              <a:t>lira verebilir misin?</a:t>
            </a:r>
          </a:p>
          <a:p>
            <a:pPr marL="0" indent="0">
              <a:buNone/>
            </a:pPr>
            <a:r>
              <a:rPr lang="tr-TR" dirty="0" smtClean="0"/>
              <a:t>Kusura bakma, ben de sadece aybaşına yetecek kadar para var. Vermem mümkün değil.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81618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784976" cy="65527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Olumlu ve Olumsuz Görüşleri Açıkça Belirtme</a:t>
            </a:r>
          </a:p>
          <a:p>
            <a:pPr>
              <a:buFontTx/>
              <a:buChar char="-"/>
            </a:pPr>
            <a:r>
              <a:rPr lang="tr-TR" dirty="0" smtClean="0"/>
              <a:t>Her zaman bağırarak konuşulması çevredekileri rahatsız edebilir. Biraz daha yavaş konuşulmalı diye düşünüyorum.</a:t>
            </a:r>
          </a:p>
          <a:p>
            <a:pPr marL="0" indent="0">
              <a:buNone/>
            </a:pPr>
            <a:r>
              <a:rPr lang="tr-TR" dirty="0" smtClean="0"/>
              <a:t>Bu konuda uyarman iyi oldu. Yüksek sesle konuştuğumun farkında değilim.</a:t>
            </a:r>
          </a:p>
          <a:p>
            <a:pPr>
              <a:buFontTx/>
              <a:buChar char="-"/>
            </a:pPr>
            <a:r>
              <a:rPr lang="tr-TR" dirty="0" smtClean="0"/>
              <a:t>Öğretmenleri yolda görmezlikten gelmek hiç hoş bir davranış değil.</a:t>
            </a:r>
          </a:p>
          <a:p>
            <a:pPr marL="0" indent="0">
              <a:buNone/>
            </a:pPr>
            <a:r>
              <a:rPr lang="tr-TR" dirty="0" smtClean="0"/>
              <a:t>Evet haklısın gülümseyerek selam vermek hiç zor olmasa gerek.</a:t>
            </a:r>
          </a:p>
          <a:p>
            <a:pPr>
              <a:buFontTx/>
              <a:buChar char="-"/>
            </a:pPr>
            <a:r>
              <a:rPr lang="tr-TR" dirty="0" smtClean="0"/>
              <a:t>Telefonun bu kadar uzun süre meşgul edilmemesi gerekir.</a:t>
            </a:r>
          </a:p>
          <a:p>
            <a:pPr marL="0" indent="0">
              <a:buNone/>
            </a:pPr>
            <a:r>
              <a:rPr lang="tr-TR" dirty="0" smtClean="0"/>
              <a:t>Özür dilerim, haklısınız ama bir türlü söylemek istediklerimi toplayamadım.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070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D5298-7510-47FD-9B05-83030CB2FE0F}" type="slidenum">
              <a:rPr lang="tr-TR"/>
              <a:pPr/>
              <a:t>4</a:t>
            </a:fld>
            <a:endParaRPr lang="tr-TR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569913"/>
            <a:ext cx="8596313" cy="701675"/>
          </a:xfrm>
        </p:spPr>
        <p:txBody>
          <a:bodyPr/>
          <a:lstStyle/>
          <a:p>
            <a:r>
              <a:rPr lang="tr-TR" sz="4000" b="1" dirty="0" smtClean="0"/>
              <a:t>İletişim mesajlarının veriliş biçimi:</a:t>
            </a:r>
            <a:endParaRPr lang="tr-TR" sz="4000" dirty="0">
              <a:solidFill>
                <a:srgbClr val="FF0000"/>
              </a:solidFill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341438"/>
            <a:ext cx="7993062" cy="4967882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Vermek istediğimiz masajları iki şekilde verebiliriz:</a:t>
            </a:r>
          </a:p>
          <a:p>
            <a:pPr>
              <a:buNone/>
            </a:pPr>
            <a:r>
              <a:rPr lang="tr-TR" dirty="0" smtClean="0"/>
              <a:t>1</a:t>
            </a:r>
            <a:r>
              <a:rPr lang="tr-TR" b="1" dirty="0" smtClean="0"/>
              <a:t>.Açık İletişim: </a:t>
            </a:r>
            <a:r>
              <a:rPr lang="tr-TR" dirty="0" smtClean="0"/>
              <a:t>Kişinin karşısındakine iletmek istediği mesajı doğrudan, anlaşılır, net ifadelerle iletmesi. İletilmek istenen mesajın farklı anlamlar içermeyecek kadar net olmasıdır</a:t>
            </a:r>
            <a:r>
              <a:rPr lang="tr-TR" b="1" dirty="0" smtClean="0"/>
              <a:t>.(Bu Uygulanmalı)</a:t>
            </a:r>
            <a:endParaRPr lang="tr-TR" b="1" dirty="0" smtClean="0"/>
          </a:p>
          <a:p>
            <a:pPr>
              <a:buNone/>
            </a:pPr>
            <a:r>
              <a:rPr lang="tr-TR" dirty="0" smtClean="0"/>
              <a:t>2.</a:t>
            </a:r>
            <a:r>
              <a:rPr lang="tr-TR" b="1" dirty="0" smtClean="0"/>
              <a:t>Kapalı İletişim: </a:t>
            </a:r>
            <a:r>
              <a:rPr lang="tr-TR" dirty="0" smtClean="0"/>
              <a:t>Kişinin iletmek istediği mesajı dolaylı olarak iletmesi, asıl mesajı imalarla ya </a:t>
            </a:r>
            <a:r>
              <a:rPr lang="pt-BR" dirty="0" smtClean="0"/>
              <a:t>da kelime oyunları ile gizlemesidir</a:t>
            </a:r>
            <a:r>
              <a:rPr lang="pt-BR" dirty="0" smtClean="0"/>
              <a:t>.</a:t>
            </a:r>
            <a:r>
              <a:rPr lang="tr-TR" dirty="0" smtClean="0"/>
              <a:t> </a:t>
            </a:r>
            <a:r>
              <a:rPr lang="tr-TR" b="1" dirty="0" smtClean="0"/>
              <a:t>(Mümkün Olduğunca </a:t>
            </a:r>
            <a:r>
              <a:rPr lang="tr-TR" b="1" dirty="0" err="1" smtClean="0"/>
              <a:t>Uygylanmamalı</a:t>
            </a:r>
            <a:r>
              <a:rPr lang="tr-TR" b="1" dirty="0" smtClean="0"/>
              <a:t>)</a:t>
            </a:r>
            <a:endParaRPr lang="tr-TR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11618"/>
          </a:xfrm>
        </p:spPr>
        <p:txBody>
          <a:bodyPr/>
          <a:lstStyle/>
          <a:p>
            <a:r>
              <a:rPr lang="tr-TR" dirty="0" smtClean="0"/>
              <a:t>HAZIRLAYAN</a:t>
            </a:r>
            <a:br>
              <a:rPr lang="tr-TR" dirty="0" smtClean="0"/>
            </a:br>
            <a:r>
              <a:rPr lang="tr-TR" smtClean="0"/>
              <a:t>ESENYURT KIRAÇ ANADOLU </a:t>
            </a:r>
            <a:r>
              <a:rPr lang="tr-TR" dirty="0" smtClean="0"/>
              <a:t>LİSESİ REHBERLİK SERVİSİ</a:t>
            </a:r>
            <a:br>
              <a:rPr lang="tr-TR" dirty="0" smtClean="0"/>
            </a:br>
            <a:r>
              <a:rPr lang="tr-TR" dirty="0" smtClean="0"/>
              <a:t>YUSUF UYSAL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             </a:t>
            </a:r>
            <a:r>
              <a:rPr lang="tr-TR" sz="3200">
                <a:latin typeface="Times New Roman" charset="0"/>
              </a:rPr>
              <a:t>İLETİŞİM TÜRLERİ</a:t>
            </a:r>
            <a:endParaRPr lang="en-US" sz="3200">
              <a:latin typeface="Times New Roman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92313"/>
            <a:ext cx="5159375" cy="40735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sz="2800"/>
              <a:t>                           İkiye ayrılır</a:t>
            </a:r>
          </a:p>
          <a:p>
            <a:pPr algn="ctr">
              <a:buFont typeface="Wingdings" pitchFamily="2" charset="2"/>
              <a:buNone/>
            </a:pPr>
            <a:endParaRPr lang="tr-TR" sz="2800"/>
          </a:p>
          <a:p>
            <a:pPr algn="ctr">
              <a:buFont typeface="Wingdings" pitchFamily="2" charset="2"/>
              <a:buNone/>
            </a:pPr>
            <a:r>
              <a:rPr lang="tr-TR" sz="2800"/>
              <a:t>                        Uyum</a:t>
            </a:r>
          </a:p>
          <a:p>
            <a:pPr algn="ctr">
              <a:buFont typeface="Wingdings" pitchFamily="2" charset="2"/>
              <a:buNone/>
            </a:pPr>
            <a:endParaRPr lang="en-US" sz="2800"/>
          </a:p>
        </p:txBody>
      </p:sp>
      <p:sp>
        <p:nvSpPr>
          <p:cNvPr id="36881" name="Rectangle 17"/>
          <p:cNvSpPr>
            <a:spLocks noChangeArrowheads="1"/>
          </p:cNvSpPr>
          <p:nvPr/>
        </p:nvSpPr>
        <p:spPr bwMode="auto">
          <a:xfrm>
            <a:off x="900113" y="3141663"/>
            <a:ext cx="2592387" cy="3025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r-TR" b="1">
              <a:solidFill>
                <a:schemeClr val="bg2"/>
              </a:solidFill>
            </a:endParaRPr>
          </a:p>
          <a:p>
            <a:pPr algn="ctr"/>
            <a:endParaRPr lang="tr-TR" b="1">
              <a:solidFill>
                <a:schemeClr val="bg2"/>
              </a:solidFill>
            </a:endParaRPr>
          </a:p>
          <a:p>
            <a:pPr algn="ctr"/>
            <a:endParaRPr lang="tr-TR" b="1">
              <a:solidFill>
                <a:schemeClr val="bg2"/>
              </a:solidFill>
            </a:endParaRPr>
          </a:p>
          <a:p>
            <a:pPr algn="ctr"/>
            <a:r>
              <a:rPr lang="tr-TR" b="1">
                <a:solidFill>
                  <a:schemeClr val="bg2"/>
                </a:solidFill>
              </a:rPr>
              <a:t>Sözel Olan </a:t>
            </a:r>
          </a:p>
          <a:p>
            <a:pPr algn="ctr"/>
            <a:endParaRPr lang="tr-TR" b="1">
              <a:solidFill>
                <a:schemeClr val="bg2"/>
              </a:solidFill>
            </a:endParaRPr>
          </a:p>
          <a:p>
            <a:pPr algn="ctr">
              <a:buFontTx/>
              <a:buChar char="-"/>
            </a:pPr>
            <a:r>
              <a:rPr lang="tr-TR" b="1">
                <a:solidFill>
                  <a:schemeClr val="bg2"/>
                </a:solidFill>
              </a:rPr>
              <a:t>Sözcükler</a:t>
            </a:r>
          </a:p>
          <a:p>
            <a:pPr algn="ctr">
              <a:buFontTx/>
              <a:buChar char="-"/>
            </a:pPr>
            <a:r>
              <a:rPr lang="tr-TR" b="1">
                <a:solidFill>
                  <a:schemeClr val="bg2"/>
                </a:solidFill>
              </a:rPr>
              <a:t>Ses tonu</a:t>
            </a:r>
          </a:p>
          <a:p>
            <a:pPr algn="ctr">
              <a:buFontTx/>
              <a:buChar char="-"/>
            </a:pPr>
            <a:r>
              <a:rPr lang="tr-TR" b="1">
                <a:solidFill>
                  <a:schemeClr val="bg2"/>
                </a:solidFill>
              </a:rPr>
              <a:t>Sesimizdeki iniş çıkış</a:t>
            </a:r>
          </a:p>
          <a:p>
            <a:pPr algn="ctr">
              <a:buFontTx/>
              <a:buChar char="-"/>
            </a:pPr>
            <a:r>
              <a:rPr lang="tr-TR" b="1">
                <a:solidFill>
                  <a:schemeClr val="bg2"/>
                </a:solidFill>
              </a:rPr>
              <a:t>Konuşma </a:t>
            </a:r>
          </a:p>
          <a:p>
            <a:pPr algn="ctr">
              <a:buFontTx/>
              <a:buChar char="-"/>
            </a:pPr>
            <a:r>
              <a:rPr lang="tr-TR" b="1">
                <a:solidFill>
                  <a:schemeClr val="bg2"/>
                </a:solidFill>
              </a:rPr>
              <a:t>Müzik </a:t>
            </a:r>
          </a:p>
          <a:p>
            <a:pPr algn="ctr">
              <a:buFontTx/>
              <a:buChar char="-"/>
            </a:pPr>
            <a:r>
              <a:rPr lang="tr-TR" b="1">
                <a:solidFill>
                  <a:schemeClr val="bg2"/>
                </a:solidFill>
              </a:rPr>
              <a:t>Yazı </a:t>
            </a:r>
          </a:p>
          <a:p>
            <a:pPr algn="ctr">
              <a:buFontTx/>
              <a:buChar char="-"/>
            </a:pPr>
            <a:r>
              <a:rPr lang="tr-TR" b="1">
                <a:solidFill>
                  <a:schemeClr val="bg2"/>
                </a:solidFill>
              </a:rPr>
              <a:t>TV</a:t>
            </a:r>
          </a:p>
          <a:p>
            <a:pPr algn="ctr"/>
            <a:endParaRPr lang="tr-TR" b="1">
              <a:solidFill>
                <a:schemeClr val="bg2"/>
              </a:solidFill>
            </a:endParaRPr>
          </a:p>
          <a:p>
            <a:pPr algn="ctr"/>
            <a:endParaRPr lang="tr-TR" b="1">
              <a:solidFill>
                <a:schemeClr val="bg2"/>
              </a:solidFill>
            </a:endParaRPr>
          </a:p>
          <a:p>
            <a:pPr algn="ctr"/>
            <a:endParaRPr lang="tr-TR" b="1">
              <a:solidFill>
                <a:schemeClr val="bg2"/>
              </a:solidFill>
            </a:endParaRPr>
          </a:p>
          <a:p>
            <a:pPr algn="ctr"/>
            <a:endParaRPr lang="tr-TR" b="1">
              <a:solidFill>
                <a:schemeClr val="bg2"/>
              </a:solidFill>
            </a:endParaRPr>
          </a:p>
          <a:p>
            <a:pPr algn="ctr"/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6011863" y="3284538"/>
            <a:ext cx="2663825" cy="2952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r-TR" b="1">
              <a:solidFill>
                <a:schemeClr val="bg2"/>
              </a:solidFill>
            </a:endParaRPr>
          </a:p>
          <a:p>
            <a:pPr algn="ctr"/>
            <a:r>
              <a:rPr lang="tr-TR" b="1">
                <a:solidFill>
                  <a:schemeClr val="bg2"/>
                </a:solidFill>
              </a:rPr>
              <a:t>Sözel Olmayan</a:t>
            </a:r>
          </a:p>
          <a:p>
            <a:pPr algn="ctr"/>
            <a:r>
              <a:rPr lang="tr-TR" b="1">
                <a:solidFill>
                  <a:schemeClr val="bg2"/>
                </a:solidFill>
              </a:rPr>
              <a:t>-Beden Dili</a:t>
            </a:r>
          </a:p>
          <a:p>
            <a:pPr algn="ctr"/>
            <a:r>
              <a:rPr lang="tr-TR" b="1">
                <a:solidFill>
                  <a:schemeClr val="bg2"/>
                </a:solidFill>
              </a:rPr>
              <a:t>-Yüz ifadesi</a:t>
            </a:r>
          </a:p>
          <a:p>
            <a:pPr algn="ctr"/>
            <a:r>
              <a:rPr lang="tr-TR" b="1">
                <a:solidFill>
                  <a:schemeClr val="bg2"/>
                </a:solidFill>
              </a:rPr>
              <a:t>-Bedenimizin Duruşu </a:t>
            </a:r>
          </a:p>
          <a:p>
            <a:pPr algn="ctr"/>
            <a:r>
              <a:rPr lang="tr-TR" b="1">
                <a:solidFill>
                  <a:schemeClr val="bg2"/>
                </a:solidFill>
              </a:rPr>
              <a:t>-Mimikler</a:t>
            </a:r>
          </a:p>
          <a:p>
            <a:pPr algn="ctr"/>
            <a:r>
              <a:rPr lang="tr-TR" b="1">
                <a:solidFill>
                  <a:schemeClr val="bg2"/>
                </a:solidFill>
              </a:rPr>
              <a:t>-Hareket Tarzımız</a:t>
            </a:r>
          </a:p>
          <a:p>
            <a:pPr algn="ctr"/>
            <a:endParaRPr lang="tr-TR" b="1">
              <a:solidFill>
                <a:schemeClr val="bg2"/>
              </a:solidFill>
            </a:endParaRPr>
          </a:p>
          <a:p>
            <a:pPr algn="ctr"/>
            <a:endParaRPr lang="tr-TR" b="1">
              <a:solidFill>
                <a:schemeClr val="bg2"/>
              </a:solidFill>
            </a:endParaRPr>
          </a:p>
          <a:p>
            <a:pPr algn="ctr"/>
            <a:endParaRPr lang="tr-TR" b="1">
              <a:solidFill>
                <a:schemeClr val="bg2"/>
              </a:solidFill>
            </a:endParaRPr>
          </a:p>
          <a:p>
            <a:pPr algn="ctr"/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 flipH="1">
            <a:off x="1908175" y="2492375"/>
            <a:ext cx="19431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36884" name="Line 20"/>
          <p:cNvSpPr>
            <a:spLocks noChangeShapeType="1"/>
          </p:cNvSpPr>
          <p:nvPr/>
        </p:nvSpPr>
        <p:spPr bwMode="auto">
          <a:xfrm>
            <a:off x="5795963" y="2492375"/>
            <a:ext cx="1800225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pic>
        <p:nvPicPr>
          <p:cNvPr id="36896" name="Picture 32" descr="BD06662_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851275" y="3860800"/>
            <a:ext cx="1792288" cy="1589088"/>
          </a:xfrm>
          <a:noFill/>
          <a:ln/>
        </p:spPr>
      </p:pic>
      <p:pic>
        <p:nvPicPr>
          <p:cNvPr id="36901" name="Picture 37" descr="874K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8888" y="476250"/>
            <a:ext cx="1028700" cy="1223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71BC0-85AD-49B6-B5E1-48EDCC5ED08D}" type="slidenum">
              <a:rPr lang="tr-TR"/>
              <a:pPr/>
              <a:t>6</a:t>
            </a:fld>
            <a:endParaRPr lang="tr-TR"/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60648"/>
            <a:ext cx="8496944" cy="5976664"/>
          </a:xfrm>
        </p:spPr>
        <p:txBody>
          <a:bodyPr>
            <a:normAutofit lnSpcReduction="10000"/>
          </a:bodyPr>
          <a:lstStyle/>
          <a:p>
            <a:r>
              <a:rPr lang="tr-TR" b="1" dirty="0" smtClean="0"/>
              <a:t>a. Sese Dayalı Olanlar</a:t>
            </a:r>
            <a:r>
              <a:rPr lang="tr-TR" dirty="0" smtClean="0"/>
              <a:t>: Duraksamalar, sesin tonu, sesin yüksekliği, </a:t>
            </a:r>
            <a:r>
              <a:rPr lang="tr-TR" dirty="0" err="1" smtClean="0"/>
              <a:t>eee</a:t>
            </a:r>
            <a:r>
              <a:rPr lang="tr-TR" dirty="0" smtClean="0"/>
              <a:t>, </a:t>
            </a:r>
            <a:r>
              <a:rPr lang="tr-TR" dirty="0" err="1" smtClean="0"/>
              <a:t>ıhm</a:t>
            </a:r>
            <a:r>
              <a:rPr lang="tr-TR" dirty="0" smtClean="0"/>
              <a:t> sözcükleri, kişisel alan, duygu tonu, tekrarlar, aksesuarlar, mekân kullanım mesafesi ( uzak ya da yakın durma), söze yanlış başlamalar, gereksiz sözcükler, akıcılık, doğallık, seçilen sözcükler.</a:t>
            </a:r>
          </a:p>
          <a:p>
            <a:r>
              <a:rPr lang="tr-TR" b="1" dirty="0" smtClean="0"/>
              <a:t>b. Ses Dışındakiler: </a:t>
            </a:r>
            <a:r>
              <a:rPr lang="tr-TR" dirty="0" smtClean="0"/>
              <a:t>Göz teması, göz hareketleri, yüz ifadesi, bedenin duruşu, kıyafet, </a:t>
            </a:r>
            <a:r>
              <a:rPr lang="sv-SE" dirty="0" smtClean="0"/>
              <a:t>dokunma, el ve kol duruşu, beden yönelimi, oturma biçimleri, jest ve mimikler. Araştırmalar,</a:t>
            </a:r>
            <a:r>
              <a:rPr lang="tr-TR" dirty="0" smtClean="0"/>
              <a:t> insanların günlük yaşamda bir birlerinin ne söylediklerinden çok nasıl söylediklerini dikkat ettiklerini göstermektedir.</a:t>
            </a:r>
            <a:endParaRPr lang="tr-TR" dirty="0">
              <a:cs typeface="Times New Roman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3FCE0-81AA-4CBB-879C-B851104F5B46}" type="slidenum">
              <a:rPr lang="tr-TR"/>
              <a:pPr/>
              <a:t>7</a:t>
            </a:fld>
            <a:endParaRPr lang="tr-TR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solidFill>
                  <a:srgbClr val="FF0000"/>
                </a:solidFill>
              </a:rPr>
              <a:t>Yüzyüze iletişimin parçaları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b="1" dirty="0" smtClean="0"/>
              <a:t>1981 yılında California üniversitesinde yapılan bir araştırmada kişilerarası iletişimde</a:t>
            </a:r>
            <a:endParaRPr lang="tr-TR" dirty="0" smtClean="0"/>
          </a:p>
          <a:p>
            <a:r>
              <a:rPr lang="tr-TR" dirty="0" smtClean="0"/>
              <a:t>Sözlü </a:t>
            </a:r>
            <a:r>
              <a:rPr lang="tr-TR" dirty="0"/>
              <a:t>iletişim (% 7)</a:t>
            </a:r>
          </a:p>
          <a:p>
            <a:r>
              <a:rPr lang="tr-TR" dirty="0"/>
              <a:t>Ses tonu (% 38)</a:t>
            </a:r>
          </a:p>
          <a:p>
            <a:r>
              <a:rPr lang="tr-TR" dirty="0"/>
              <a:t>Beden dili (% 55)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48580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Yanlış </a:t>
            </a:r>
            <a:r>
              <a:rPr lang="tr-TR" dirty="0"/>
              <a:t>Anlama ve Anlaşılmalar 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2816"/>
            <a:ext cx="8229600" cy="4801720"/>
          </a:xfrm>
        </p:spPr>
        <p:txBody>
          <a:bodyPr>
            <a:normAutofit lnSpcReduction="10000"/>
          </a:bodyPr>
          <a:lstStyle/>
          <a:p>
            <a:r>
              <a:rPr lang="tr-TR" dirty="0"/>
              <a:t>Mesajı alanın mesajı gönderenin amaçladığından farklı bir şekilde mesajı anlamasıyla oluşan iletişim bozukluğudur.</a:t>
            </a:r>
          </a:p>
          <a:p>
            <a:pPr>
              <a:buFont typeface="Wingdings" pitchFamily="2" charset="2"/>
              <a:buNone/>
            </a:pPr>
            <a:r>
              <a:rPr lang="tr-TR" dirty="0"/>
              <a:t>  </a:t>
            </a:r>
            <a:endParaRPr lang="tr-TR" dirty="0" smtClean="0"/>
          </a:p>
          <a:p>
            <a:pPr>
              <a:buFont typeface="Wingdings" pitchFamily="2" charset="2"/>
              <a:buNone/>
            </a:pPr>
            <a:r>
              <a:rPr lang="tr-TR" dirty="0" smtClean="0"/>
              <a:t>Örneğin </a:t>
            </a:r>
            <a:r>
              <a:rPr lang="tr-TR" dirty="0"/>
              <a:t>: </a:t>
            </a:r>
          </a:p>
          <a:p>
            <a:pPr>
              <a:buFont typeface="Wingdings" pitchFamily="2" charset="2"/>
              <a:buNone/>
            </a:pPr>
            <a:r>
              <a:rPr lang="tr-TR" dirty="0"/>
              <a:t>Ayşe:  İngilizce parça okumakta zorlanıyorum diyor </a:t>
            </a:r>
          </a:p>
          <a:p>
            <a:pPr>
              <a:buFont typeface="Wingdings" pitchFamily="2" charset="2"/>
              <a:buNone/>
            </a:pPr>
            <a:r>
              <a:rPr lang="tr-TR" dirty="0"/>
              <a:t>Fatma Ayşe’ye : İngilizce parça okusana diyor.</a:t>
            </a:r>
          </a:p>
          <a:p>
            <a:pPr>
              <a:buFont typeface="Wingdings" pitchFamily="2" charset="2"/>
              <a:buNone/>
            </a:pPr>
            <a:r>
              <a:rPr lang="tr-TR" dirty="0"/>
              <a:t>            </a:t>
            </a:r>
            <a:r>
              <a:rPr lang="tr-TR" b="1" dirty="0"/>
              <a:t>Siz de kendinizden bir örnek verin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6" name="Rectangle 26"/>
          <p:cNvSpPr>
            <a:spLocks noGrp="1" noChangeArrowheads="1"/>
          </p:cNvSpPr>
          <p:nvPr>
            <p:ph type="title"/>
          </p:nvPr>
        </p:nvSpPr>
        <p:spPr>
          <a:xfrm>
            <a:off x="611560" y="764704"/>
            <a:ext cx="7354888" cy="1157288"/>
          </a:xfrm>
        </p:spPr>
        <p:txBody>
          <a:bodyPr>
            <a:normAutofit/>
          </a:bodyPr>
          <a:lstStyle/>
          <a:p>
            <a:pPr algn="ctr"/>
            <a:r>
              <a:rPr lang="tr-TR" sz="3500" dirty="0"/>
              <a:t>Yanlış Anlama ve Anlaşılmaları Önleme</a:t>
            </a:r>
          </a:p>
        </p:txBody>
      </p:sp>
      <p:graphicFrame>
        <p:nvGraphicFramePr>
          <p:cNvPr id="2" name="Diyagram 1"/>
          <p:cNvGraphicFramePr/>
          <p:nvPr/>
        </p:nvGraphicFramePr>
        <p:xfrm>
          <a:off x="611560" y="1700808"/>
          <a:ext cx="7992888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1943</Words>
  <Application>Microsoft Office PowerPoint</Application>
  <PresentationFormat>Ekran Gösterisi (4:3)</PresentationFormat>
  <Paragraphs>344</Paragraphs>
  <Slides>40</Slides>
  <Notes>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40</vt:i4>
      </vt:variant>
    </vt:vector>
  </HeadingPairs>
  <TitlesOfParts>
    <vt:vector size="42" baseType="lpstr">
      <vt:lpstr>Ofis Teması</vt:lpstr>
      <vt:lpstr>Klip</vt:lpstr>
      <vt:lpstr>PowerPoint Sunusu</vt:lpstr>
      <vt:lpstr>            İLETİŞİM NEDİR?</vt:lpstr>
      <vt:lpstr>İletişim Şekilleri</vt:lpstr>
      <vt:lpstr>İletişim mesajlarının veriliş biçimi:</vt:lpstr>
      <vt:lpstr>             İLETİŞİM TÜRLERİ</vt:lpstr>
      <vt:lpstr>PowerPoint Sunusu</vt:lpstr>
      <vt:lpstr>Yüzyüze iletişimin parçaları</vt:lpstr>
      <vt:lpstr>Yanlış Anlama ve Anlaşılmalar </vt:lpstr>
      <vt:lpstr>Yanlış Anlama ve Anlaşılmaları Önleme</vt:lpstr>
      <vt:lpstr>Soru Sorma</vt:lpstr>
      <vt:lpstr>İletişimde Etkili Soru Sorma Yolları </vt:lpstr>
      <vt:lpstr>   Kesin ve  Açık Olmak</vt:lpstr>
      <vt:lpstr>   İLETİŞİMDE UYUMSUZLUK TEMELLERİ</vt:lpstr>
      <vt:lpstr>        Mesajı Alanın Geri Bildirimi</vt:lpstr>
      <vt:lpstr>Mesajı Alanın Geri Bildirimi</vt:lpstr>
      <vt:lpstr>Etkin Dinlemeyi  Gerçekleştirme</vt:lpstr>
      <vt:lpstr>İletişim Engelleri</vt:lpstr>
      <vt:lpstr>PowerPoint Sunusu</vt:lpstr>
      <vt:lpstr>PowerPoint Sunusu</vt:lpstr>
      <vt:lpstr>        KİŞİSEL ALANLAR TEORİSİ</vt:lpstr>
      <vt:lpstr>PowerPoint Sunusu</vt:lpstr>
      <vt:lpstr>İletişimde Dinleme Türleri</vt:lpstr>
      <vt:lpstr> İletişim Engellerine Sebep Olan Dinleme Türleri </vt:lpstr>
      <vt:lpstr>Sağlıklı İletişimi Sağlayan Dinleme Türleri </vt:lpstr>
      <vt:lpstr>Etkin Dinlemede </vt:lpstr>
      <vt:lpstr>Etkin Dinlemeyi  Gerçekleştirme</vt:lpstr>
      <vt:lpstr>Etkin Dinlemenin  Olumlu Yanları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HAZIRLAYAN ESENYURT KIRAÇ ANADOLU LİSESİ REHBERLİK SERVİSİ YUSUF UYSAL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İLETİŞİM NEDİR?</dc:title>
  <dc:creator>xxx</dc:creator>
  <cp:lastModifiedBy>rehberlik</cp:lastModifiedBy>
  <cp:revision>27</cp:revision>
  <cp:lastPrinted>2014-11-11T13:11:32Z</cp:lastPrinted>
  <dcterms:created xsi:type="dcterms:W3CDTF">2013-01-16T09:06:33Z</dcterms:created>
  <dcterms:modified xsi:type="dcterms:W3CDTF">2020-11-23T09:57:18Z</dcterms:modified>
</cp:coreProperties>
</file>