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22" y="-114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F40D9-1A8C-49E2-A447-B57843E1A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6719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EEEF7-A497-4CC8-A8C0-0ECA8F2DF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9790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453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87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3FC-1648-4BF8-B07F-E576B92876E1}" type="datetime1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264A-6622-4733-A3CD-36DAEB7B754F}" type="datetime1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4E49-F36B-4328-933C-6A6DA5153288}" type="datetime1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55BA-1F68-45E3-B6FE-A94FB965DF09}" type="datetime1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A60D-F9C6-46B6-9357-947825241BF2}" type="datetime1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71C8-2C79-4B13-BBCD-6452DD737E8D}" type="datetime1">
              <a:rPr lang="tr-TR" smtClean="0"/>
              <a:t>23.11.2020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0E24-A198-4DE2-B3F1-0C0B642C2960}" type="datetime1">
              <a:rPr lang="tr-TR" smtClean="0"/>
              <a:t>23.11.2020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8A95-AC98-4FE8-A34E-96A86922DE0B}" type="datetime1">
              <a:rPr lang="tr-TR" smtClean="0"/>
              <a:t>23.11.2020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2DEF-14EC-4E7D-8218-C02018F358C4}" type="datetime1">
              <a:rPr lang="tr-TR" smtClean="0"/>
              <a:t>23.11.2020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CBE8-3FAA-4252-8CAB-2600BB3F3A41}" type="datetime1">
              <a:rPr lang="tr-TR" smtClean="0"/>
              <a:t>23.11.2020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30C5-854D-4C85-85BF-19ECFE819ED7}" type="datetime1">
              <a:rPr lang="tr-TR" smtClean="0"/>
              <a:t>23.11.2020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93DC6D-BA1B-45F6-B461-695A52186AE3}" type="datetime1">
              <a:rPr lang="tr-TR" smtClean="0"/>
              <a:t>23.11.2020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285A13-0A30-4082-B2AF-FF99B32292F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/>
          <a:lstStyle/>
          <a:p>
            <a:r>
              <a:rPr lang="tr-TR" b="1" dirty="0"/>
              <a:t>SORUN ÇÖZME BASAMAKLARI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5112568"/>
          </a:xfrm>
        </p:spPr>
        <p:txBody>
          <a:bodyPr/>
          <a:lstStyle/>
          <a:p>
            <a:pPr algn="l"/>
            <a:r>
              <a:rPr lang="tr-TR" dirty="0">
                <a:solidFill>
                  <a:schemeClr val="tx1"/>
                </a:solidFill>
              </a:rPr>
              <a:t>“Sorunlar hayatımızın doğal bir parçasıdır. Her insanın bazı sorunları </a:t>
            </a:r>
            <a:r>
              <a:rPr lang="tr-TR" dirty="0" smtClean="0">
                <a:solidFill>
                  <a:schemeClr val="tx1"/>
                </a:solidFill>
              </a:rPr>
              <a:t>olabilir. Sorunlardan </a:t>
            </a:r>
            <a:r>
              <a:rPr lang="tr-TR" dirty="0">
                <a:solidFill>
                  <a:schemeClr val="tx1"/>
                </a:solidFill>
              </a:rPr>
              <a:t>kaçmak, yok saymak yerine, sorunları doğru tanımlamak ve çözmeye </a:t>
            </a:r>
            <a:r>
              <a:rPr lang="tr-TR" dirty="0" smtClean="0">
                <a:solidFill>
                  <a:schemeClr val="tx1"/>
                </a:solidFill>
              </a:rPr>
              <a:t>çalışmak daha </a:t>
            </a:r>
            <a:r>
              <a:rPr lang="tr-TR" dirty="0">
                <a:solidFill>
                  <a:schemeClr val="tx1"/>
                </a:solidFill>
              </a:rPr>
              <a:t>uygun bir davranıştır. Sorunlar başarı ve mutluluğumuzu engelleyebilir. Bu </a:t>
            </a:r>
            <a:r>
              <a:rPr lang="tr-TR" dirty="0" smtClean="0">
                <a:solidFill>
                  <a:schemeClr val="tx1"/>
                </a:solidFill>
              </a:rPr>
              <a:t>yüzden sorun </a:t>
            </a:r>
            <a:r>
              <a:rPr lang="tr-TR" dirty="0">
                <a:solidFill>
                  <a:schemeClr val="tx1"/>
                </a:solidFill>
              </a:rPr>
              <a:t>çözme becerisi kazanmak önemlidir. Bunun için de sorun çözmenin </a:t>
            </a:r>
            <a:r>
              <a:rPr lang="tr-TR" dirty="0" smtClean="0">
                <a:solidFill>
                  <a:schemeClr val="tx1"/>
                </a:solidFill>
              </a:rPr>
              <a:t>basamaklarını bilmemiz </a:t>
            </a:r>
            <a:r>
              <a:rPr lang="tr-TR" dirty="0">
                <a:solidFill>
                  <a:schemeClr val="tx1"/>
                </a:solidFill>
              </a:rPr>
              <a:t>gerekir.”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r>
              <a:rPr lang="tr-TR" b="1" dirty="0"/>
              <a:t>2. Sorunun kime ait olduğunu belirleyiniz.</a:t>
            </a:r>
          </a:p>
          <a:p>
            <a:r>
              <a:rPr lang="tr-TR" dirty="0"/>
              <a:t>Bana ait.</a:t>
            </a:r>
          </a:p>
          <a:p>
            <a:pPr>
              <a:buNone/>
            </a:pPr>
            <a:r>
              <a:rPr lang="tr-TR" b="1" dirty="0"/>
              <a:t>3. Problem sizinse çok sayıda alternatif çözüm yolu üretiniz.</a:t>
            </a:r>
          </a:p>
          <a:p>
            <a:pPr>
              <a:buNone/>
            </a:pPr>
            <a:r>
              <a:rPr lang="tr-TR" dirty="0"/>
              <a:t>a. Evde olay çıkarırsam belki annem kazağı alabilir.</a:t>
            </a:r>
          </a:p>
          <a:p>
            <a:pPr>
              <a:buNone/>
            </a:pPr>
            <a:r>
              <a:rPr lang="tr-TR" dirty="0"/>
              <a:t>b. Harçlıklarımı biriktirerek alabilirim.</a:t>
            </a:r>
          </a:p>
          <a:p>
            <a:pPr>
              <a:buNone/>
            </a:pPr>
            <a:r>
              <a:rPr lang="tr-TR" dirty="0"/>
              <a:t>c. Arkadaşlarımdan borç para alabilirim.</a:t>
            </a:r>
          </a:p>
          <a:p>
            <a:pPr>
              <a:buNone/>
            </a:pPr>
            <a:r>
              <a:rPr lang="tr-TR" dirty="0"/>
              <a:t>d. Değerli bir eşyamı satabilirim.</a:t>
            </a:r>
          </a:p>
          <a:p>
            <a:pPr>
              <a:buNone/>
            </a:pPr>
            <a:r>
              <a:rPr lang="tr-TR" dirty="0"/>
              <a:t>e. Hafta sonları çalışabileceğim bir iş bulabilirim.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92688"/>
          </a:xfrm>
        </p:spPr>
        <p:txBody>
          <a:bodyPr>
            <a:normAutofit/>
          </a:bodyPr>
          <a:lstStyle/>
          <a:p>
            <a:r>
              <a:rPr lang="tr-TR" b="1" dirty="0"/>
              <a:t>4. Yukarıdaki alternatiflerin her birinin muhtemel sonuçlarını değerlendirerek </a:t>
            </a:r>
            <a:r>
              <a:rPr lang="tr-TR" b="1" dirty="0" smtClean="0"/>
              <a:t>uygun olmayanları </a:t>
            </a:r>
            <a:r>
              <a:rPr lang="tr-TR" b="1" dirty="0"/>
              <a:t>eleyiniz.</a:t>
            </a:r>
          </a:p>
          <a:p>
            <a:pPr>
              <a:buNone/>
            </a:pPr>
            <a:r>
              <a:rPr lang="tr-TR" dirty="0"/>
              <a:t>a) Sorunlarımı olay çıkararak çözmem uygun değil. Daha uygun bir yol düşünmeliyim.</a:t>
            </a:r>
          </a:p>
          <a:p>
            <a:pPr>
              <a:buNone/>
            </a:pPr>
            <a:r>
              <a:rPr lang="tr-TR" dirty="0"/>
              <a:t>b) Arkadaşlarımdan borç para alabilirim fakat sonunda bu borcu ödemek zorundayım. </a:t>
            </a:r>
            <a:r>
              <a:rPr lang="tr-TR" dirty="0" smtClean="0"/>
              <a:t>Bunun için </a:t>
            </a:r>
            <a:r>
              <a:rPr lang="tr-TR" dirty="0"/>
              <a:t>yine paraya ihtiyacım olacak. Yani bu seçenek bana sadece geçici bir çözüm getiriyor.</a:t>
            </a:r>
          </a:p>
          <a:p>
            <a:pPr>
              <a:buNone/>
            </a:pPr>
            <a:r>
              <a:rPr lang="tr-TR" dirty="0"/>
              <a:t>c) Her paraya ihtiyacım olduğunda değerli bir eşyamı satamam ve eğer böyle </a:t>
            </a:r>
            <a:r>
              <a:rPr lang="tr-TR" dirty="0" smtClean="0"/>
              <a:t>yaparsam sonunda </a:t>
            </a:r>
            <a:r>
              <a:rPr lang="tr-TR" dirty="0"/>
              <a:t>hiç değerli eşyam kalmaz.</a:t>
            </a:r>
          </a:p>
          <a:p>
            <a:pPr>
              <a:buNone/>
            </a:pPr>
            <a:r>
              <a:rPr lang="tr-TR" dirty="0"/>
              <a:t>ç) Aslında hafta sonları çalışmak güzel bir fikir ama bu ders çalışmamı aksatmama </a:t>
            </a:r>
            <a:r>
              <a:rPr lang="tr-TR" dirty="0" smtClean="0"/>
              <a:t>sebep olabilir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/>
          <a:lstStyle/>
          <a:p>
            <a:r>
              <a:rPr lang="tr-TR" b="1" dirty="0"/>
              <a:t>5. Geriye kalan seçeneklerden en uygun olanını belirleyiniz.</a:t>
            </a:r>
          </a:p>
          <a:p>
            <a:pPr>
              <a:buNone/>
            </a:pPr>
            <a:r>
              <a:rPr lang="tr-TR" dirty="0" smtClean="0"/>
              <a:t>    Benim </a:t>
            </a:r>
            <a:r>
              <a:rPr lang="tr-TR" dirty="0"/>
              <a:t>için en uygun alternatif, harçlıklarımı biriktirerek kazağı almak</a:t>
            </a:r>
            <a:r>
              <a:rPr lang="tr-TR" dirty="0" smtClean="0"/>
              <a:t>.</a:t>
            </a:r>
          </a:p>
          <a:p>
            <a:r>
              <a:rPr lang="tr-TR" b="1" dirty="0"/>
              <a:t>6. Uygun olan alternatifi gerçekleştirmek için bir zaman belirleyiniz.</a:t>
            </a:r>
          </a:p>
          <a:p>
            <a:pPr>
              <a:buNone/>
            </a:pPr>
            <a:r>
              <a:rPr lang="tr-TR" dirty="0" smtClean="0"/>
              <a:t>    Haftalıklarımdan </a:t>
            </a:r>
            <a:r>
              <a:rPr lang="tr-TR" dirty="0"/>
              <a:t>biriktirirsem… hafta sonra o kazağı alabilirim.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subTitle" idx="1"/>
          </p:nvPr>
        </p:nvSpPr>
        <p:spPr>
          <a:xfrm>
            <a:off x="395288" y="333375"/>
            <a:ext cx="8353425" cy="6335713"/>
          </a:xfrm>
        </p:spPr>
        <p:txBody>
          <a:bodyPr>
            <a:normAutofit/>
          </a:bodyPr>
          <a:lstStyle/>
          <a:p>
            <a:pPr algn="l"/>
            <a:r>
              <a:rPr lang="tr-TR" b="1" dirty="0">
                <a:solidFill>
                  <a:schemeClr val="tx1"/>
                </a:solidFill>
              </a:rPr>
              <a:t>“Hayır” deme yöntemleri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Hayır…………………………..”Hayır”, “hayır olmaz”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Mazeret bildirme……………… “Hayır benim başka bir yerde işim var”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Atlatma………………………….”Hayır belki daha sonra”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Konuyu değiştirmek……………”Hayır teşekkürler. Mehmet’i bugün bir yerlerde gördün mü?”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Hayır tekrarı………………………”Hayır. Hayır pek ilgilenmiyorum”. “Hayır “teşekkürler”.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Yürüyüp gitmek……………………..”Hayır” de ve yürüyüp git”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Ortamdan sakınmak………………..”Hayır de ve ortamı terk et 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/>
          <a:lstStyle/>
          <a:p>
            <a:pPr>
              <a:buNone/>
            </a:pPr>
            <a:r>
              <a:rPr lang="tr-TR" b="1" dirty="0"/>
              <a:t>a. Sorunun tanımlanması: Sorunun ne olduğu açık ve net olarak belirtilir.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tr-TR" b="1" dirty="0"/>
              <a:t>b. Sorunun kime ait olduğunun belirtilmesi: </a:t>
            </a:r>
            <a:r>
              <a:rPr lang="tr-TR" dirty="0"/>
              <a:t>Bu aşamada sorunun bizim mi yoksa </a:t>
            </a:r>
            <a:r>
              <a:rPr lang="tr-TR" dirty="0" smtClean="0"/>
              <a:t>bir başkasının </a:t>
            </a:r>
            <a:r>
              <a:rPr lang="tr-TR" dirty="0"/>
              <a:t>mı olduğu ortaya konur. Eğer sorun bir başkasına aitse çözülmesinde ona </a:t>
            </a:r>
            <a:r>
              <a:rPr lang="tr-TR" dirty="0" smtClean="0"/>
              <a:t>yardımcı olabiliriz</a:t>
            </a:r>
            <a:r>
              <a:rPr lang="tr-TR" dirty="0"/>
              <a:t>. Ancak başkasının sorununu üstlenmememiz gerekir, sorunu üstlenirsek o </a:t>
            </a:r>
            <a:r>
              <a:rPr lang="tr-TR" dirty="0" smtClean="0"/>
              <a:t>kişinin sorumluluk </a:t>
            </a:r>
            <a:r>
              <a:rPr lang="tr-TR" dirty="0"/>
              <a:t>duygusu geliştirmesi mümkün olmaz. Böylece her zaman sorununu bir </a:t>
            </a:r>
            <a:r>
              <a:rPr lang="tr-TR" dirty="0" smtClean="0"/>
              <a:t>başkasının çözmesini </a:t>
            </a:r>
            <a:r>
              <a:rPr lang="tr-TR" dirty="0"/>
              <a:t>bekler. Aynı şekilde kendi sorunlarımızı da başkasının çözmesini beklememeliyiz.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   c</a:t>
            </a:r>
            <a:r>
              <a:rPr lang="tr-TR" b="1" dirty="0"/>
              <a:t>. Eğer sorun bizimse, yani birinci derecede rahatsız olan biz isek, çözüm </a:t>
            </a:r>
            <a:r>
              <a:rPr lang="tr-TR" b="1" dirty="0" smtClean="0"/>
              <a:t>seçeneklerinin üretilmesi</a:t>
            </a:r>
            <a:r>
              <a:rPr lang="tr-TR" b="1" dirty="0"/>
              <a:t>: 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Bu </a:t>
            </a:r>
            <a:r>
              <a:rPr lang="tr-TR" dirty="0"/>
              <a:t>basamakta akla gelen bütün çözüm seçenekleri sıralanır.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6048672"/>
          </a:xfrm>
        </p:spPr>
        <p:txBody>
          <a:bodyPr/>
          <a:lstStyle/>
          <a:p>
            <a:r>
              <a:rPr lang="tr-TR" b="1" dirty="0"/>
              <a:t>ç. En uygun çözüm yolunun/yollarının saptanması: 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Sıralanan </a:t>
            </a:r>
            <a:r>
              <a:rPr lang="tr-TR" dirty="0"/>
              <a:t>çözüm seçenekleri içinden </a:t>
            </a:r>
            <a:r>
              <a:rPr lang="tr-TR" dirty="0" smtClean="0"/>
              <a:t>en gerçekçi </a:t>
            </a:r>
            <a:r>
              <a:rPr lang="tr-TR" dirty="0"/>
              <a:t>ve uygulanabilir olan ya da olanlar seçilir.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976664"/>
          </a:xfrm>
        </p:spPr>
        <p:txBody>
          <a:bodyPr/>
          <a:lstStyle/>
          <a:p>
            <a:pPr>
              <a:buNone/>
            </a:pPr>
            <a:r>
              <a:rPr lang="tr-TR" b="1" dirty="0"/>
              <a:t>d. Çözüm yolunun uygulanması: 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Seçilen </a:t>
            </a:r>
            <a:r>
              <a:rPr lang="tr-TR" dirty="0"/>
              <a:t>çözüm yolu uygulamaya konur.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r>
              <a:rPr lang="tr-TR" b="1" dirty="0"/>
              <a:t>e. Çözümün değerlendirilmesi</a:t>
            </a:r>
            <a:r>
              <a:rPr lang="tr-TR" b="1" dirty="0" smtClean="0"/>
              <a:t>:</a:t>
            </a:r>
          </a:p>
          <a:p>
            <a:pPr>
              <a:buNone/>
            </a:pPr>
            <a:r>
              <a:rPr lang="tr-TR" b="1" dirty="0" smtClean="0"/>
              <a:t>    </a:t>
            </a:r>
            <a:r>
              <a:rPr lang="tr-TR" dirty="0"/>
              <a:t>Sorunun çözüme ulaşıp ulaşmadığı değerlendirilir. </a:t>
            </a:r>
            <a:r>
              <a:rPr lang="tr-TR" dirty="0" smtClean="0"/>
              <a:t>Eğer sorun </a:t>
            </a:r>
            <a:r>
              <a:rPr lang="tr-TR" dirty="0"/>
              <a:t>çözüme ulaşmamışsa aşamalar tekrar gözden geçirilir.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r>
              <a:rPr lang="tr-TR" b="1" dirty="0"/>
              <a:t>Örnek</a:t>
            </a:r>
            <a:r>
              <a:rPr lang="tr-TR" dirty="0"/>
              <a:t>: Mağazada gördüğünüz, beğendiğiniz bir kazağı almak istiyorsunuz. </a:t>
            </a:r>
            <a:r>
              <a:rPr lang="tr-TR" dirty="0" smtClean="0"/>
              <a:t>Ama anneniz </a:t>
            </a:r>
            <a:r>
              <a:rPr lang="tr-TR" dirty="0"/>
              <a:t>pahalı olduğu için almanızı istemiyor. Bu duruma çok üzüldünüz, ne yaparsınız?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r>
              <a:rPr lang="tr-TR" b="1" dirty="0"/>
              <a:t>1. Sorunu açık bir şekilde tanımlayınız.</a:t>
            </a:r>
          </a:p>
          <a:p>
            <a:pPr>
              <a:buNone/>
            </a:pPr>
            <a:r>
              <a:rPr lang="tr-TR" dirty="0" smtClean="0"/>
              <a:t>    Mağazada </a:t>
            </a:r>
            <a:r>
              <a:rPr lang="tr-TR" dirty="0"/>
              <a:t>gördüğüm kazağı çok beğendim. Fakat çok pahalı olduğu için annem </a:t>
            </a:r>
            <a:r>
              <a:rPr lang="tr-TR" dirty="0" smtClean="0"/>
              <a:t>almak istemiyor</a:t>
            </a:r>
            <a:r>
              <a:rPr lang="tr-TR" dirty="0"/>
              <a:t>. Bu </a:t>
            </a:r>
            <a:r>
              <a:rPr lang="tr-TR" dirty="0" smtClean="0"/>
              <a:t>durumdan dolayı </a:t>
            </a:r>
            <a:r>
              <a:rPr lang="tr-TR" dirty="0"/>
              <a:t>çok üzgünüm. Bu kazağı almak için annemi nasıl ikna edebilirim?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563</Words>
  <Application>Microsoft Office PowerPoint</Application>
  <PresentationFormat>Ekran Gösterisi (4:3)</PresentationFormat>
  <Paragraphs>40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Dalga Biçimi</vt:lpstr>
      <vt:lpstr>SORUN ÇÖZME BASAMAKLARI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SORUN ÇÖZME BASAMAKLARI</dc:title>
  <dc:creator>lodos</dc:creator>
  <cp:lastModifiedBy>rehberlik</cp:lastModifiedBy>
  <cp:revision>5</cp:revision>
  <cp:lastPrinted>2014-11-11T13:09:03Z</cp:lastPrinted>
  <dcterms:created xsi:type="dcterms:W3CDTF">2014-11-06T11:16:14Z</dcterms:created>
  <dcterms:modified xsi:type="dcterms:W3CDTF">2020-11-23T11:05:43Z</dcterms:modified>
</cp:coreProperties>
</file>