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5" r:id="rId3"/>
    <p:sldId id="266" r:id="rId4"/>
    <p:sldId id="267" r:id="rId5"/>
    <p:sldId id="257" r:id="rId6"/>
    <p:sldId id="258" r:id="rId7"/>
    <p:sldId id="264" r:id="rId8"/>
    <p:sldId id="259" r:id="rId9"/>
    <p:sldId id="261" r:id="rId10"/>
    <p:sldId id="260" r:id="rId11"/>
    <p:sldId id="262" r:id="rId12"/>
    <p:sldId id="263"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FDFD08CF-CFF0-43E6-8E14-4CA747910AEF}" type="slidenum">
              <a:rPr lang="en-US" smtClean="0"/>
              <a:pPr/>
              <a:t>‹#›</a:t>
            </a:fld>
            <a:endParaRPr lang="en-US"/>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5" name="4 Altbilgi Yer Tutucusu"/>
          <p:cNvSpPr>
            <a:spLocks noGrp="1"/>
          </p:cNvSpPr>
          <p:nvPr>
            <p:ph type="ftr" sz="quarter" idx="11"/>
          </p:nvPr>
        </p:nvSpPr>
        <p:spPr>
          <a:xfrm>
            <a:off x="800100" y="6172200"/>
            <a:ext cx="4000500" cy="457200"/>
          </a:xfrm>
        </p:spPr>
        <p:txBody>
          <a:bodyPr/>
          <a:lstStyle/>
          <a:p>
            <a:endParaRPr lang="en-US"/>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FDFD08CF-CFF0-43E6-8E14-4CA747910AE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DFD08CF-CFF0-43E6-8E14-4CA747910AEF}" type="slidenum">
              <a:rPr lang="en-US" smtClean="0"/>
              <a:pPr/>
              <a:t>‹#›</a:t>
            </a:fld>
            <a:endParaRPr lang="en-US"/>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47A028E-0D08-4A18-AF4F-DB3877848D20}" type="datetimeFigureOut">
              <a:rPr lang="en-US" smtClean="0"/>
              <a:pPr/>
              <a:t>11/25/2020</a:t>
            </a:fld>
            <a:endParaRPr lang="en-US"/>
          </a:p>
        </p:txBody>
      </p:sp>
      <p:sp>
        <p:nvSpPr>
          <p:cNvPr id="6" name="5 Altbilgi Yer Tutucusu"/>
          <p:cNvSpPr>
            <a:spLocks noGrp="1"/>
          </p:cNvSpPr>
          <p:nvPr>
            <p:ph type="ftr" sz="quarter" idx="11"/>
          </p:nvPr>
        </p:nvSpPr>
        <p:spPr>
          <a:xfrm>
            <a:off x="914400" y="6172200"/>
            <a:ext cx="3886200" cy="457200"/>
          </a:xfrm>
        </p:spPr>
        <p:txBody>
          <a:bodyPr/>
          <a:lstStyle/>
          <a:p>
            <a:endParaRPr lang="en-US"/>
          </a:p>
        </p:txBody>
      </p:sp>
      <p:sp>
        <p:nvSpPr>
          <p:cNvPr id="7" name="6 Slayt Numarası Yer Tutucusu"/>
          <p:cNvSpPr>
            <a:spLocks noGrp="1"/>
          </p:cNvSpPr>
          <p:nvPr>
            <p:ph type="sldNum" sz="quarter" idx="12"/>
          </p:nvPr>
        </p:nvSpPr>
        <p:spPr>
          <a:xfrm>
            <a:off x="146304" y="6208776"/>
            <a:ext cx="457200" cy="457200"/>
          </a:xfrm>
        </p:spPr>
        <p:txBody>
          <a:bodyPr/>
          <a:lstStyle/>
          <a:p>
            <a:fld id="{FDFD08CF-CFF0-43E6-8E14-4CA747910AEF}" type="slidenum">
              <a:rPr lang="en-US" smtClean="0"/>
              <a:pPr/>
              <a:t>‹#›</a:t>
            </a:fld>
            <a:endParaRPr lang="en-US"/>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47A028E-0D08-4A18-AF4F-DB3877848D20}" type="datetimeFigureOut">
              <a:rPr lang="en-US" smtClean="0"/>
              <a:pPr/>
              <a:t>11/25/2020</a:t>
            </a:fld>
            <a:endParaRPr lang="en-US"/>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FD08CF-CFF0-43E6-8E14-4CA747910A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YUSUF UYSAL</a:t>
            </a:r>
          </a:p>
          <a:p>
            <a:r>
              <a:rPr lang="tr-TR" dirty="0" smtClean="0"/>
              <a:t>ESENYURT KIRAÇ ANADOLU LİSESİ</a:t>
            </a:r>
          </a:p>
          <a:p>
            <a:r>
              <a:rPr lang="tr-TR" dirty="0" smtClean="0"/>
              <a:t>OKUL PSİKOLOJİK  DANIŞMANI</a:t>
            </a:r>
            <a:endParaRPr lang="en-US" dirty="0"/>
          </a:p>
        </p:txBody>
      </p:sp>
      <p:sp>
        <p:nvSpPr>
          <p:cNvPr id="2" name="1 Başlık"/>
          <p:cNvSpPr>
            <a:spLocks noGrp="1"/>
          </p:cNvSpPr>
          <p:nvPr>
            <p:ph type="ctrTitle"/>
          </p:nvPr>
        </p:nvSpPr>
        <p:spPr/>
        <p:txBody>
          <a:bodyPr/>
          <a:lstStyle/>
          <a:p>
            <a:r>
              <a:rPr lang="tr-TR" dirty="0" smtClean="0"/>
              <a:t>STERSLE BAŞ ETME YÖNTEMLERİ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304800"/>
            <a:ext cx="8686800" cy="6248400"/>
          </a:xfrm>
        </p:spPr>
        <p:txBody>
          <a:bodyPr/>
          <a:lstStyle/>
          <a:p>
            <a:pPr>
              <a:buFontTx/>
              <a:buChar char="-"/>
            </a:pPr>
            <a:r>
              <a:rPr lang="tr-TR" b="1" dirty="0" smtClean="0"/>
              <a:t>Nefes Alma Egzersizleri:</a:t>
            </a:r>
          </a:p>
          <a:p>
            <a:pPr>
              <a:buNone/>
            </a:pPr>
            <a:r>
              <a:rPr lang="tr-TR" dirty="0" smtClean="0"/>
              <a:t>*Solunumun ritmik ve düzenli olması sinir sistemini sakinleştirir. </a:t>
            </a:r>
          </a:p>
          <a:p>
            <a:pPr>
              <a:buNone/>
            </a:pPr>
            <a:r>
              <a:rPr lang="tr-TR" dirty="0" smtClean="0"/>
              <a:t>*Gözlerinizi kapatın, burnunuzdan doğal bir şeklide nefes alın.</a:t>
            </a:r>
          </a:p>
          <a:p>
            <a:pPr>
              <a:buNone/>
            </a:pPr>
            <a:r>
              <a:rPr lang="tr-TR" dirty="0" smtClean="0"/>
              <a:t>*Aldığınız nefesi karnınıza doğru itin, biraz içerde tutun. </a:t>
            </a:r>
          </a:p>
          <a:p>
            <a:pPr>
              <a:buNone/>
            </a:pPr>
            <a:r>
              <a:rPr lang="tr-TR" dirty="0" smtClean="0"/>
              <a:t>*Nefesi  aldığınız sürenin yaklaşık iki katı kadar süre nefesinizi tutun.</a:t>
            </a:r>
          </a:p>
          <a:p>
            <a:pPr>
              <a:buNone/>
            </a:pPr>
            <a:r>
              <a:rPr lang="tr-TR" dirty="0" smtClean="0"/>
              <a:t>*Omuz ve boyun kaslarınızı olabildiğince gevşeterek nefesinizi verin. </a:t>
            </a:r>
          </a:p>
          <a:p>
            <a:pPr>
              <a:buNone/>
            </a:pPr>
            <a:r>
              <a:rPr lang="tr-TR" dirty="0" smtClean="0"/>
              <a:t>* Bu işlemi stres yaşadığınız anlarda üst üste olmamak şartıyla yapabilirsiniz.  Aksi takdirde başınız dönebilir. Ayrıca bu eylemi bir uzmana danışarak yapmakta fayda var.</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228600"/>
            <a:ext cx="8686800" cy="6324600"/>
          </a:xfrm>
        </p:spPr>
        <p:txBody>
          <a:bodyPr/>
          <a:lstStyle/>
          <a:p>
            <a:pPr>
              <a:buNone/>
            </a:pPr>
            <a:r>
              <a:rPr lang="tr-TR" dirty="0" smtClean="0"/>
              <a:t>- </a:t>
            </a:r>
            <a:r>
              <a:rPr lang="tr-TR" b="1" dirty="0" err="1" smtClean="0"/>
              <a:t>İmajinasyon</a:t>
            </a:r>
            <a:r>
              <a:rPr lang="tr-TR" b="1" dirty="0" smtClean="0"/>
              <a:t> (Görselleştirme): </a:t>
            </a:r>
          </a:p>
          <a:p>
            <a:pPr>
              <a:buNone/>
            </a:pPr>
            <a:r>
              <a:rPr lang="tr-TR" dirty="0" smtClean="0"/>
              <a:t>*Kendinizi bir deniz kıyısında bir esinti duyumsuyor olarak görselleştirebilirsiniz. Denizden gelen sesleri ve denizin kokusunu hissedebilirsiniz.</a:t>
            </a:r>
          </a:p>
          <a:p>
            <a:pPr>
              <a:buNone/>
            </a:pPr>
            <a:r>
              <a:rPr lang="tr-TR" dirty="0" smtClean="0"/>
              <a:t>*Ulaşmak istediğiniz bir mesleki amacınızı gerçekleştirdiğinizi hayal ederek bunu hissedebilirsiniz.</a:t>
            </a:r>
          </a:p>
          <a:p>
            <a:pPr>
              <a:buNone/>
            </a:pPr>
            <a:r>
              <a:rPr lang="tr-TR" dirty="0" smtClean="0"/>
              <a:t>*Yeşil ağaçları, mavi bir gökyüzü ve beyaz bulutlarıyla bir orman hayal edilebilir. Yaprak hışırtıları, akan suyun sesi, kuş cıvıltıları vs.</a:t>
            </a:r>
          </a:p>
          <a:p>
            <a:pPr>
              <a:buNone/>
            </a:pPr>
            <a:r>
              <a:rPr lang="tr-TR" dirty="0" smtClean="0"/>
              <a:t>*Bunlar yapıldığı esnada da “Gerginlikten kurtuluyorum.” gibi olumlu deyişler “Gergin değilim.” gibi olumsuz sözlere tercih edilmeli.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228600"/>
            <a:ext cx="8686800" cy="6400800"/>
          </a:xfrm>
        </p:spPr>
        <p:txBody>
          <a:bodyPr>
            <a:normAutofit/>
          </a:bodyPr>
          <a:lstStyle/>
          <a:p>
            <a:pPr>
              <a:buFontTx/>
              <a:buChar char="-"/>
            </a:pPr>
            <a:r>
              <a:rPr lang="tr-TR" b="1" dirty="0" smtClean="0"/>
              <a:t>Bilişsel Çarpıtmaların Farkına Varma (Yanlış Düşünceler)</a:t>
            </a:r>
          </a:p>
          <a:p>
            <a:pPr>
              <a:buNone/>
            </a:pPr>
            <a:r>
              <a:rPr lang="tr-TR" dirty="0" smtClean="0"/>
              <a:t>*</a:t>
            </a:r>
            <a:r>
              <a:rPr lang="tr-TR" b="1" dirty="0" smtClean="0"/>
              <a:t>Ya hep ya hiç</a:t>
            </a:r>
          </a:p>
          <a:p>
            <a:pPr>
              <a:buNone/>
            </a:pPr>
            <a:r>
              <a:rPr lang="tr-TR" dirty="0" smtClean="0"/>
              <a:t>- Bu madde, yaşamda hiçbir şeyi gerçekleşmediği takdirde karamsar bir tablo olarak görmemek; aynı zamanda yerine getirilen bir sorumluluğu da tüm sorumluluklar bitmiş şeklinde algılamamayı kapsamaktadır. </a:t>
            </a:r>
          </a:p>
          <a:p>
            <a:pPr>
              <a:buNone/>
            </a:pPr>
            <a:r>
              <a:rPr lang="tr-TR" dirty="0" smtClean="0"/>
              <a:t>*</a:t>
            </a:r>
            <a:r>
              <a:rPr lang="tr-TR" b="1" dirty="0" smtClean="0"/>
              <a:t>Aşırı Genelleme</a:t>
            </a:r>
          </a:p>
          <a:p>
            <a:pPr>
              <a:buNone/>
            </a:pPr>
            <a:r>
              <a:rPr lang="tr-TR" dirty="0" smtClean="0"/>
              <a:t>- Bu madde karşılaşılan olumsuz deneyimleri yaşamınızın her bir alanında olumsuzluk olarak genellenmemesini içerir.</a:t>
            </a:r>
          </a:p>
          <a:p>
            <a:pPr>
              <a:buNone/>
            </a:pPr>
            <a:r>
              <a:rPr lang="tr-TR" dirty="0" smtClean="0"/>
              <a:t>*</a:t>
            </a:r>
            <a:r>
              <a:rPr lang="tr-TR" b="1" dirty="0" smtClean="0"/>
              <a:t>Seçici Soyutlama</a:t>
            </a:r>
          </a:p>
          <a:p>
            <a:pPr>
              <a:buNone/>
            </a:pPr>
            <a:r>
              <a:rPr lang="tr-TR" dirty="0" smtClean="0"/>
              <a:t>- Bu madde kişilerin yaşamlarında tecrübe ettikleri negatif durumlara odaklanılmaması gerektiğini ifade eder. Yaşadığımız birçok güzel anı ve yaşanmışlık var iken sadece olumsuzlukları görmemeyi ifade eder.</a:t>
            </a:r>
          </a:p>
          <a:p>
            <a:pPr>
              <a:buNone/>
            </a:pPr>
            <a:endParaRPr lang="tr-TR" dirty="0" smtClean="0"/>
          </a:p>
          <a:p>
            <a:pPr>
              <a:buNone/>
            </a:pPr>
            <a:endParaRPr lang="tr-T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04800" y="304800"/>
            <a:ext cx="8610600" cy="6324600"/>
          </a:xfrm>
        </p:spPr>
        <p:txBody>
          <a:bodyPr>
            <a:normAutofit fontScale="92500" lnSpcReduction="10000"/>
          </a:bodyPr>
          <a:lstStyle/>
          <a:p>
            <a:pPr>
              <a:buNone/>
            </a:pPr>
            <a:r>
              <a:rPr lang="tr-TR" dirty="0" smtClean="0"/>
              <a:t>*</a:t>
            </a:r>
            <a:r>
              <a:rPr lang="tr-TR" b="1" dirty="0" smtClean="0"/>
              <a:t>Hep bir sonuca varmak</a:t>
            </a:r>
          </a:p>
          <a:p>
            <a:pPr>
              <a:buNone/>
            </a:pPr>
            <a:r>
              <a:rPr lang="tr-TR" dirty="0" smtClean="0"/>
              <a:t>- Bu madde her yaşanılan durumun ardından bir sonuç çıkarımında bulunulmasının stresi artırdığını ifade eder.</a:t>
            </a:r>
          </a:p>
          <a:p>
            <a:pPr>
              <a:buNone/>
            </a:pPr>
            <a:r>
              <a:rPr lang="tr-TR" dirty="0" smtClean="0"/>
              <a:t>*</a:t>
            </a:r>
            <a:r>
              <a:rPr lang="tr-TR" b="1" dirty="0" err="1" smtClean="0"/>
              <a:t>Me’li</a:t>
            </a:r>
            <a:r>
              <a:rPr lang="tr-TR" b="1" dirty="0" smtClean="0"/>
              <a:t>  </a:t>
            </a:r>
            <a:r>
              <a:rPr lang="tr-TR" b="1" dirty="0" err="1" smtClean="0"/>
              <a:t>Ma’lı</a:t>
            </a:r>
            <a:r>
              <a:rPr lang="tr-TR" b="1" dirty="0" smtClean="0"/>
              <a:t> cümleler kurmak.</a:t>
            </a:r>
          </a:p>
          <a:p>
            <a:pPr>
              <a:buNone/>
            </a:pPr>
            <a:r>
              <a:rPr lang="tr-TR" dirty="0" smtClean="0"/>
              <a:t>- Bu madde de hukuk kuralları haricinde kesinlikle yapmalıyım, başarmalıyım vs. şeklinde bireylerin aşırı düzeyde zorunluluk  içeren içsesleriyle  kendilerine  ağır yükler yüklememelerini içerir. </a:t>
            </a:r>
          </a:p>
          <a:p>
            <a:pPr>
              <a:buNone/>
            </a:pPr>
            <a:r>
              <a:rPr lang="tr-TR" dirty="0" smtClean="0"/>
              <a:t>*</a:t>
            </a:r>
            <a:r>
              <a:rPr lang="tr-TR" b="1" dirty="0" smtClean="0"/>
              <a:t>Etiketleme</a:t>
            </a:r>
          </a:p>
          <a:p>
            <a:pPr>
              <a:buNone/>
            </a:pPr>
            <a:r>
              <a:rPr lang="tr-TR" dirty="0" smtClean="0"/>
              <a:t>- Bu madde kişilerin yaşamda zaman zaman hata yapabileceklerini, bu hataların kendilerini işe yaramaz, değersiz, soyutlanmış olarak görmelerinin yanlış olduğunu ifade eder. Hatalar deneyim ve tecrübeler, bu deneyim ve tecrübeler ise sizleri başarıya götüren kapının anahtarlarıdır.</a:t>
            </a:r>
          </a:p>
          <a:p>
            <a:pPr>
              <a:buNone/>
            </a:pPr>
            <a:r>
              <a:rPr lang="tr-TR" dirty="0" smtClean="0"/>
              <a:t>*</a:t>
            </a:r>
            <a:r>
              <a:rPr lang="tr-TR" b="1" dirty="0" smtClean="0"/>
              <a:t>Kişiselleştirme</a:t>
            </a:r>
          </a:p>
          <a:p>
            <a:pPr>
              <a:buNone/>
            </a:pPr>
            <a:r>
              <a:rPr lang="tr-TR" dirty="0" smtClean="0"/>
              <a:t>-Bu madde de yapılan davranışın olumsuzluğunun kişisel olarak sizi başarısız yapmayacağı mesajı vermektedir.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52400" y="228600"/>
            <a:ext cx="8763000" cy="6324600"/>
          </a:xfrm>
        </p:spPr>
        <p:txBody>
          <a:bodyPr/>
          <a:lstStyle/>
          <a:p>
            <a:pPr>
              <a:buNone/>
            </a:pPr>
            <a:r>
              <a:rPr lang="tr-TR" b="1" dirty="0" smtClean="0"/>
              <a:t>Stresin Bedendeki Belirtileri:</a:t>
            </a:r>
          </a:p>
          <a:p>
            <a:pPr>
              <a:buFontTx/>
              <a:buChar char="-"/>
            </a:pPr>
            <a:r>
              <a:rPr lang="tr-TR" dirty="0" smtClean="0"/>
              <a:t>Midede gurultular,</a:t>
            </a:r>
          </a:p>
          <a:p>
            <a:pPr>
              <a:buFontTx/>
              <a:buChar char="-"/>
            </a:pPr>
            <a:r>
              <a:rPr lang="tr-TR" dirty="0" smtClean="0"/>
              <a:t>Kalp atışında hızlanma,</a:t>
            </a:r>
          </a:p>
          <a:p>
            <a:pPr>
              <a:buFontTx/>
              <a:buChar char="-"/>
            </a:pPr>
            <a:r>
              <a:rPr lang="tr-TR" dirty="0" smtClean="0"/>
              <a:t>Sesin titremesi,</a:t>
            </a:r>
          </a:p>
          <a:p>
            <a:pPr>
              <a:buFontTx/>
              <a:buChar char="-"/>
            </a:pPr>
            <a:r>
              <a:rPr lang="tr-TR" dirty="0" smtClean="0"/>
              <a:t>Ellerin terlemesi,</a:t>
            </a:r>
          </a:p>
          <a:p>
            <a:pPr>
              <a:buFontTx/>
              <a:buChar char="-"/>
            </a:pPr>
            <a:r>
              <a:rPr lang="tr-TR" dirty="0" smtClean="0"/>
              <a:t>Ağzın kuruması,</a:t>
            </a:r>
          </a:p>
          <a:p>
            <a:pPr>
              <a:buFontTx/>
              <a:buChar char="-"/>
            </a:pPr>
            <a:r>
              <a:rPr lang="tr-TR" dirty="0" smtClean="0"/>
              <a:t>Ellerin titremesi,</a:t>
            </a:r>
          </a:p>
          <a:p>
            <a:pPr>
              <a:buFontTx/>
              <a:buChar char="-"/>
            </a:pPr>
            <a:r>
              <a:rPr lang="tr-TR" dirty="0" smtClean="0"/>
              <a:t>Dikkati toplayamama,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304800"/>
            <a:ext cx="8686800" cy="6248400"/>
          </a:xfrm>
        </p:spPr>
        <p:txBody>
          <a:bodyPr/>
          <a:lstStyle/>
          <a:p>
            <a:pPr>
              <a:buNone/>
            </a:pPr>
            <a:r>
              <a:rPr lang="tr-TR" b="1" dirty="0" smtClean="0"/>
              <a:t>Stresin Psikolojik Belirtileri:</a:t>
            </a:r>
          </a:p>
          <a:p>
            <a:pPr>
              <a:buFontTx/>
              <a:buChar char="-"/>
            </a:pPr>
            <a:r>
              <a:rPr lang="tr-TR" dirty="0" smtClean="0"/>
              <a:t>Bir şeyleri unutma (Sınav sorusunu yanlışlıkla atlama),</a:t>
            </a:r>
          </a:p>
          <a:p>
            <a:pPr>
              <a:buFontTx/>
              <a:buChar char="-"/>
            </a:pPr>
            <a:r>
              <a:rPr lang="tr-TR" dirty="0" smtClean="0"/>
              <a:t>Duygusal olarak kararsız ve kontrol dışı hissetme,</a:t>
            </a:r>
          </a:p>
          <a:p>
            <a:pPr>
              <a:buFontTx/>
              <a:buChar char="-"/>
            </a:pPr>
            <a:r>
              <a:rPr lang="tr-TR" dirty="0" smtClean="0"/>
              <a:t>Ortada bir şey yokken kızgın hissetme,</a:t>
            </a:r>
          </a:p>
          <a:p>
            <a:pPr>
              <a:buFontTx/>
              <a:buChar char="-"/>
            </a:pPr>
            <a:r>
              <a:rPr lang="tr-TR" dirty="0" smtClean="0"/>
              <a:t>Küçük şeylere sinirlenmek,</a:t>
            </a:r>
          </a:p>
          <a:p>
            <a:pPr>
              <a:buFontTx/>
              <a:buChar char="-"/>
            </a:pPr>
            <a:r>
              <a:rPr lang="tr-TR" dirty="0" smtClean="0"/>
              <a:t>Kolayca ağlamak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304800"/>
            <a:ext cx="8686800" cy="6324600"/>
          </a:xfrm>
        </p:spPr>
        <p:txBody>
          <a:bodyPr/>
          <a:lstStyle/>
          <a:p>
            <a:pPr>
              <a:buNone/>
            </a:pPr>
            <a:r>
              <a:rPr lang="tr-TR" b="1" dirty="0" smtClean="0"/>
              <a:t>Stresin Davranışsal Belirtileri:</a:t>
            </a:r>
          </a:p>
          <a:p>
            <a:pPr>
              <a:buFontTx/>
              <a:buChar char="-"/>
            </a:pPr>
            <a:r>
              <a:rPr lang="tr-TR" dirty="0" smtClean="0"/>
              <a:t>Kızgınlık duymak,</a:t>
            </a:r>
          </a:p>
          <a:p>
            <a:pPr>
              <a:buFontTx/>
              <a:buChar char="-"/>
            </a:pPr>
            <a:r>
              <a:rPr lang="tr-TR" dirty="0" smtClean="0"/>
              <a:t>Stresli olabileceği için bir şeyler yapmaktan kaçınmak,</a:t>
            </a:r>
          </a:p>
          <a:p>
            <a:pPr>
              <a:buFontTx/>
              <a:buChar char="-"/>
            </a:pPr>
            <a:r>
              <a:rPr lang="tr-TR" dirty="0" smtClean="0"/>
              <a:t>Yardıma ihtiyaç duyduğunu kabul etmemek,</a:t>
            </a:r>
          </a:p>
          <a:p>
            <a:pPr>
              <a:buFontTx/>
              <a:buChar char="-"/>
            </a:pPr>
            <a:r>
              <a:rPr lang="tr-TR" dirty="0" smtClean="0"/>
              <a:t>Zor durumlardan sürekli kaçınmak,</a:t>
            </a:r>
          </a:p>
          <a:p>
            <a:pPr>
              <a:buFontTx/>
              <a:buChar char="-"/>
            </a:pPr>
            <a:r>
              <a:rPr lang="tr-TR" dirty="0" smtClean="0"/>
              <a:t>Diğer insanları incitici bir şeyler yapmak,</a:t>
            </a:r>
          </a:p>
          <a:p>
            <a:pPr>
              <a:buFontTx/>
              <a:buChar char="-"/>
            </a:pPr>
            <a:r>
              <a:rPr lang="tr-TR" dirty="0" smtClean="0"/>
              <a:t>Anne ve baba ile sürekli tartışmak,</a:t>
            </a:r>
          </a:p>
          <a:p>
            <a:pPr>
              <a:buFontTx/>
              <a:buChar char="-"/>
            </a:pPr>
            <a:r>
              <a:rPr lang="tr-TR" dirty="0" smtClean="0"/>
              <a:t>İlgi çekmek için probleme yol açıcı şeyler yapmak,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152400"/>
            <a:ext cx="8686800" cy="6477000"/>
          </a:xfrm>
        </p:spPr>
        <p:txBody>
          <a:bodyPr/>
          <a:lstStyle/>
          <a:p>
            <a:pPr>
              <a:buNone/>
            </a:pPr>
            <a:r>
              <a:rPr lang="tr-TR" b="1" dirty="0" smtClean="0"/>
              <a:t>Stresin 4 temel kaynağı bulunmaktadır:</a:t>
            </a:r>
          </a:p>
          <a:p>
            <a:pPr marL="514350" indent="-514350">
              <a:buAutoNum type="arabicParenR"/>
            </a:pPr>
            <a:r>
              <a:rPr lang="tr-TR" b="1" dirty="0" smtClean="0"/>
              <a:t>Çevresel Etkenler: </a:t>
            </a:r>
            <a:r>
              <a:rPr lang="tr-TR" dirty="0" smtClean="0"/>
              <a:t>Hava ve yol durumu gibi etkenler vs.</a:t>
            </a:r>
          </a:p>
          <a:p>
            <a:pPr marL="514350" indent="-514350">
              <a:buAutoNum type="arabicParenR"/>
            </a:pPr>
            <a:r>
              <a:rPr lang="tr-TR" b="1" dirty="0" smtClean="0"/>
              <a:t>Toplumsal Stres Etkenleri : </a:t>
            </a:r>
            <a:r>
              <a:rPr lang="tr-TR" dirty="0" smtClean="0"/>
              <a:t>Zamanında yetiştirilmesi gereken işler,  yapılamayan ödevler, sınavlara yeteri kadar çalışılmaması, sınıf değişiklikleri, okul değişiklikleri, iş görüşmeleri, bir grup önünde sunu yapmak, anlaşmazlıklar vs.</a:t>
            </a:r>
          </a:p>
          <a:p>
            <a:pPr marL="514350" indent="-514350">
              <a:buAutoNum type="arabicParenR"/>
            </a:pPr>
            <a:r>
              <a:rPr lang="tr-TR" b="1" dirty="0" smtClean="0"/>
              <a:t>Fizyolojik Etkenler : </a:t>
            </a:r>
            <a:r>
              <a:rPr lang="tr-TR" dirty="0" smtClean="0"/>
              <a:t>Ergenlik dönemi, hastalıklar, spor yapmama, kötü beslenme, dinlendirici olmayan bir uyku vs. Ayrıca çevresel ve toplumsal zorlanmalara karşı gösterdiğiniz kas gerginliği, baş ağrısı, karın ağrısı vb. belirtiler de stres belirtileridir.</a:t>
            </a:r>
          </a:p>
          <a:p>
            <a:pPr marL="514350" indent="-514350">
              <a:buAutoNum type="arabicParenR"/>
            </a:pPr>
            <a:r>
              <a:rPr lang="tr-TR" b="1" dirty="0" smtClean="0"/>
              <a:t>Kendi Düşünceleriniz:  </a:t>
            </a:r>
            <a:r>
              <a:rPr lang="tr-TR" dirty="0" smtClean="0"/>
              <a:t>Olayları yorumlama şeklimiz.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228600"/>
            <a:ext cx="8686800" cy="6400800"/>
          </a:xfrm>
        </p:spPr>
        <p:txBody>
          <a:bodyPr>
            <a:normAutofit/>
          </a:bodyPr>
          <a:lstStyle/>
          <a:p>
            <a:pPr>
              <a:buNone/>
            </a:pPr>
            <a:r>
              <a:rPr lang="tr-TR" dirty="0" smtClean="0"/>
              <a:t>STRESİ ÖNLEYEBİLECEK HAMLELER NELER?</a:t>
            </a:r>
          </a:p>
          <a:p>
            <a:pPr>
              <a:buFontTx/>
              <a:buChar char="-"/>
            </a:pPr>
            <a:r>
              <a:rPr lang="tr-TR" dirty="0" smtClean="0"/>
              <a:t>Sizi zorlayan sorunlardan kaçmaktansa onun üzerine gidilebilir,</a:t>
            </a:r>
          </a:p>
          <a:p>
            <a:pPr>
              <a:buFontTx/>
              <a:buChar char="-"/>
            </a:pPr>
            <a:r>
              <a:rPr lang="tr-TR" dirty="0" smtClean="0"/>
              <a:t>Düzenli spor ve gevşeme alıştırmaları yapılabilir,</a:t>
            </a:r>
          </a:p>
          <a:p>
            <a:pPr>
              <a:buFontTx/>
              <a:buChar char="-"/>
            </a:pPr>
            <a:r>
              <a:rPr lang="tr-TR" dirty="0" smtClean="0"/>
              <a:t>Arkadaş çevresiyle anlamlı bir takım sosyal ilişkiler kurulabilir,</a:t>
            </a:r>
          </a:p>
          <a:p>
            <a:pPr>
              <a:buFontTx/>
              <a:buChar char="-"/>
            </a:pPr>
            <a:r>
              <a:rPr lang="tr-TR" dirty="0" smtClean="0"/>
              <a:t>Beslenmeye ve uyuma düzenine özen gösterilebilir, </a:t>
            </a:r>
          </a:p>
          <a:p>
            <a:pPr>
              <a:buFontTx/>
              <a:buChar char="-"/>
            </a:pPr>
            <a:r>
              <a:rPr lang="tr-TR" dirty="0" smtClean="0"/>
              <a:t>İyimser ve akılcı düşünülebilir,</a:t>
            </a:r>
          </a:p>
          <a:p>
            <a:pPr>
              <a:buFontTx/>
              <a:buChar char="-"/>
            </a:pPr>
            <a:r>
              <a:rPr lang="tr-TR" dirty="0" smtClean="0"/>
              <a:t>Yaşama eğlence katılabilir,</a:t>
            </a:r>
          </a:p>
          <a:p>
            <a:pPr>
              <a:buFontTx/>
              <a:buChar char="-"/>
            </a:pPr>
            <a:r>
              <a:rPr lang="tr-TR" dirty="0" smtClean="0"/>
              <a:t>Başkalarının size uygun gördüğü, sizden beklediği amaçlardan ziyade, kendinize sizin için gerçekten anlamlı olan gerçekçi amaçlar belirleyip ve bunlara ulaşmaya çalışılabilir.</a:t>
            </a:r>
          </a:p>
          <a:p>
            <a:pPr>
              <a:buFontTx/>
              <a:buChar char="-"/>
            </a:pPr>
            <a:r>
              <a:rPr lang="tr-TR" dirty="0" smtClean="0"/>
              <a:t>Yeri geldiğinde üzülebileceğiniz, başarısız olabileceğiniz, hayal kırıklığına uğrayabileceğiniz hesaba katılabilir,</a:t>
            </a:r>
          </a:p>
          <a:p>
            <a:pPr>
              <a:buFontTx/>
              <a:buChar char="-"/>
            </a:pPr>
            <a:r>
              <a:rPr lang="tr-TR" dirty="0" smtClean="0"/>
              <a:t>Stresin ortaya çıktığı anları saat ve gün olarak hangi zaman dilimleri içerisinde olduğunu bir not defterine yazılabilir,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228600"/>
            <a:ext cx="8686800" cy="6324600"/>
          </a:xfrm>
        </p:spPr>
        <p:txBody>
          <a:bodyPr/>
          <a:lstStyle/>
          <a:p>
            <a:pPr>
              <a:buFontTx/>
              <a:buChar char="-"/>
            </a:pPr>
            <a:r>
              <a:rPr lang="tr-TR" b="1" dirty="0" smtClean="0"/>
              <a:t>Yaşanılan stresin ölçüsü değişik biçimlerde denetim altında tutulabilir;</a:t>
            </a:r>
          </a:p>
          <a:p>
            <a:pPr marL="514350" indent="-514350">
              <a:buNone/>
            </a:pPr>
            <a:r>
              <a:rPr lang="tr-TR" dirty="0" smtClean="0"/>
              <a:t>a)Çevrede olup bitenlerle ilgili ne düşündüğünüzü değiştirebilirsiniz </a:t>
            </a:r>
          </a:p>
          <a:p>
            <a:pPr>
              <a:buNone/>
            </a:pPr>
            <a:r>
              <a:rPr lang="tr-TR" dirty="0" smtClean="0"/>
              <a:t>b) Çevrenizde olup bitenlere gösterilen tepkileri değiştirebilirsiniz,</a:t>
            </a:r>
          </a:p>
          <a:p>
            <a:pPr>
              <a:buNone/>
            </a:pPr>
            <a:r>
              <a:rPr lang="tr-TR" dirty="0" smtClean="0"/>
              <a:t>c)Zihninize düşen kaygı, korku ya da üzüntü gibi duyguların sorumluluğunu alma,</a:t>
            </a:r>
          </a:p>
          <a:p>
            <a:pPr>
              <a:buNone/>
            </a:pPr>
            <a:r>
              <a:rPr lang="tr-TR" dirty="0" smtClean="0"/>
              <a:t>d)Sizin için stres kaynağı olan durumlardan uzaklaşmak,</a:t>
            </a:r>
          </a:p>
          <a:p>
            <a:pPr>
              <a:buNone/>
            </a:pPr>
            <a:r>
              <a:rPr lang="tr-TR" dirty="0" smtClean="0"/>
              <a:t>e)İçinizde dinginlik yaratan etkinliklerde bulunmak,</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228600"/>
            <a:ext cx="8686800" cy="6400800"/>
          </a:xfrm>
        </p:spPr>
        <p:txBody>
          <a:bodyPr/>
          <a:lstStyle/>
          <a:p>
            <a:pPr algn="ctr">
              <a:buNone/>
            </a:pPr>
            <a:r>
              <a:rPr lang="tr-TR" dirty="0" smtClean="0"/>
              <a:t>STRESLE BAŞ ETME  YÖNTEMLERİ</a:t>
            </a:r>
          </a:p>
          <a:p>
            <a:pPr>
              <a:buFontTx/>
              <a:buChar char="-"/>
            </a:pPr>
            <a:r>
              <a:rPr lang="tr-TR" b="1" dirty="0" smtClean="0"/>
              <a:t>Bedensel Ayırt Edicilerin Farkında Olma : Vücudumuzdaki kas gruplarının kasılıp kasılmadığını fark etmek:</a:t>
            </a:r>
          </a:p>
          <a:p>
            <a:pPr marL="514350" indent="-514350">
              <a:buAutoNum type="alphaLcParenR"/>
            </a:pPr>
            <a:r>
              <a:rPr lang="tr-TR" dirty="0" smtClean="0"/>
              <a:t>Öncelikle bütün düşünce gücünü dış dünya üzerine odaklamak. Ör: Dışarıda arabaları ayırt etmek, odanızdaki halının renklerini ayırt etmek vs.</a:t>
            </a:r>
          </a:p>
          <a:p>
            <a:pPr marL="514350" indent="-514350">
              <a:buAutoNum type="alphaLcParenR"/>
            </a:pPr>
            <a:r>
              <a:rPr lang="tr-TR" dirty="0" smtClean="0"/>
              <a:t>Çevredeki olup bitenler ayırt edildikten sonra ilgimizi iç dünyamıza,  gerilen kas gruplarına yoğunlaşmalıdır. Ör: Boynumdaki gerginliği ve ağrıyı ayırt  ediyorum.</a:t>
            </a:r>
          </a:p>
          <a:p>
            <a:pPr marL="514350" indent="-514350">
              <a:buNone/>
            </a:pPr>
            <a:endParaRPr lang="tr-TR" dirty="0" smtClean="0"/>
          </a:p>
          <a:p>
            <a:pPr>
              <a:buNone/>
            </a:pP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8600" y="304800"/>
            <a:ext cx="8686800" cy="6248400"/>
          </a:xfrm>
        </p:spPr>
        <p:txBody>
          <a:bodyPr/>
          <a:lstStyle/>
          <a:p>
            <a:pPr>
              <a:buFontTx/>
              <a:buChar char="-"/>
            </a:pPr>
            <a:r>
              <a:rPr lang="tr-TR" b="1" dirty="0" smtClean="0"/>
              <a:t>Gevşeme Egzersizleri: (Her kas grubu 5 ile 7 saniye arasında gerilir; 25-30 saniye gevşetilir)</a:t>
            </a:r>
          </a:p>
          <a:p>
            <a:pPr marL="514350" indent="-514350">
              <a:buAutoNum type="alphaLcParenR"/>
            </a:pPr>
            <a:r>
              <a:rPr lang="tr-TR" dirty="0" smtClean="0"/>
              <a:t>Her iki yumruğun bükün, önkolunuzu gerin, pazılarınızı şişirin,</a:t>
            </a:r>
          </a:p>
          <a:p>
            <a:pPr marL="514350" indent="-514350">
              <a:buAutoNum type="alphaLcParenR"/>
            </a:pPr>
            <a:r>
              <a:rPr lang="tr-TR" dirty="0" smtClean="0"/>
              <a:t>Başınızı boynunuzun çevresinde tam bir kez çevirin, daha sonra ters yönde çevirin. Gevşeyin.</a:t>
            </a:r>
          </a:p>
          <a:p>
            <a:pPr marL="514350" indent="-514350">
              <a:buAutoNum type="alphaLcParenR"/>
            </a:pPr>
            <a:r>
              <a:rPr lang="tr-TR" dirty="0" smtClean="0"/>
              <a:t>Yüzünüzdeki kasları kırıştırın: Alnınızı kırıştırın, gözlerinizi kısın, çene kaslarının gerginliğini azaltmak için ağzın açılması vs.</a:t>
            </a:r>
          </a:p>
          <a:p>
            <a:pPr marL="514350" indent="-514350">
              <a:buAutoNum type="alphaLcParenR"/>
            </a:pPr>
            <a:r>
              <a:rPr lang="tr-TR" dirty="0" smtClean="0"/>
              <a:t>Yerde sırtınızı duvara yasladıktan sonra dik bir şekilde oturun. Bacaklarınızı düz tutun ve ayak parmaklarınızı yüzünüze doğru baktırın. Gevşeyin.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TotalTime>
  <Words>900</Words>
  <Application>Microsoft Office PowerPoint</Application>
  <PresentationFormat>Ekran Gösterisi (4:3)</PresentationFormat>
  <Paragraphs>83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Hisse Senedi</vt:lpstr>
      <vt:lpstr>STERSLE BAŞ ETME YÖNTEMLERİ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BAŞ ETME YÖNTEMLERİ</dc:title>
  <dc:creator>picosoft</dc:creator>
  <cp:lastModifiedBy>ekal 2. kat</cp:lastModifiedBy>
  <cp:revision>35</cp:revision>
  <dcterms:created xsi:type="dcterms:W3CDTF">2020-09-12T19:57:18Z</dcterms:created>
  <dcterms:modified xsi:type="dcterms:W3CDTF">2020-11-25T12:22:36Z</dcterms:modified>
</cp:coreProperties>
</file>