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3DDB4A-106C-4BC4-B5D4-1A393986A462}" type="datetimeFigureOut">
              <a:rPr lang="tr-TR" smtClean="0"/>
              <a:pPr/>
              <a:t>23.12.2020</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3B0913-7CF8-4CB9-B0A2-4FDA7989243F}" type="slidenum">
              <a:rPr lang="tr-TR" smtClean="0"/>
              <a:pPr/>
              <a:t>‹#›</a:t>
            </a:fld>
            <a:endParaRPr lang="tr-TR"/>
          </a:p>
        </p:txBody>
      </p:sp>
    </p:spTree>
    <p:extLst>
      <p:ext uri="{BB962C8B-B14F-4D97-AF65-F5344CB8AC3E}">
        <p14:creationId xmlns:p14="http://schemas.microsoft.com/office/powerpoint/2010/main" xmlns="" val="1866313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90B12-F6B4-4A41-9CB5-7A36F264402D}" type="datetimeFigureOut">
              <a:rPr lang="tr-TR" smtClean="0"/>
              <a:pPr/>
              <a:t>23.12.2020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715B3-6115-496A-8921-EACFE8C76415}" type="slidenum">
              <a:rPr lang="tr-TR" smtClean="0"/>
              <a:pPr/>
              <a:t>‹#›</a:t>
            </a:fld>
            <a:endParaRPr lang="tr-TR"/>
          </a:p>
        </p:txBody>
      </p:sp>
    </p:spTree>
    <p:extLst>
      <p:ext uri="{BB962C8B-B14F-4D97-AF65-F5344CB8AC3E}">
        <p14:creationId xmlns:p14="http://schemas.microsoft.com/office/powerpoint/2010/main" xmlns="" val="251783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B3715B3-6115-496A-8921-EACFE8C76415}" type="slidenum">
              <a:rPr lang="tr-TR" smtClean="0"/>
              <a:pPr/>
              <a:t>7</a:t>
            </a:fld>
            <a:endParaRPr lang="tr-TR"/>
          </a:p>
        </p:txBody>
      </p:sp>
    </p:spTree>
    <p:extLst>
      <p:ext uri="{BB962C8B-B14F-4D97-AF65-F5344CB8AC3E}">
        <p14:creationId xmlns:p14="http://schemas.microsoft.com/office/powerpoint/2010/main" xmlns="" val="341308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D58A7906-5F42-47FD-BD78-EDC37C8A2A49}" type="datetimeFigureOut">
              <a:rPr lang="tr-TR" smtClean="0"/>
              <a:pPr/>
              <a:t>23.12.2020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26146F66-A266-4A39-B76A-5B40F73B440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58A7906-5F42-47FD-BD78-EDC37C8A2A49}" type="datetimeFigureOut">
              <a:rPr lang="tr-TR" smtClean="0"/>
              <a:pPr/>
              <a:t>23.12.2020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146F66-A266-4A39-B76A-5B40F73B440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58A7906-5F42-47FD-BD78-EDC37C8A2A49}" type="datetimeFigureOut">
              <a:rPr lang="tr-TR" smtClean="0"/>
              <a:pPr/>
              <a:t>23.12.2020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146F66-A266-4A39-B76A-5B40F73B440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D58A7906-5F42-47FD-BD78-EDC37C8A2A49}" type="datetimeFigureOut">
              <a:rPr lang="tr-TR" smtClean="0"/>
              <a:pPr/>
              <a:t>23.12.2020</a:t>
            </a:fld>
            <a:endParaRPr lang="tr-TR"/>
          </a:p>
        </p:txBody>
      </p:sp>
      <p:sp>
        <p:nvSpPr>
          <p:cNvPr id="9" name="Slayt Numarası Yer Tutucusu 8"/>
          <p:cNvSpPr>
            <a:spLocks noGrp="1"/>
          </p:cNvSpPr>
          <p:nvPr>
            <p:ph type="sldNum" sz="quarter" idx="15"/>
          </p:nvPr>
        </p:nvSpPr>
        <p:spPr/>
        <p:txBody>
          <a:bodyPr rtlCol="0"/>
          <a:lstStyle/>
          <a:p>
            <a:fld id="{26146F66-A266-4A39-B76A-5B40F73B440A}"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D58A7906-5F42-47FD-BD78-EDC37C8A2A49}" type="datetimeFigureOut">
              <a:rPr lang="tr-TR" smtClean="0"/>
              <a:pPr/>
              <a:t>23.12.2020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26146F66-A266-4A39-B76A-5B40F73B440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D58A7906-5F42-47FD-BD78-EDC37C8A2A49}" type="datetimeFigureOut">
              <a:rPr lang="tr-TR" smtClean="0"/>
              <a:pPr/>
              <a:t>23.12.2020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146F66-A266-4A39-B76A-5B40F73B440A}"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D58A7906-5F42-47FD-BD78-EDC37C8A2A49}" type="datetimeFigureOut">
              <a:rPr lang="tr-TR" smtClean="0"/>
              <a:pPr/>
              <a:t>23.12.2020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6146F66-A266-4A39-B76A-5B40F73B440A}"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D58A7906-5F42-47FD-BD78-EDC37C8A2A49}" type="datetimeFigureOut">
              <a:rPr lang="tr-TR" smtClean="0"/>
              <a:pPr/>
              <a:t>23.12.2020</a:t>
            </a:fld>
            <a:endParaRPr lang="tr-TR"/>
          </a:p>
        </p:txBody>
      </p:sp>
      <p:sp>
        <p:nvSpPr>
          <p:cNvPr id="7" name="Slayt Numarası Yer Tutucusu 6"/>
          <p:cNvSpPr>
            <a:spLocks noGrp="1"/>
          </p:cNvSpPr>
          <p:nvPr>
            <p:ph type="sldNum" sz="quarter" idx="11"/>
          </p:nvPr>
        </p:nvSpPr>
        <p:spPr/>
        <p:txBody>
          <a:bodyPr rtlCol="0"/>
          <a:lstStyle/>
          <a:p>
            <a:fld id="{26146F66-A266-4A39-B76A-5B40F73B440A}"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58A7906-5F42-47FD-BD78-EDC37C8A2A49}" type="datetimeFigureOut">
              <a:rPr lang="tr-TR" smtClean="0"/>
              <a:pPr/>
              <a:t>23.12.2020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6146F66-A266-4A39-B76A-5B40F73B440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D58A7906-5F42-47FD-BD78-EDC37C8A2A49}" type="datetimeFigureOut">
              <a:rPr lang="tr-TR" smtClean="0"/>
              <a:pPr/>
              <a:t>23.12.2020</a:t>
            </a:fld>
            <a:endParaRPr lang="tr-TR"/>
          </a:p>
        </p:txBody>
      </p:sp>
      <p:sp>
        <p:nvSpPr>
          <p:cNvPr id="22" name="Slayt Numarası Yer Tutucusu 21"/>
          <p:cNvSpPr>
            <a:spLocks noGrp="1"/>
          </p:cNvSpPr>
          <p:nvPr>
            <p:ph type="sldNum" sz="quarter" idx="15"/>
          </p:nvPr>
        </p:nvSpPr>
        <p:spPr/>
        <p:txBody>
          <a:bodyPr rtlCol="0"/>
          <a:lstStyle/>
          <a:p>
            <a:fld id="{26146F66-A266-4A39-B76A-5B40F73B440A}"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D58A7906-5F42-47FD-BD78-EDC37C8A2A49}" type="datetimeFigureOut">
              <a:rPr lang="tr-TR" smtClean="0"/>
              <a:pPr/>
              <a:t>23.12.2020</a:t>
            </a:fld>
            <a:endParaRPr lang="tr-TR"/>
          </a:p>
        </p:txBody>
      </p:sp>
      <p:sp>
        <p:nvSpPr>
          <p:cNvPr id="18" name="Slayt Numarası Yer Tutucusu 17"/>
          <p:cNvSpPr>
            <a:spLocks noGrp="1"/>
          </p:cNvSpPr>
          <p:nvPr>
            <p:ph type="sldNum" sz="quarter" idx="11"/>
          </p:nvPr>
        </p:nvSpPr>
        <p:spPr/>
        <p:txBody>
          <a:bodyPr rtlCol="0"/>
          <a:lstStyle/>
          <a:p>
            <a:fld id="{26146F66-A266-4A39-B76A-5B40F73B440A}"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8A7906-5F42-47FD-BD78-EDC37C8A2A49}" type="datetimeFigureOut">
              <a:rPr lang="tr-TR" smtClean="0"/>
              <a:pPr/>
              <a:t>23.12.2020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6146F66-A266-4A39-B76A-5B40F73B440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12968" cy="6408712"/>
          </a:xfrm>
        </p:spPr>
        <p:txBody>
          <a:bodyPr/>
          <a:lstStyle/>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endParaRPr lang="tr-TR" dirty="0"/>
          </a:p>
          <a:p>
            <a:pPr marL="0" indent="0" algn="ctr">
              <a:buNone/>
            </a:pPr>
            <a:r>
              <a:rPr lang="tr-TR" dirty="0" smtClean="0"/>
              <a:t>ESENYURT KIRAÇ ANADOLU LİSESİ </a:t>
            </a:r>
          </a:p>
          <a:p>
            <a:pPr marL="0" indent="0" algn="ctr">
              <a:buNone/>
            </a:pPr>
            <a:r>
              <a:rPr lang="tr-TR" dirty="0" smtClean="0"/>
              <a:t>REHBERLİK SERVİSİ </a:t>
            </a:r>
          </a:p>
          <a:p>
            <a:pPr marL="0" indent="0" algn="ctr">
              <a:buNone/>
            </a:pPr>
            <a:endParaRPr lang="tr-TR" dirty="0"/>
          </a:p>
          <a:p>
            <a:pPr marL="0" indent="0" algn="ctr">
              <a:buNone/>
            </a:pPr>
            <a:r>
              <a:rPr lang="tr-TR" dirty="0" smtClean="0"/>
              <a:t>ESENYURT’TA YER ALAN MESLEK LİSELERİNİN ALAN VE DAL YÖNÜNDEN TANITIMI</a:t>
            </a:r>
            <a:endParaRPr lang="tr-TR" dirty="0"/>
          </a:p>
        </p:txBody>
      </p:sp>
    </p:spTree>
    <p:extLst>
      <p:ext uri="{BB962C8B-B14F-4D97-AF65-F5344CB8AC3E}">
        <p14:creationId xmlns:p14="http://schemas.microsoft.com/office/powerpoint/2010/main" xmlns="" val="315129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16632"/>
            <a:ext cx="8640960" cy="6552728"/>
          </a:xfrm>
        </p:spPr>
        <p:txBody>
          <a:bodyPr/>
          <a:lstStyle/>
          <a:p>
            <a:pPr marL="457200" indent="-457200">
              <a:buAutoNum type="arabicParenR"/>
            </a:pPr>
            <a:r>
              <a:rPr lang="tr-TR" dirty="0" smtClean="0">
                <a:solidFill>
                  <a:srgbClr val="FF0000"/>
                </a:solidFill>
              </a:rPr>
              <a:t>Bilişim Teknolojileri: </a:t>
            </a:r>
            <a:r>
              <a:rPr lang="tr-TR" dirty="0" smtClean="0"/>
              <a:t>Veri Tabanı Programcılığı, Web Tasarımı ve Ağ İşletmeni gibi dalları bulunmaktadır .</a:t>
            </a:r>
          </a:p>
          <a:p>
            <a:pPr marL="457200" indent="-457200">
              <a:buAutoNum type="alphaLcParenR"/>
            </a:pPr>
            <a:r>
              <a:rPr lang="tr-TR" dirty="0" smtClean="0">
                <a:solidFill>
                  <a:srgbClr val="FF0000"/>
                </a:solidFill>
              </a:rPr>
              <a:t>Veri Tabanı Programcılığı : </a:t>
            </a:r>
            <a:r>
              <a:rPr lang="tr-TR" dirty="0"/>
              <a:t>Verileri saklamak, iletmek ve işlemek için kullanılan bilgisayar </a:t>
            </a:r>
            <a:r>
              <a:rPr lang="tr-TR" dirty="0" smtClean="0"/>
              <a:t>yazılım, donanımı ve bakım yapma vb.</a:t>
            </a:r>
          </a:p>
          <a:p>
            <a:pPr marL="457200" indent="-457200">
              <a:buAutoNum type="alphaLcParenR"/>
            </a:pPr>
            <a:r>
              <a:rPr lang="tr-TR" dirty="0" smtClean="0">
                <a:solidFill>
                  <a:srgbClr val="FF0000"/>
                </a:solidFill>
              </a:rPr>
              <a:t>Web Programcılığı : </a:t>
            </a:r>
            <a:r>
              <a:rPr lang="tr-TR" dirty="0" smtClean="0"/>
              <a:t>Web sayfası tasarımı ve programlama dilleri yardımıyla etkileşimli programlama dilleri oluşturmak.</a:t>
            </a:r>
          </a:p>
          <a:p>
            <a:pPr marL="0" indent="0">
              <a:buNone/>
            </a:pPr>
            <a:r>
              <a:rPr lang="tr-TR" dirty="0" smtClean="0">
                <a:solidFill>
                  <a:srgbClr val="FF0000"/>
                </a:solidFill>
              </a:rPr>
              <a:t>İş İmkanları: </a:t>
            </a:r>
            <a:r>
              <a:rPr lang="tr-TR" dirty="0" smtClean="0"/>
              <a:t>Kamu alanında, bankalar ve özel sektöre ait iş yerlerinde ve internet üzerinden ticaret yapan iş yerlerinde çalışabilirler. </a:t>
            </a:r>
          </a:p>
          <a:p>
            <a:pPr marL="0" indent="0">
              <a:buNone/>
            </a:pPr>
            <a:r>
              <a:rPr lang="tr-TR" dirty="0" smtClean="0">
                <a:solidFill>
                  <a:srgbClr val="FF0000"/>
                </a:solidFill>
              </a:rPr>
              <a:t>c) Ağ İşletmeni: </a:t>
            </a:r>
            <a:r>
              <a:rPr lang="tr-TR" dirty="0" smtClean="0"/>
              <a:t>Ağ sistemi içerisinde yaşanabilen sorunlar, çözüm yolları ve geniş ağ sistemlerinin yapı Bu kişiler bilgisayar ağında oluşabilecek fiziksel ve </a:t>
            </a:r>
            <a:r>
              <a:rPr lang="tr-TR" dirty="0" err="1" smtClean="0"/>
              <a:t>yazılımsal</a:t>
            </a:r>
            <a:r>
              <a:rPr lang="tr-TR" dirty="0" smtClean="0"/>
              <a:t> sorunları giderirler. Algoritma yaparlar. </a:t>
            </a:r>
            <a:endParaRPr lang="tr-TR" dirty="0"/>
          </a:p>
        </p:txBody>
      </p:sp>
    </p:spTree>
    <p:extLst>
      <p:ext uri="{BB962C8B-B14F-4D97-AF65-F5344CB8AC3E}">
        <p14:creationId xmlns:p14="http://schemas.microsoft.com/office/powerpoint/2010/main" xmlns="" val="3854923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640960" cy="6552728"/>
          </a:xfrm>
        </p:spPr>
        <p:txBody>
          <a:bodyPr>
            <a:normAutofit lnSpcReduction="10000"/>
          </a:bodyPr>
          <a:lstStyle/>
          <a:p>
            <a:pPr marL="0" indent="0">
              <a:buNone/>
            </a:pPr>
            <a:r>
              <a:rPr lang="tr-TR" dirty="0" smtClean="0">
                <a:solidFill>
                  <a:srgbClr val="FF0000"/>
                </a:solidFill>
              </a:rPr>
              <a:t>2) Gıda Teknolojisi : </a:t>
            </a:r>
            <a:r>
              <a:rPr lang="tr-TR" dirty="0" smtClean="0"/>
              <a:t>Tarım ve hayvancılığa dayalı hammaddeleri modern teknolojileri uygulayarak işleyen ve güvenli gıda üretimini sağlayarak gıdaların kontrolünü gerçekleştirerek insanların sağlıklı beslenmelerini sağlayan kişilerdir.  </a:t>
            </a:r>
          </a:p>
          <a:p>
            <a:pPr marL="0" indent="0">
              <a:buNone/>
            </a:pPr>
            <a:r>
              <a:rPr lang="tr-TR" dirty="0" smtClean="0"/>
              <a:t>Gıda sektöründe ürün kalitesinin artması amacıyla iyi bir teknolojiyle ambalajlama, uygun muhafaza ve depolama sistemleri önemlidir. </a:t>
            </a:r>
          </a:p>
          <a:p>
            <a:pPr marL="457200" indent="-457200">
              <a:buAutoNum type="alphaLcParenR"/>
            </a:pPr>
            <a:r>
              <a:rPr lang="tr-TR" dirty="0" smtClean="0"/>
              <a:t>Gıda Kontrol</a:t>
            </a:r>
          </a:p>
          <a:p>
            <a:pPr marL="457200" indent="-457200">
              <a:buAutoNum type="alphaLcParenR"/>
            </a:pPr>
            <a:r>
              <a:rPr lang="tr-TR" dirty="0" smtClean="0"/>
              <a:t>Süt İşleme</a:t>
            </a:r>
          </a:p>
          <a:p>
            <a:pPr marL="457200" indent="-457200">
              <a:buAutoNum type="alphaLcParenR"/>
            </a:pPr>
            <a:r>
              <a:rPr lang="tr-TR" dirty="0" smtClean="0"/>
              <a:t>Meyve ve sebze işleme</a:t>
            </a:r>
          </a:p>
          <a:p>
            <a:pPr marL="457200" indent="-457200">
              <a:buAutoNum type="alphaLcParenR"/>
            </a:pPr>
            <a:r>
              <a:rPr lang="tr-TR" dirty="0" smtClean="0"/>
              <a:t>Hububat İşleme</a:t>
            </a:r>
          </a:p>
          <a:p>
            <a:pPr marL="457200" indent="-457200">
              <a:buAutoNum type="alphaLcParenR"/>
            </a:pPr>
            <a:r>
              <a:rPr lang="tr-TR" dirty="0" smtClean="0"/>
              <a:t>Zeytin İşleme</a:t>
            </a:r>
          </a:p>
          <a:p>
            <a:pPr marL="457200" indent="-457200">
              <a:buAutoNum type="alphaLcParenR"/>
            </a:pPr>
            <a:r>
              <a:rPr lang="tr-TR" dirty="0" smtClean="0"/>
              <a:t>Çay Üretimi gibi 6 dal bulunmaktadır. </a:t>
            </a:r>
          </a:p>
          <a:p>
            <a:pPr marL="0" indent="0">
              <a:buNone/>
            </a:pPr>
            <a:r>
              <a:rPr lang="tr-TR" dirty="0" smtClean="0"/>
              <a:t>İş İmkanları: Gıda üretimi yapan fabrika laboratuvarları, özel gıda kontrol laboratuvarları, marketler pastaneler vb.</a:t>
            </a:r>
            <a:endParaRPr lang="tr-TR" dirty="0"/>
          </a:p>
        </p:txBody>
      </p:sp>
    </p:spTree>
    <p:extLst>
      <p:ext uri="{BB962C8B-B14F-4D97-AF65-F5344CB8AC3E}">
        <p14:creationId xmlns:p14="http://schemas.microsoft.com/office/powerpoint/2010/main" xmlns="" val="2423842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640960" cy="6552728"/>
          </a:xfrm>
        </p:spPr>
        <p:txBody>
          <a:bodyPr/>
          <a:lstStyle/>
          <a:p>
            <a:pPr marL="0" indent="0">
              <a:buNone/>
            </a:pPr>
            <a:r>
              <a:rPr lang="tr-TR" dirty="0" smtClean="0">
                <a:solidFill>
                  <a:srgbClr val="FF0000"/>
                </a:solidFill>
              </a:rPr>
              <a:t>3) Makine Teknolojisi : </a:t>
            </a:r>
            <a:r>
              <a:rPr lang="tr-TR" dirty="0" smtClean="0"/>
              <a:t>- Endüstriyel kalıpçılık, - Bilgisayar Destekli Endüstriyel Modelleme, - Bilgisayar Destekli Makine Ressamlığı, - Makine Bakım Onarım, - Bilgisayarlı Makine İmalatı, - Mermer işleme gibi dallar bulunmaktadır</a:t>
            </a:r>
          </a:p>
          <a:p>
            <a:pPr marL="457200" indent="-457200">
              <a:buAutoNum type="alphaLcParenR"/>
            </a:pPr>
            <a:r>
              <a:rPr lang="tr-TR" dirty="0" smtClean="0">
                <a:solidFill>
                  <a:srgbClr val="FF0000"/>
                </a:solidFill>
              </a:rPr>
              <a:t>Endüstriyel Kalıpçılık: </a:t>
            </a:r>
            <a:r>
              <a:rPr lang="tr-TR" dirty="0" smtClean="0"/>
              <a:t>Talaşlı imalat tezgahlarını kullanan, üretilecek parçaya göre kalıp tasarımı yapan, kalıp onarımını yapan kişilerdir.</a:t>
            </a:r>
          </a:p>
          <a:p>
            <a:pPr marL="0" indent="0">
              <a:buNone/>
            </a:pPr>
            <a:r>
              <a:rPr lang="tr-TR" dirty="0" smtClean="0"/>
              <a:t>Mercedes, Yelken Kalıp A.Ş., </a:t>
            </a:r>
            <a:r>
              <a:rPr lang="tr-TR" dirty="0" err="1" smtClean="0"/>
              <a:t>Makel</a:t>
            </a:r>
            <a:r>
              <a:rPr lang="tr-TR" dirty="0" smtClean="0"/>
              <a:t>, </a:t>
            </a:r>
            <a:r>
              <a:rPr lang="tr-TR" dirty="0" err="1" smtClean="0"/>
              <a:t>Pilsan</a:t>
            </a:r>
            <a:r>
              <a:rPr lang="tr-TR" dirty="0" smtClean="0"/>
              <a:t>, Yılmaz </a:t>
            </a:r>
            <a:r>
              <a:rPr lang="tr-TR" dirty="0" err="1" smtClean="0"/>
              <a:t>Redüktör</a:t>
            </a:r>
            <a:r>
              <a:rPr lang="tr-TR" dirty="0" smtClean="0"/>
              <a:t>, Burak Alüminyum gibi firmalarda staj yapabilir</a:t>
            </a:r>
          </a:p>
          <a:p>
            <a:pPr marL="0" indent="0">
              <a:buNone/>
            </a:pPr>
            <a:r>
              <a:rPr lang="tr-TR" dirty="0" smtClean="0">
                <a:solidFill>
                  <a:srgbClr val="FF0000"/>
                </a:solidFill>
              </a:rPr>
              <a:t>b)</a:t>
            </a:r>
            <a:r>
              <a:rPr lang="tr-TR" dirty="0">
                <a:solidFill>
                  <a:srgbClr val="FF0000"/>
                </a:solidFill>
              </a:rPr>
              <a:t> Bilgisayar Destekli Makine </a:t>
            </a:r>
            <a:r>
              <a:rPr lang="tr-TR" dirty="0" smtClean="0">
                <a:solidFill>
                  <a:srgbClr val="FF0000"/>
                </a:solidFill>
              </a:rPr>
              <a:t>Ressamlığı : </a:t>
            </a:r>
            <a:r>
              <a:rPr lang="tr-TR" dirty="0" smtClean="0"/>
              <a:t>Endüstriyel üretimde imalatı yapılacak ürünlerin yapım ve komple resimlerini bilgisayar destekli çizim ortamında yapan, ürünlerin kataloglarını yapan kişilerdir.</a:t>
            </a:r>
          </a:p>
        </p:txBody>
      </p:sp>
    </p:spTree>
    <p:extLst>
      <p:ext uri="{BB962C8B-B14F-4D97-AF65-F5344CB8AC3E}">
        <p14:creationId xmlns:p14="http://schemas.microsoft.com/office/powerpoint/2010/main" xmlns="" val="3567075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260648"/>
            <a:ext cx="8640960" cy="6408712"/>
          </a:xfrm>
        </p:spPr>
        <p:txBody>
          <a:bodyPr/>
          <a:lstStyle/>
          <a:p>
            <a:pPr marL="0" indent="0">
              <a:buNone/>
            </a:pPr>
            <a:r>
              <a:rPr lang="tr-TR" dirty="0" smtClean="0"/>
              <a:t>FATİH SULTAN MEHMET SAĞLIK MESLEK LİSESİ</a:t>
            </a:r>
          </a:p>
          <a:p>
            <a:pPr marL="457200" indent="-457200">
              <a:buAutoNum type="arabicParenR"/>
            </a:pPr>
            <a:r>
              <a:rPr lang="tr-TR" dirty="0" smtClean="0"/>
              <a:t>Ebe Yardımcısı</a:t>
            </a:r>
          </a:p>
          <a:p>
            <a:pPr marL="457200" indent="-457200">
              <a:buAutoNum type="arabicParenR"/>
            </a:pPr>
            <a:r>
              <a:rPr lang="tr-TR" dirty="0" smtClean="0"/>
              <a:t>Hemşire Yardımcısı</a:t>
            </a:r>
          </a:p>
          <a:p>
            <a:pPr marL="457200" indent="-457200">
              <a:buAutoNum type="arabicParenR"/>
            </a:pPr>
            <a:r>
              <a:rPr lang="tr-TR" dirty="0" smtClean="0"/>
              <a:t>Sağlık Bakım Teknisyeni gibi alanlar bulunmaktadır.</a:t>
            </a:r>
          </a:p>
          <a:p>
            <a:pPr marL="0" indent="0">
              <a:buNone/>
            </a:pPr>
            <a:endParaRPr lang="tr-TR" dirty="0"/>
          </a:p>
        </p:txBody>
      </p:sp>
    </p:spTree>
    <p:extLst>
      <p:ext uri="{BB962C8B-B14F-4D97-AF65-F5344CB8AC3E}">
        <p14:creationId xmlns:p14="http://schemas.microsoft.com/office/powerpoint/2010/main" xmlns="" val="3030146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260648"/>
            <a:ext cx="8640960" cy="6408712"/>
          </a:xfrm>
        </p:spPr>
        <p:txBody>
          <a:bodyPr/>
          <a:lstStyle/>
          <a:p>
            <a:pPr marL="457200" indent="-457200">
              <a:buAutoNum type="arabicParenR"/>
            </a:pPr>
            <a:r>
              <a:rPr lang="tr-TR" dirty="0" smtClean="0"/>
              <a:t>Ebe Yardımcısı: - Doğum öncesi gebeye destek olur. –Doğum öncesi, doğum anı ve doğum sonrası hastayı bilgilendirir. –Anneye bebek bakımı ve emzirme hususunda bilgi verir. </a:t>
            </a:r>
            <a:endParaRPr lang="tr-TR" dirty="0"/>
          </a:p>
          <a:p>
            <a:pPr marL="457200" indent="-457200">
              <a:buAutoNum type="arabicParenR"/>
            </a:pPr>
            <a:r>
              <a:rPr lang="tr-TR" dirty="0" smtClean="0"/>
              <a:t>Hemşire Yardımcısı: - Hastanın yatağını yapar,</a:t>
            </a:r>
            <a:r>
              <a:rPr lang="tr-TR" dirty="0"/>
              <a:t> </a:t>
            </a:r>
            <a:r>
              <a:rPr lang="tr-TR" dirty="0" smtClean="0"/>
              <a:t>-Yatak yarasını önlemeye yönelik çalışmalar yapar, -Hastaların kilo takibini yapar, -beslenme programına uygun bir şekilde beslenmesini sağlar.</a:t>
            </a:r>
          </a:p>
          <a:p>
            <a:pPr marL="457200" indent="-457200">
              <a:buAutoNum type="arabicParenR"/>
            </a:pPr>
            <a:r>
              <a:rPr lang="tr-TR" dirty="0" smtClean="0"/>
              <a:t>Sağlık Bakım Teknisyeni: - Kullanılan cihazların bakımını dezenfekte edilmesini sağlar, -Alınan tahlil sonuçlarının muhafaza edilmesini sağlar.</a:t>
            </a:r>
          </a:p>
        </p:txBody>
      </p:sp>
    </p:spTree>
    <p:extLst>
      <p:ext uri="{BB962C8B-B14F-4D97-AF65-F5344CB8AC3E}">
        <p14:creationId xmlns:p14="http://schemas.microsoft.com/office/powerpoint/2010/main" xmlns="" val="4284141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640960" cy="6552728"/>
          </a:xfrm>
        </p:spPr>
        <p:txBody>
          <a:bodyPr/>
          <a:lstStyle/>
          <a:p>
            <a:pPr marL="0" indent="0">
              <a:buNone/>
            </a:pPr>
            <a:r>
              <a:rPr lang="tr-TR" dirty="0" smtClean="0"/>
              <a:t>HALİL AKKANAT ÇOK PROGRAMLI ANADOLU LİSESİ</a:t>
            </a:r>
          </a:p>
          <a:p>
            <a:pPr marL="457200" indent="-457200">
              <a:buAutoNum type="arabicParenR"/>
            </a:pPr>
            <a:r>
              <a:rPr lang="tr-TR" dirty="0" smtClean="0"/>
              <a:t>Bilişim Teknolojileri</a:t>
            </a:r>
          </a:p>
          <a:p>
            <a:pPr marL="457200" indent="-457200">
              <a:buAutoNum type="arabicParenR"/>
            </a:pPr>
            <a:r>
              <a:rPr lang="tr-TR" dirty="0" smtClean="0"/>
              <a:t>Giyim Üretim Teknolojileri</a:t>
            </a:r>
          </a:p>
          <a:p>
            <a:pPr marL="457200" indent="-457200">
              <a:buAutoNum type="arabicParenR"/>
            </a:pPr>
            <a:r>
              <a:rPr lang="tr-TR" dirty="0" smtClean="0"/>
              <a:t>Muhasebe ve Finansman gibi alanlar bulunmaktadır.</a:t>
            </a:r>
          </a:p>
          <a:p>
            <a:pPr marL="0" indent="0">
              <a:buNone/>
            </a:pPr>
            <a:endParaRPr lang="tr-TR" dirty="0"/>
          </a:p>
        </p:txBody>
      </p:sp>
    </p:spTree>
    <p:extLst>
      <p:ext uri="{BB962C8B-B14F-4D97-AF65-F5344CB8AC3E}">
        <p14:creationId xmlns:p14="http://schemas.microsoft.com/office/powerpoint/2010/main" xmlns="" val="3993724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424936" cy="6480720"/>
          </a:xfrm>
        </p:spPr>
        <p:txBody>
          <a:bodyPr/>
          <a:lstStyle/>
          <a:p>
            <a:pPr marL="0" indent="0">
              <a:buNone/>
            </a:pPr>
            <a:r>
              <a:rPr lang="tr-TR" dirty="0" smtClean="0">
                <a:solidFill>
                  <a:srgbClr val="FF0000"/>
                </a:solidFill>
              </a:rPr>
              <a:t>1)Bilişim Teknolojileri:</a:t>
            </a:r>
            <a:r>
              <a:rPr lang="tr-TR" dirty="0" smtClean="0"/>
              <a:t> </a:t>
            </a:r>
          </a:p>
          <a:p>
            <a:pPr marL="457200" indent="-457200">
              <a:buAutoNum type="alphaLcParenR"/>
            </a:pPr>
            <a:r>
              <a:rPr lang="tr-TR" dirty="0" smtClean="0">
                <a:solidFill>
                  <a:srgbClr val="FF0000"/>
                </a:solidFill>
              </a:rPr>
              <a:t>Web Programcılığı : </a:t>
            </a:r>
            <a:r>
              <a:rPr lang="tr-TR" dirty="0" smtClean="0"/>
              <a:t>Bir konunun çözümlenmesi için, yapılması gerekenleri bilgisayar diline aktaran kişidir. Bu kişiler web siteleri tasarlar ve günceller. Grafik, resim ve animasyon çalışmaları yaparlar.</a:t>
            </a:r>
          </a:p>
          <a:p>
            <a:pPr marL="0" indent="0">
              <a:buNone/>
            </a:pPr>
            <a:r>
              <a:rPr lang="tr-TR" dirty="0" smtClean="0">
                <a:solidFill>
                  <a:srgbClr val="FF0000"/>
                </a:solidFill>
              </a:rPr>
              <a:t>2) Giyim üretim Teknolojisi: </a:t>
            </a:r>
            <a:r>
              <a:rPr lang="tr-TR" dirty="0" smtClean="0"/>
              <a:t>Kadın giyim modelistliği dalı bulunmaktadır.</a:t>
            </a:r>
          </a:p>
          <a:p>
            <a:pPr marL="457200" indent="-457200">
              <a:buAutoNum type="alphaLcParenR"/>
            </a:pPr>
            <a:r>
              <a:rPr lang="tr-TR" dirty="0" smtClean="0">
                <a:solidFill>
                  <a:srgbClr val="FF0000"/>
                </a:solidFill>
              </a:rPr>
              <a:t>Kadın Giyim Modelistliği: </a:t>
            </a:r>
            <a:r>
              <a:rPr lang="tr-TR" dirty="0" smtClean="0"/>
              <a:t>Modele ve ölçüye uygun kalıp hazırlamak, kalıpları </a:t>
            </a:r>
            <a:r>
              <a:rPr lang="tr-TR" dirty="0" err="1" smtClean="0"/>
              <a:t>şablonlamak</a:t>
            </a:r>
            <a:r>
              <a:rPr lang="tr-TR" dirty="0" smtClean="0"/>
              <a:t>, kalıplara uygun malzeme tespiti yapmak</a:t>
            </a:r>
          </a:p>
          <a:p>
            <a:pPr marL="0" indent="0">
              <a:buNone/>
            </a:pPr>
            <a:endParaRPr lang="tr-TR" dirty="0"/>
          </a:p>
        </p:txBody>
      </p:sp>
    </p:spTree>
    <p:extLst>
      <p:ext uri="{BB962C8B-B14F-4D97-AF65-F5344CB8AC3E}">
        <p14:creationId xmlns:p14="http://schemas.microsoft.com/office/powerpoint/2010/main" xmlns="" val="220568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640960" cy="6552728"/>
          </a:xfrm>
        </p:spPr>
        <p:txBody>
          <a:bodyPr/>
          <a:lstStyle/>
          <a:p>
            <a:pPr marL="0" indent="0">
              <a:buNone/>
            </a:pPr>
            <a:r>
              <a:rPr lang="tr-TR" dirty="0" smtClean="0">
                <a:solidFill>
                  <a:srgbClr val="FF0000"/>
                </a:solidFill>
              </a:rPr>
              <a:t>3) Muhasebe ve Finansman: </a:t>
            </a:r>
            <a:r>
              <a:rPr lang="tr-TR" dirty="0" smtClean="0"/>
              <a:t>Ticari şirketlerin faaliyetlerine ilişkin belgelerin tasnif, kayıt, dosyalama ve arşivleme işlemlerini bilgisayar ortamında yapma yeterliliği kazandıran bölümdür. Çalıştıkları kurumun, cari hesap açığını kontrol etmek, yazışmaları kontrol etmek, hesap planı oluşturmak gibi görevleri mevcuttur.</a:t>
            </a:r>
            <a:endParaRPr lang="tr-TR" dirty="0"/>
          </a:p>
        </p:txBody>
      </p:sp>
    </p:spTree>
    <p:extLst>
      <p:ext uri="{BB962C8B-B14F-4D97-AF65-F5344CB8AC3E}">
        <p14:creationId xmlns:p14="http://schemas.microsoft.com/office/powerpoint/2010/main" xmlns="" val="3893696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640960" cy="6552728"/>
          </a:xfrm>
        </p:spPr>
        <p:txBody>
          <a:bodyPr/>
          <a:lstStyle/>
          <a:p>
            <a:pPr marL="0" indent="0">
              <a:buNone/>
            </a:pPr>
            <a:r>
              <a:rPr lang="tr-TR" dirty="0" smtClean="0"/>
              <a:t>KIRAÇ İMKB TEKNİK VE ENDÜSTRİ MESLEK LİSESİ</a:t>
            </a:r>
          </a:p>
          <a:p>
            <a:pPr marL="457200" indent="-457200">
              <a:buAutoNum type="arabicParenR"/>
            </a:pPr>
            <a:r>
              <a:rPr lang="tr-TR" dirty="0" smtClean="0">
                <a:solidFill>
                  <a:srgbClr val="FF0000"/>
                </a:solidFill>
              </a:rPr>
              <a:t>Bilişim Teknolojileri</a:t>
            </a:r>
          </a:p>
          <a:p>
            <a:pPr marL="457200" indent="-457200">
              <a:buAutoNum type="arabicParenR"/>
            </a:pPr>
            <a:r>
              <a:rPr lang="tr-TR" dirty="0" smtClean="0">
                <a:solidFill>
                  <a:srgbClr val="FF0000"/>
                </a:solidFill>
              </a:rPr>
              <a:t>Elektrik Elektronik Teknolojisi</a:t>
            </a:r>
          </a:p>
          <a:p>
            <a:pPr marL="457200" indent="-457200">
              <a:buAutoNum type="arabicParenR"/>
            </a:pPr>
            <a:r>
              <a:rPr lang="tr-TR" dirty="0" smtClean="0">
                <a:solidFill>
                  <a:srgbClr val="FF0000"/>
                </a:solidFill>
              </a:rPr>
              <a:t>İnşaat Teknolojisi</a:t>
            </a:r>
          </a:p>
          <a:p>
            <a:pPr marL="457200" indent="-457200">
              <a:buAutoNum type="arabicParenR"/>
            </a:pPr>
            <a:r>
              <a:rPr lang="tr-TR" dirty="0" smtClean="0">
                <a:solidFill>
                  <a:srgbClr val="FF0000"/>
                </a:solidFill>
              </a:rPr>
              <a:t>Metal Teknolojileri</a:t>
            </a:r>
          </a:p>
          <a:p>
            <a:pPr marL="457200" indent="-457200">
              <a:buAutoNum type="arabicParenR"/>
            </a:pPr>
            <a:r>
              <a:rPr lang="tr-TR" dirty="0" smtClean="0">
                <a:solidFill>
                  <a:srgbClr val="FF0000"/>
                </a:solidFill>
              </a:rPr>
              <a:t>Tesisat ve İklimlendirme Teknolojisi</a:t>
            </a:r>
            <a:r>
              <a:rPr lang="tr-TR" dirty="0" smtClean="0"/>
              <a:t> </a:t>
            </a:r>
          </a:p>
          <a:p>
            <a:pPr marL="0" indent="0">
              <a:buNone/>
            </a:pPr>
            <a:endParaRPr lang="tr-TR" dirty="0"/>
          </a:p>
        </p:txBody>
      </p:sp>
    </p:spTree>
    <p:extLst>
      <p:ext uri="{BB962C8B-B14F-4D97-AF65-F5344CB8AC3E}">
        <p14:creationId xmlns:p14="http://schemas.microsoft.com/office/powerpoint/2010/main" xmlns="" val="2431888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640960" cy="6480720"/>
          </a:xfrm>
        </p:spPr>
        <p:txBody>
          <a:bodyPr>
            <a:normAutofit lnSpcReduction="10000"/>
          </a:bodyPr>
          <a:lstStyle/>
          <a:p>
            <a:pPr marL="457200" indent="-457200">
              <a:buAutoNum type="arabicParenR"/>
            </a:pPr>
            <a:r>
              <a:rPr lang="tr-TR" dirty="0" smtClean="0">
                <a:solidFill>
                  <a:srgbClr val="FF0000"/>
                </a:solidFill>
              </a:rPr>
              <a:t>Bilişim Teknolojisi: </a:t>
            </a:r>
            <a:r>
              <a:rPr lang="tr-TR" dirty="0" smtClean="0"/>
              <a:t>Teknik Servis Dalı, Web Programcılığı ve </a:t>
            </a:r>
            <a:r>
              <a:rPr lang="tr-TR" dirty="0" err="1" smtClean="0"/>
              <a:t>Veritabanı</a:t>
            </a:r>
            <a:r>
              <a:rPr lang="tr-TR" dirty="0" smtClean="0"/>
              <a:t> Programcılığı dalları bulunmaktadır.</a:t>
            </a:r>
          </a:p>
          <a:p>
            <a:pPr marL="0" indent="0">
              <a:buNone/>
            </a:pPr>
            <a:r>
              <a:rPr lang="tr-TR" dirty="0" smtClean="0">
                <a:solidFill>
                  <a:srgbClr val="FF0000"/>
                </a:solidFill>
              </a:rPr>
              <a:t>a)Teknik Servis Dalı: </a:t>
            </a:r>
            <a:r>
              <a:rPr lang="tr-TR" dirty="0" smtClean="0"/>
              <a:t>Bilgisayar sistemlerinin donanımı, kurulumu, yazılımı, hasarın tamiri gibi çalışmaları yürüten kişidir.</a:t>
            </a:r>
          </a:p>
          <a:p>
            <a:pPr marL="0" indent="0">
              <a:buNone/>
            </a:pPr>
            <a:r>
              <a:rPr lang="tr-TR" dirty="0" smtClean="0">
                <a:solidFill>
                  <a:srgbClr val="FF0000"/>
                </a:solidFill>
              </a:rPr>
              <a:t>b)Web Programcılığı: </a:t>
            </a:r>
            <a:r>
              <a:rPr lang="tr-TR" dirty="0" smtClean="0"/>
              <a:t>Web tasarımı yapan kişilerdir.</a:t>
            </a:r>
          </a:p>
          <a:p>
            <a:pPr marL="0" indent="0">
              <a:buNone/>
            </a:pPr>
            <a:r>
              <a:rPr lang="tr-TR" dirty="0" smtClean="0">
                <a:solidFill>
                  <a:srgbClr val="FF0000"/>
                </a:solidFill>
              </a:rPr>
              <a:t>2) Elektrik Elektronik Teknolojisi: -</a:t>
            </a:r>
            <a:r>
              <a:rPr lang="tr-TR" dirty="0" smtClean="0"/>
              <a:t>Endüstriyel </a:t>
            </a:r>
            <a:r>
              <a:rPr lang="tr-TR" dirty="0"/>
              <a:t>Bakım </a:t>
            </a:r>
            <a:r>
              <a:rPr lang="tr-TR" dirty="0" smtClean="0"/>
              <a:t>Onarım, -Haberleşme Sistemleri ve -Elektrik </a:t>
            </a:r>
            <a:r>
              <a:rPr lang="tr-TR" dirty="0"/>
              <a:t>Tesisatı ve Pano </a:t>
            </a:r>
            <a:r>
              <a:rPr lang="tr-TR" dirty="0" err="1" smtClean="0"/>
              <a:t>Montörlüğü</a:t>
            </a:r>
            <a:r>
              <a:rPr lang="tr-TR" dirty="0" smtClean="0"/>
              <a:t> dalları bulunmaktadır.</a:t>
            </a:r>
          </a:p>
          <a:p>
            <a:pPr marL="457200" indent="-457200">
              <a:buAutoNum type="alphaLcParenR"/>
            </a:pPr>
            <a:r>
              <a:rPr lang="tr-TR" dirty="0" smtClean="0">
                <a:solidFill>
                  <a:srgbClr val="FF0000"/>
                </a:solidFill>
              </a:rPr>
              <a:t>Endüstriyel Bakım Onarım: </a:t>
            </a:r>
            <a:r>
              <a:rPr lang="tr-TR" dirty="0" smtClean="0"/>
              <a:t>Fabrika ve atölyelerdeki elektronik cihazların tamir ve bakımını yapan kişilerdir.</a:t>
            </a:r>
          </a:p>
          <a:p>
            <a:pPr marL="457200" indent="-457200">
              <a:buAutoNum type="alphaLcParenR"/>
            </a:pPr>
            <a:r>
              <a:rPr lang="tr-TR" dirty="0" smtClean="0">
                <a:solidFill>
                  <a:srgbClr val="FF0000"/>
                </a:solidFill>
              </a:rPr>
              <a:t>Haberleşme Sistemleri: </a:t>
            </a:r>
            <a:r>
              <a:rPr lang="tr-TR" dirty="0" smtClean="0"/>
              <a:t>Mobil iletişim cihazlarının kurulumu, bakımı ve baz istasyonlarının kurulumu ve bakımında çalışan kişilerdir.</a:t>
            </a:r>
          </a:p>
          <a:p>
            <a:pPr marL="457200" indent="-457200">
              <a:buAutoNum type="alphaLcParenR"/>
            </a:pPr>
            <a:r>
              <a:rPr lang="tr-TR" dirty="0" smtClean="0">
                <a:solidFill>
                  <a:srgbClr val="FF0000"/>
                </a:solidFill>
              </a:rPr>
              <a:t>Elektrik Tesisatı ve Pano </a:t>
            </a:r>
            <a:r>
              <a:rPr lang="tr-TR" dirty="0" err="1" smtClean="0">
                <a:solidFill>
                  <a:srgbClr val="FF0000"/>
                </a:solidFill>
              </a:rPr>
              <a:t>Montörlüğü</a:t>
            </a:r>
            <a:r>
              <a:rPr lang="tr-TR" dirty="0" smtClean="0">
                <a:solidFill>
                  <a:srgbClr val="FF0000"/>
                </a:solidFill>
              </a:rPr>
              <a:t>: </a:t>
            </a:r>
            <a:r>
              <a:rPr lang="tr-TR" dirty="0" smtClean="0"/>
              <a:t>Her türlü bina içi ve dışı elektrik tesisatlarının kurulumu ve bakımını yapan kişidir.</a:t>
            </a:r>
          </a:p>
        </p:txBody>
      </p:sp>
    </p:spTree>
    <p:extLst>
      <p:ext uri="{BB962C8B-B14F-4D97-AF65-F5344CB8AC3E}">
        <p14:creationId xmlns:p14="http://schemas.microsoft.com/office/powerpoint/2010/main" xmlns="" val="2503616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552728"/>
          </a:xfrm>
        </p:spPr>
        <p:txBody>
          <a:bodyPr/>
          <a:lstStyle/>
          <a:p>
            <a:pPr>
              <a:buFontTx/>
              <a:buChar char="-"/>
            </a:pPr>
            <a:r>
              <a:rPr lang="tr-TR" dirty="0" smtClean="0"/>
              <a:t>ALİ KUL ÇOK PROGRAMLI ANADOLU LİSESİ</a:t>
            </a:r>
          </a:p>
          <a:p>
            <a:pPr marL="457200" indent="-457200">
              <a:buAutoNum type="arabicParenR"/>
            </a:pPr>
            <a:r>
              <a:rPr lang="tr-TR" dirty="0" smtClean="0">
                <a:solidFill>
                  <a:srgbClr val="FF0000"/>
                </a:solidFill>
              </a:rPr>
              <a:t>Bilişim teknolojileri </a:t>
            </a:r>
          </a:p>
          <a:p>
            <a:pPr marL="457200" indent="-457200">
              <a:buAutoNum type="arabicParenR"/>
            </a:pPr>
            <a:r>
              <a:rPr lang="tr-TR" dirty="0" smtClean="0">
                <a:solidFill>
                  <a:srgbClr val="FF0000"/>
                </a:solidFill>
              </a:rPr>
              <a:t>Çocuk Gelişimi ve Eğitimi</a:t>
            </a:r>
          </a:p>
          <a:p>
            <a:pPr marL="457200" indent="-457200">
              <a:buAutoNum type="arabicParenR"/>
            </a:pPr>
            <a:r>
              <a:rPr lang="tr-TR" dirty="0" smtClean="0">
                <a:solidFill>
                  <a:srgbClr val="FF0000"/>
                </a:solidFill>
              </a:rPr>
              <a:t>Elektrik – Elektronik Teknolojisi</a:t>
            </a:r>
          </a:p>
          <a:p>
            <a:pPr marL="457200" indent="-457200">
              <a:buAutoNum type="arabicParenR"/>
            </a:pPr>
            <a:r>
              <a:rPr lang="tr-TR" dirty="0" smtClean="0">
                <a:solidFill>
                  <a:srgbClr val="FF0000"/>
                </a:solidFill>
              </a:rPr>
              <a:t>Muhasebe ve Finansman</a:t>
            </a:r>
            <a:endParaRPr lang="tr-TR" dirty="0">
              <a:solidFill>
                <a:srgbClr val="FF0000"/>
              </a:solidFill>
            </a:endParaRPr>
          </a:p>
        </p:txBody>
      </p:sp>
    </p:spTree>
    <p:extLst>
      <p:ext uri="{BB962C8B-B14F-4D97-AF65-F5344CB8AC3E}">
        <p14:creationId xmlns:p14="http://schemas.microsoft.com/office/powerpoint/2010/main" xmlns="" val="4215349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640960" cy="6480720"/>
          </a:xfrm>
        </p:spPr>
        <p:txBody>
          <a:bodyPr/>
          <a:lstStyle/>
          <a:p>
            <a:pPr marL="0" indent="0">
              <a:buNone/>
            </a:pPr>
            <a:r>
              <a:rPr lang="tr-TR" dirty="0" smtClean="0">
                <a:solidFill>
                  <a:srgbClr val="FF0000"/>
                </a:solidFill>
              </a:rPr>
              <a:t>3) İnşaat Teknolojisi</a:t>
            </a:r>
            <a:r>
              <a:rPr lang="tr-TR" dirty="0" smtClean="0"/>
              <a:t>: Mimari Yapı Teknik Ressamlığı ve İç Mekan Yapı Teknik Ressamlığı dalları bulunmaktadır. </a:t>
            </a:r>
          </a:p>
          <a:p>
            <a:pPr marL="457200" indent="-457200">
              <a:buAutoNum type="alphaLcParenR"/>
            </a:pPr>
            <a:r>
              <a:rPr lang="tr-TR" dirty="0" smtClean="0">
                <a:solidFill>
                  <a:srgbClr val="FF0000"/>
                </a:solidFill>
              </a:rPr>
              <a:t>Mimari Yapı Teknik Ressamlığı: </a:t>
            </a:r>
            <a:r>
              <a:rPr lang="tr-TR" dirty="0" smtClean="0"/>
              <a:t>Binaların taslak çizimlerinin incelenmesi, bina plan etüdü, projeyi donatma, merdiven çizimleri, zemin kat bodrum kat çizimleri gibi yeterliliklerin kazandırıldığı bir alandır. </a:t>
            </a:r>
          </a:p>
          <a:p>
            <a:pPr marL="457200" indent="-457200">
              <a:buAutoNum type="alphaLcParenR"/>
            </a:pPr>
            <a:r>
              <a:rPr lang="tr-TR" dirty="0">
                <a:solidFill>
                  <a:srgbClr val="FF0000"/>
                </a:solidFill>
              </a:rPr>
              <a:t>İç Mekan Yapı Teknik </a:t>
            </a:r>
            <a:r>
              <a:rPr lang="tr-TR" dirty="0" smtClean="0">
                <a:solidFill>
                  <a:srgbClr val="FF0000"/>
                </a:solidFill>
              </a:rPr>
              <a:t>Ressamlığı: </a:t>
            </a:r>
            <a:r>
              <a:rPr lang="tr-TR" dirty="0" smtClean="0"/>
              <a:t>İç mekanın tefrişini, çatı, plan, kesit, görünüş biçimini yani iç mekanın tasarımsal çizimini yapan kişilerdir.</a:t>
            </a:r>
          </a:p>
          <a:p>
            <a:pPr marL="0" indent="0">
              <a:buNone/>
            </a:pPr>
            <a:r>
              <a:rPr lang="tr-TR" dirty="0" smtClean="0">
                <a:solidFill>
                  <a:srgbClr val="FF0000"/>
                </a:solidFill>
              </a:rPr>
              <a:t>4) Metal Teknolojisi: </a:t>
            </a:r>
            <a:r>
              <a:rPr lang="tr-TR" dirty="0" smtClean="0"/>
              <a:t>Kaynakçılık ve Metal Doğrama dalları bulunmaktadır.</a:t>
            </a:r>
            <a:endParaRPr lang="tr-TR" dirty="0"/>
          </a:p>
        </p:txBody>
      </p:sp>
    </p:spTree>
    <p:extLst>
      <p:ext uri="{BB962C8B-B14F-4D97-AF65-F5344CB8AC3E}">
        <p14:creationId xmlns:p14="http://schemas.microsoft.com/office/powerpoint/2010/main" xmlns="" val="3218916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260648"/>
            <a:ext cx="8424936" cy="6336704"/>
          </a:xfrm>
        </p:spPr>
        <p:txBody>
          <a:bodyPr/>
          <a:lstStyle/>
          <a:p>
            <a:pPr marL="0" indent="0">
              <a:buNone/>
            </a:pPr>
            <a:r>
              <a:rPr lang="tr-TR" dirty="0" smtClean="0">
                <a:solidFill>
                  <a:srgbClr val="FF0000"/>
                </a:solidFill>
              </a:rPr>
              <a:t>5) Tesisat Teknolojisi ve İklimlendirme: </a:t>
            </a:r>
            <a:r>
              <a:rPr lang="tr-TR" dirty="0" smtClean="0"/>
              <a:t>- Yapı Tesisat Sistemleri ve -İklimlendirme Sistemleri dalları bulunmaktadır.</a:t>
            </a:r>
          </a:p>
          <a:p>
            <a:pPr marL="457200" indent="-457200">
              <a:buAutoNum type="alphaLcParenR"/>
            </a:pPr>
            <a:r>
              <a:rPr lang="tr-TR" dirty="0" smtClean="0">
                <a:solidFill>
                  <a:srgbClr val="FF0000"/>
                </a:solidFill>
              </a:rPr>
              <a:t>Yapı Tesisatı: </a:t>
            </a:r>
            <a:r>
              <a:rPr lang="tr-TR" dirty="0" smtClean="0"/>
              <a:t>Yapılarda sıhhi tesisat, atık su tesisatı, yangın tesisatı, ısıtma ve doğal gaz iç tesisatı ile ilgili montaj, bakım, onarım ve işletmesini yapma yeterliliği kazandırılmaktadır.</a:t>
            </a:r>
          </a:p>
          <a:p>
            <a:pPr marL="457200" indent="-457200">
              <a:buAutoNum type="alphaLcParenR"/>
            </a:pPr>
            <a:r>
              <a:rPr lang="tr-TR" dirty="0">
                <a:solidFill>
                  <a:srgbClr val="FF0000"/>
                </a:solidFill>
              </a:rPr>
              <a:t>İklimlendirme </a:t>
            </a:r>
            <a:r>
              <a:rPr lang="tr-TR" dirty="0" smtClean="0">
                <a:solidFill>
                  <a:srgbClr val="FF0000"/>
                </a:solidFill>
              </a:rPr>
              <a:t>Sistemleri: </a:t>
            </a:r>
            <a:r>
              <a:rPr lang="tr-TR" dirty="0" smtClean="0"/>
              <a:t>Ev ve ticari tip klimalar, havalandırma sistemleri gibi endüstriyel ürünlerin montaj, bakım ve onarımını yapan kişilerdir.</a:t>
            </a:r>
            <a:endParaRPr lang="tr-TR" dirty="0"/>
          </a:p>
        </p:txBody>
      </p:sp>
    </p:spTree>
    <p:extLst>
      <p:ext uri="{BB962C8B-B14F-4D97-AF65-F5344CB8AC3E}">
        <p14:creationId xmlns:p14="http://schemas.microsoft.com/office/powerpoint/2010/main" xmlns="" val="1484122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568952" cy="6480720"/>
          </a:xfrm>
        </p:spPr>
        <p:txBody>
          <a:bodyPr/>
          <a:lstStyle/>
          <a:p>
            <a:pPr marL="0" indent="0">
              <a:buNone/>
            </a:pPr>
            <a:r>
              <a:rPr lang="tr-TR" dirty="0" smtClean="0">
                <a:solidFill>
                  <a:srgbClr val="FF0000"/>
                </a:solidFill>
              </a:rPr>
              <a:t>TOKİ ALİ DURAN ANADOLU KIZ TEKNİK VE MESLEK LİSESİ</a:t>
            </a:r>
          </a:p>
          <a:p>
            <a:pPr marL="457200" indent="-457200">
              <a:buAutoNum type="arabicParenR"/>
            </a:pPr>
            <a:r>
              <a:rPr lang="tr-TR" dirty="0" smtClean="0"/>
              <a:t>Bilişim Teknolojileri</a:t>
            </a:r>
          </a:p>
          <a:p>
            <a:pPr marL="457200" indent="-457200">
              <a:buAutoNum type="arabicParenR"/>
            </a:pPr>
            <a:r>
              <a:rPr lang="tr-TR" dirty="0" smtClean="0"/>
              <a:t>Çocuk Gelişimi</a:t>
            </a:r>
          </a:p>
          <a:p>
            <a:pPr marL="457200" indent="-457200">
              <a:buAutoNum type="arabicParenR"/>
            </a:pPr>
            <a:r>
              <a:rPr lang="tr-TR" dirty="0" smtClean="0"/>
              <a:t>Giyim Üretim Teknolojisi</a:t>
            </a:r>
          </a:p>
          <a:p>
            <a:pPr marL="457200" indent="-457200">
              <a:buAutoNum type="arabicParenR"/>
            </a:pPr>
            <a:r>
              <a:rPr lang="tr-TR" dirty="0" smtClean="0"/>
              <a:t>Yiyecek-İçecek Hizmetleri alanları bulunmaktadır.</a:t>
            </a:r>
            <a:endParaRPr lang="tr-TR" dirty="0"/>
          </a:p>
        </p:txBody>
      </p:sp>
    </p:spTree>
    <p:extLst>
      <p:ext uri="{BB962C8B-B14F-4D97-AF65-F5344CB8AC3E}">
        <p14:creationId xmlns:p14="http://schemas.microsoft.com/office/powerpoint/2010/main" xmlns="" val="9929551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16632"/>
            <a:ext cx="8712968" cy="6624736"/>
          </a:xfrm>
        </p:spPr>
        <p:txBody>
          <a:bodyPr/>
          <a:lstStyle/>
          <a:p>
            <a:pPr marL="457200" indent="-457200">
              <a:buAutoNum type="arabicParenR"/>
            </a:pPr>
            <a:r>
              <a:rPr lang="tr-TR" dirty="0" smtClean="0">
                <a:solidFill>
                  <a:srgbClr val="FF0000"/>
                </a:solidFill>
              </a:rPr>
              <a:t>Bilişim Teknolojileri: </a:t>
            </a:r>
            <a:r>
              <a:rPr lang="tr-TR" dirty="0" smtClean="0"/>
              <a:t>-Web Tasarım ve Programcılığı ve –Teknik Servis </a:t>
            </a:r>
          </a:p>
          <a:p>
            <a:pPr marL="457200" indent="-457200">
              <a:buFont typeface="Wingdings"/>
              <a:buAutoNum type="arabicParenR"/>
            </a:pPr>
            <a:r>
              <a:rPr lang="tr-TR" dirty="0">
                <a:solidFill>
                  <a:srgbClr val="FF0000"/>
                </a:solidFill>
              </a:rPr>
              <a:t>Çocuk </a:t>
            </a:r>
            <a:r>
              <a:rPr lang="tr-TR" dirty="0" smtClean="0">
                <a:solidFill>
                  <a:srgbClr val="FF0000"/>
                </a:solidFill>
              </a:rPr>
              <a:t>Gelişimi: </a:t>
            </a:r>
            <a:r>
              <a:rPr lang="tr-TR" dirty="0" smtClean="0"/>
              <a:t>-Erken Çocuklukta Öğretmen Yardımcılığı, -Özel Eğitimde Öğretmen Yardımcılığı, -Bakıcı Annelik dalları bulunmaktadır.</a:t>
            </a:r>
            <a:endParaRPr lang="tr-TR" dirty="0"/>
          </a:p>
          <a:p>
            <a:pPr marL="457200" indent="-457200">
              <a:buAutoNum type="arabicParenR"/>
            </a:pPr>
            <a:r>
              <a:rPr lang="tr-TR" dirty="0" smtClean="0">
                <a:solidFill>
                  <a:srgbClr val="FF0000"/>
                </a:solidFill>
              </a:rPr>
              <a:t>Giyim Üretim Teknolojisi: </a:t>
            </a:r>
            <a:r>
              <a:rPr lang="tr-TR" dirty="0" smtClean="0"/>
              <a:t>-Kadın Giyim dalı bulunmaktadır.</a:t>
            </a:r>
            <a:r>
              <a:rPr lang="tr-TR" dirty="0" smtClean="0">
                <a:solidFill>
                  <a:srgbClr val="FF0000"/>
                </a:solidFill>
              </a:rPr>
              <a:t> </a:t>
            </a:r>
          </a:p>
          <a:p>
            <a:pPr marL="457200" indent="-457200">
              <a:buAutoNum type="alphaLcParenR"/>
            </a:pPr>
            <a:r>
              <a:rPr lang="tr-TR" dirty="0" smtClean="0">
                <a:solidFill>
                  <a:srgbClr val="FF0000"/>
                </a:solidFill>
              </a:rPr>
              <a:t>Kadın Giyim: </a:t>
            </a:r>
            <a:r>
              <a:rPr lang="tr-TR" dirty="0" smtClean="0"/>
              <a:t>Modele ve ölçüye uygun kalıp hazırlamak, pastal planı hazırlamak vb. İş bulma imkanları yüksek.</a:t>
            </a:r>
          </a:p>
          <a:p>
            <a:pPr marL="0" indent="0">
              <a:buNone/>
            </a:pPr>
            <a:r>
              <a:rPr lang="tr-TR" dirty="0" smtClean="0">
                <a:solidFill>
                  <a:srgbClr val="FF0000"/>
                </a:solidFill>
              </a:rPr>
              <a:t>4) Yiyecek İçecek Hizmetleri:</a:t>
            </a:r>
            <a:r>
              <a:rPr lang="tr-TR" dirty="0" smtClean="0"/>
              <a:t> Aşçılık ve Pastacılık dalları bulunmaktadır.</a:t>
            </a:r>
          </a:p>
          <a:p>
            <a:pPr marL="457200" indent="-457200">
              <a:buAutoNum type="alphaLcParenR"/>
            </a:pPr>
            <a:r>
              <a:rPr lang="tr-TR" dirty="0" smtClean="0">
                <a:solidFill>
                  <a:srgbClr val="FF0000"/>
                </a:solidFill>
              </a:rPr>
              <a:t>Aşçılık:</a:t>
            </a:r>
            <a:r>
              <a:rPr lang="tr-TR" dirty="0" smtClean="0"/>
              <a:t> Sanitasyon kurallarına uyarak uygun yiyecek üretimini gerçekleştirirler.</a:t>
            </a:r>
          </a:p>
          <a:p>
            <a:pPr marL="457200" indent="-457200">
              <a:buAutoNum type="alphaLcParenR"/>
            </a:pPr>
            <a:r>
              <a:rPr lang="tr-TR" dirty="0" smtClean="0">
                <a:solidFill>
                  <a:srgbClr val="FF0000"/>
                </a:solidFill>
              </a:rPr>
              <a:t>Pastacılık:</a:t>
            </a:r>
            <a:r>
              <a:rPr lang="tr-TR" dirty="0" smtClean="0"/>
              <a:t> Pastane mutfağı araç, gereç ve ekipmanlarını kullanarak hijyen ortamında pasataların yapımını ve süslemesini gerçekleştirirler.</a:t>
            </a:r>
            <a:endParaRPr lang="tr-TR" dirty="0"/>
          </a:p>
        </p:txBody>
      </p:sp>
    </p:spTree>
    <p:extLst>
      <p:ext uri="{BB962C8B-B14F-4D97-AF65-F5344CB8AC3E}">
        <p14:creationId xmlns:p14="http://schemas.microsoft.com/office/powerpoint/2010/main" xmlns="" val="1770633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188640"/>
            <a:ext cx="8640960" cy="6480720"/>
          </a:xfrm>
        </p:spPr>
        <p:txBody>
          <a:bodyPr/>
          <a:lstStyle/>
          <a:p>
            <a:pPr marL="0" indent="0">
              <a:buNone/>
            </a:pPr>
            <a:r>
              <a:rPr lang="tr-TR" dirty="0" smtClean="0"/>
              <a:t>ESENYURT KIZ ANADOLU İMAM HATİP LİSESİ</a:t>
            </a:r>
          </a:p>
          <a:p>
            <a:pPr marL="0" indent="0">
              <a:buNone/>
            </a:pPr>
            <a:r>
              <a:rPr lang="tr-TR" dirty="0" smtClean="0"/>
              <a:t>İmam Hatip, Müezzinlik, </a:t>
            </a:r>
            <a:r>
              <a:rPr lang="tr-TR" dirty="0" err="1" smtClean="0"/>
              <a:t>Stajer</a:t>
            </a:r>
            <a:r>
              <a:rPr lang="tr-TR" dirty="0" smtClean="0"/>
              <a:t> Kuran Kursu Öğreticiliği gibi alanlarda çalışabilirler.</a:t>
            </a:r>
          </a:p>
          <a:p>
            <a:pPr marL="0" indent="0">
              <a:buNone/>
            </a:pPr>
            <a:r>
              <a:rPr lang="tr-TR" dirty="0" smtClean="0"/>
              <a:t>MİMAR SİNAN ANADOLU İMAM HATİP LİSESİ</a:t>
            </a:r>
          </a:p>
          <a:p>
            <a:pPr marL="0" indent="0">
              <a:buNone/>
            </a:pPr>
            <a:r>
              <a:rPr lang="tr-TR" dirty="0" smtClean="0"/>
              <a:t> </a:t>
            </a:r>
            <a:r>
              <a:rPr lang="tr-TR" dirty="0"/>
              <a:t>İmam Hatip, Müezzinlik, </a:t>
            </a:r>
            <a:r>
              <a:rPr lang="tr-TR" dirty="0" err="1"/>
              <a:t>Stajer</a:t>
            </a:r>
            <a:r>
              <a:rPr lang="tr-TR" dirty="0"/>
              <a:t> Kuran Kursu Öğreticiliği gibi alanlarda çalışabilirler.</a:t>
            </a:r>
          </a:p>
          <a:p>
            <a:pPr marL="0" indent="0">
              <a:buNone/>
            </a:pPr>
            <a:endParaRPr lang="tr-TR" dirty="0"/>
          </a:p>
        </p:txBody>
      </p:sp>
    </p:spTree>
    <p:extLst>
      <p:ext uri="{BB962C8B-B14F-4D97-AF65-F5344CB8AC3E}">
        <p14:creationId xmlns:p14="http://schemas.microsoft.com/office/powerpoint/2010/main" xmlns="" val="3968302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MTOK NEDİR?</a:t>
            </a:r>
            <a:endParaRPr lang="tr-TR" dirty="0"/>
          </a:p>
        </p:txBody>
      </p:sp>
      <p:sp>
        <p:nvSpPr>
          <p:cNvPr id="3" name="İçerik Yer Tutucusu 2"/>
          <p:cNvSpPr>
            <a:spLocks noGrp="1"/>
          </p:cNvSpPr>
          <p:nvPr>
            <p:ph sz="quarter" idx="1"/>
          </p:nvPr>
        </p:nvSpPr>
        <p:spPr/>
        <p:txBody>
          <a:bodyPr>
            <a:normAutofit fontScale="62500" lnSpcReduction="20000"/>
          </a:bodyPr>
          <a:lstStyle/>
          <a:p>
            <a:r>
              <a:rPr lang="tr-TR" dirty="0" smtClean="0"/>
              <a:t>Mesleki </a:t>
            </a:r>
            <a:r>
              <a:rPr lang="tr-TR" dirty="0"/>
              <a:t>ve Teknik Ortaöğretim Kurumlarının kısaltılmasıdır. Üniversite kılavuzunda bir bölümün yanında eğer M.T.O.K. yazıyorsa; bu, o bölüme yalnızca ilgili mesleki ve teknik liselerden mezun olan öğrencilerin yerleşebileceği anlamına gelir. M.T.O.K. uygulamasından önce </a:t>
            </a:r>
            <a:r>
              <a:rPr lang="tr-TR" dirty="0" smtClean="0"/>
              <a:t>SAY VE EA </a:t>
            </a:r>
            <a:r>
              <a:rPr lang="tr-TR" dirty="0" smtClean="0"/>
              <a:t>puan türleriyle </a:t>
            </a:r>
            <a:r>
              <a:rPr lang="tr-TR" dirty="0"/>
              <a:t>öğrenci alan özellikle mühendislik gibi bölümlerde meslek ve teknik lise öğrencilerinin girmesi bir hayli zordu. Meslek lisesi ve teknik liselerde okuyan öğrencilerin 9. sınıftan sonra daha çok meslek dersi alması bunun yanında </a:t>
            </a:r>
            <a:r>
              <a:rPr lang="tr-TR" dirty="0" smtClean="0"/>
              <a:t>AYT </a:t>
            </a:r>
            <a:r>
              <a:rPr lang="tr-TR" dirty="0" smtClean="0"/>
              <a:t>sınavının </a:t>
            </a:r>
            <a:r>
              <a:rPr lang="tr-TR" dirty="0"/>
              <a:t>içeriğini oluşturan ders ve konuların büyük çoğunluğunu görmemesi, bu öğrencileri yarışta geride bırakıyordu. M.T.O.K. uygulamasıyla getirilen yenilik bu okullara sadece ilgili mesleki ve teknik ortaöğretim kurumlarından mezun öğrencilerin yerleşebilmesidir. Bu sayede teknoloji fakülteleri kurularak başta mühendislik bölümleri olmak üzere meslek ve teknik lise mezunu öğrencilere daha bir çok bölümün önü açılmıştır. M.T.O.K. bölümlerine o alana giriş hakkı olan mesleki teknik eğitim öğrencileri dışında başka mesleki teknik eğitim öğrencileri ve normal lise eğitimi almış öğrenciler </a:t>
            </a:r>
            <a:r>
              <a:rPr lang="tr-TR" dirty="0" smtClean="0"/>
              <a:t>(Anadolu</a:t>
            </a:r>
            <a:r>
              <a:rPr lang="tr-TR" dirty="0"/>
              <a:t>, Fen, Sosyal Bilimler lisesi vb. ) seçim yapamazlar, tercih yapıp M.T.O.K. bölümlerini kazansalar bile bu bölümlerde okuyamazlar. </a:t>
            </a:r>
            <a:endParaRPr lang="tr-TR" dirty="0" smtClean="0"/>
          </a:p>
          <a:p>
            <a:r>
              <a:rPr lang="tr-TR" dirty="0" smtClean="0"/>
              <a:t>Bu </a:t>
            </a:r>
            <a:r>
              <a:rPr lang="tr-TR" dirty="0"/>
              <a:t>fakültelere yerleşen öğrenciler eksik oldukları matematik ve fen dersleri için bir yıl intibak eğitimi alacaklardır. Bu fakültelerde eğitim daha çok uygulamaya dayalı olacaktır. 8 dönemlik eğitimlerinin son döneminde bu öğrenciler iş yeri eğitimi alacaklardır.</a:t>
            </a:r>
          </a:p>
          <a:p>
            <a:endParaRPr lang="tr-TR" dirty="0"/>
          </a:p>
        </p:txBody>
      </p:sp>
    </p:spTree>
    <p:extLst>
      <p:ext uri="{BB962C8B-B14F-4D97-AF65-F5344CB8AC3E}">
        <p14:creationId xmlns:p14="http://schemas.microsoft.com/office/powerpoint/2010/main" xmlns="" val="134351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88640"/>
            <a:ext cx="8229600" cy="6480720"/>
          </a:xfrm>
        </p:spPr>
        <p:txBody>
          <a:bodyPr/>
          <a:lstStyle/>
          <a:p>
            <a:pPr marL="457200" indent="-457200">
              <a:buAutoNum type="arabicParenR"/>
            </a:pPr>
            <a:r>
              <a:rPr lang="tr-TR" dirty="0" smtClean="0">
                <a:solidFill>
                  <a:srgbClr val="FF0000"/>
                </a:solidFill>
              </a:rPr>
              <a:t>Bilişim Teknolojileri</a:t>
            </a:r>
            <a:r>
              <a:rPr lang="tr-TR" dirty="0" smtClean="0"/>
              <a:t>: - Bu okulda Web Programcılığı dalı bulunmaktadır. </a:t>
            </a:r>
          </a:p>
          <a:p>
            <a:pPr marL="0" indent="0">
              <a:buNone/>
            </a:pPr>
            <a:r>
              <a:rPr lang="tr-TR" dirty="0" smtClean="0"/>
              <a:t>-Verileri saklamak, iletmek ve işlemek için kullanılan bilgisayar yazılım ve donanımı.</a:t>
            </a:r>
          </a:p>
          <a:p>
            <a:pPr marL="0" indent="0">
              <a:buNone/>
            </a:pPr>
            <a:r>
              <a:rPr lang="tr-TR" dirty="0" smtClean="0">
                <a:solidFill>
                  <a:srgbClr val="FF0000"/>
                </a:solidFill>
              </a:rPr>
              <a:t>Mesleki Özellikler:</a:t>
            </a:r>
            <a:r>
              <a:rPr lang="tr-TR" dirty="0" smtClean="0"/>
              <a:t>  -Tasarım ve görsel yeterliliği olan,</a:t>
            </a:r>
          </a:p>
          <a:p>
            <a:pPr>
              <a:buFontTx/>
              <a:buChar char="-"/>
            </a:pPr>
            <a:r>
              <a:rPr lang="tr-TR" dirty="0" smtClean="0"/>
              <a:t>Ekip içinde çalışabilen</a:t>
            </a:r>
          </a:p>
          <a:p>
            <a:pPr>
              <a:buFontTx/>
              <a:buChar char="-"/>
            </a:pPr>
            <a:r>
              <a:rPr lang="tr-TR" dirty="0" smtClean="0"/>
              <a:t>Sistemli düşünebilen</a:t>
            </a:r>
          </a:p>
          <a:p>
            <a:pPr>
              <a:buFontTx/>
              <a:buChar char="-"/>
            </a:pPr>
            <a:r>
              <a:rPr lang="tr-TR" dirty="0" smtClean="0"/>
              <a:t>Teknolojik yenilikleri takip eden</a:t>
            </a:r>
          </a:p>
          <a:p>
            <a:pPr>
              <a:buFontTx/>
              <a:buChar char="-"/>
            </a:pPr>
            <a:r>
              <a:rPr lang="tr-TR" dirty="0" smtClean="0"/>
              <a:t>Kendini güncelleyen</a:t>
            </a:r>
          </a:p>
          <a:p>
            <a:pPr marL="0" indent="0">
              <a:buNone/>
            </a:pPr>
            <a:r>
              <a:rPr lang="tr-TR" dirty="0" smtClean="0">
                <a:solidFill>
                  <a:srgbClr val="FF0000"/>
                </a:solidFill>
              </a:rPr>
              <a:t>2) Çocuk Gelişimi : </a:t>
            </a:r>
            <a:r>
              <a:rPr lang="tr-TR" dirty="0" smtClean="0"/>
              <a:t>-Çocuğun gelişim özelliklerini destekleyerek bu doğrultuda çocuğa destek olan kişidir. </a:t>
            </a:r>
          </a:p>
          <a:p>
            <a:pPr marL="0" indent="0">
              <a:buNone/>
            </a:pPr>
            <a:r>
              <a:rPr lang="tr-TR" dirty="0" smtClean="0"/>
              <a:t>- Yardımcı öğretmen olarak görev yaparlar.</a:t>
            </a:r>
          </a:p>
          <a:p>
            <a:pPr marL="0" indent="0">
              <a:buNone/>
            </a:pPr>
            <a:r>
              <a:rPr lang="tr-TR" dirty="0" smtClean="0"/>
              <a:t>- Mezunlar Kreş, Özel Yuva, Anasınıfı, Rehabilitasyon Merkezi gibi alanlarda öğretmen yardımcıdırlar.</a:t>
            </a:r>
            <a:endParaRPr lang="tr-TR" dirty="0"/>
          </a:p>
        </p:txBody>
      </p:sp>
    </p:spTree>
    <p:extLst>
      <p:ext uri="{BB962C8B-B14F-4D97-AF65-F5344CB8AC3E}">
        <p14:creationId xmlns:p14="http://schemas.microsoft.com/office/powerpoint/2010/main" xmlns="" val="3566402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60648"/>
            <a:ext cx="8229600" cy="6336704"/>
          </a:xfrm>
        </p:spPr>
        <p:txBody>
          <a:bodyPr/>
          <a:lstStyle/>
          <a:p>
            <a:pPr marL="0" indent="0">
              <a:buNone/>
            </a:pPr>
            <a:r>
              <a:rPr lang="tr-TR" dirty="0" smtClean="0">
                <a:solidFill>
                  <a:srgbClr val="FF0000"/>
                </a:solidFill>
              </a:rPr>
              <a:t>3- Elektrik – Elektronik Teknolojisi: </a:t>
            </a:r>
            <a:r>
              <a:rPr lang="tr-TR" dirty="0" smtClean="0"/>
              <a:t>- Güvenlik Sistemleri Dalı bulunmaktadır. - Kendini yenileyebilen,</a:t>
            </a:r>
          </a:p>
          <a:p>
            <a:pPr>
              <a:buFontTx/>
              <a:buChar char="-"/>
            </a:pPr>
            <a:r>
              <a:rPr lang="tr-TR" dirty="0" smtClean="0"/>
              <a:t>Araştırmacı – Matematik ile ilgili konularda başarılı</a:t>
            </a:r>
          </a:p>
          <a:p>
            <a:pPr marL="0" indent="0">
              <a:buNone/>
            </a:pPr>
            <a:r>
              <a:rPr lang="tr-TR" dirty="0" smtClean="0">
                <a:solidFill>
                  <a:srgbClr val="FF0000"/>
                </a:solidFill>
              </a:rPr>
              <a:t>4- Muhasebe ve Finansman : </a:t>
            </a:r>
            <a:r>
              <a:rPr lang="tr-TR" dirty="0" smtClean="0"/>
              <a:t>Muhasebe ve Dış Ticaret dalları bulunmaktadır.</a:t>
            </a:r>
          </a:p>
          <a:p>
            <a:pPr marL="0" indent="0">
              <a:buNone/>
            </a:pPr>
            <a:endParaRPr lang="tr-TR" dirty="0" smtClean="0"/>
          </a:p>
          <a:p>
            <a:pPr>
              <a:buFontTx/>
              <a:buChar char="-"/>
            </a:pPr>
            <a:endParaRPr lang="tr-TR" dirty="0"/>
          </a:p>
        </p:txBody>
      </p:sp>
    </p:spTree>
    <p:extLst>
      <p:ext uri="{BB962C8B-B14F-4D97-AF65-F5344CB8AC3E}">
        <p14:creationId xmlns:p14="http://schemas.microsoft.com/office/powerpoint/2010/main" xmlns="" val="728785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88640"/>
            <a:ext cx="8229600" cy="6408712"/>
          </a:xfrm>
        </p:spPr>
        <p:txBody>
          <a:bodyPr/>
          <a:lstStyle/>
          <a:p>
            <a:pPr marL="0" indent="0">
              <a:buNone/>
            </a:pPr>
            <a:r>
              <a:rPr lang="tr-TR" dirty="0" smtClean="0"/>
              <a:t>BORUSAN ASIM KOCABIYIK TEKNİK VE  ENDÜSTRİ MESLEK LİSESİ</a:t>
            </a:r>
          </a:p>
          <a:p>
            <a:pPr marL="457200" indent="-457200">
              <a:buAutoNum type="arabicParenR"/>
            </a:pPr>
            <a:r>
              <a:rPr lang="tr-TR" dirty="0" smtClean="0">
                <a:solidFill>
                  <a:srgbClr val="FF0000"/>
                </a:solidFill>
              </a:rPr>
              <a:t>Bilişim Teknolojileri</a:t>
            </a:r>
          </a:p>
          <a:p>
            <a:pPr marL="457200" indent="-457200">
              <a:buAutoNum type="arabicParenR"/>
            </a:pPr>
            <a:r>
              <a:rPr lang="tr-TR" dirty="0" smtClean="0">
                <a:solidFill>
                  <a:srgbClr val="FF0000"/>
                </a:solidFill>
              </a:rPr>
              <a:t>Elektrik – Elektronik Teknolojileri</a:t>
            </a:r>
          </a:p>
          <a:p>
            <a:pPr marL="457200" indent="-457200">
              <a:buAutoNum type="arabicParenR"/>
            </a:pPr>
            <a:r>
              <a:rPr lang="tr-TR" dirty="0" smtClean="0">
                <a:solidFill>
                  <a:srgbClr val="FF0000"/>
                </a:solidFill>
              </a:rPr>
              <a:t>Motorlu </a:t>
            </a:r>
            <a:r>
              <a:rPr lang="tr-TR" dirty="0">
                <a:solidFill>
                  <a:srgbClr val="FF0000"/>
                </a:solidFill>
              </a:rPr>
              <a:t>A</a:t>
            </a:r>
            <a:r>
              <a:rPr lang="tr-TR" dirty="0" smtClean="0">
                <a:solidFill>
                  <a:srgbClr val="FF0000"/>
                </a:solidFill>
              </a:rPr>
              <a:t>raçlar Teknolojisi</a:t>
            </a:r>
          </a:p>
          <a:p>
            <a:pPr marL="0" indent="0">
              <a:buNone/>
            </a:pPr>
            <a:endParaRPr lang="tr-TR" dirty="0"/>
          </a:p>
        </p:txBody>
      </p:sp>
    </p:spTree>
    <p:extLst>
      <p:ext uri="{BB962C8B-B14F-4D97-AF65-F5344CB8AC3E}">
        <p14:creationId xmlns:p14="http://schemas.microsoft.com/office/powerpoint/2010/main" xmlns="" val="829622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60648"/>
            <a:ext cx="8229600" cy="6408712"/>
          </a:xfrm>
        </p:spPr>
        <p:txBody>
          <a:bodyPr/>
          <a:lstStyle/>
          <a:p>
            <a:pPr marL="457200" indent="-457200">
              <a:buAutoNum type="arabicParenR"/>
            </a:pPr>
            <a:r>
              <a:rPr lang="tr-TR" dirty="0" smtClean="0">
                <a:solidFill>
                  <a:srgbClr val="FF0000"/>
                </a:solidFill>
              </a:rPr>
              <a:t>Bilişim Teknolojisi : </a:t>
            </a:r>
            <a:r>
              <a:rPr lang="tr-TR" dirty="0" smtClean="0"/>
              <a:t>Veri Tabanı Programcılığı ve Web Tasarımı Programcılığı olmak </a:t>
            </a:r>
            <a:r>
              <a:rPr lang="tr-TR" dirty="0"/>
              <a:t>ü</a:t>
            </a:r>
            <a:r>
              <a:rPr lang="tr-TR" dirty="0" smtClean="0"/>
              <a:t>zere iki dal bulunmaktadır.</a:t>
            </a:r>
          </a:p>
          <a:p>
            <a:pPr marL="457200" indent="-457200">
              <a:buAutoNum type="alphaLcParenR"/>
            </a:pPr>
            <a:r>
              <a:rPr lang="tr-TR" dirty="0" smtClean="0">
                <a:solidFill>
                  <a:srgbClr val="FF0000"/>
                </a:solidFill>
              </a:rPr>
              <a:t>Veri </a:t>
            </a:r>
            <a:r>
              <a:rPr lang="tr-TR" dirty="0">
                <a:solidFill>
                  <a:srgbClr val="FF0000"/>
                </a:solidFill>
              </a:rPr>
              <a:t>Tabanı </a:t>
            </a:r>
            <a:r>
              <a:rPr lang="tr-TR" dirty="0" smtClean="0">
                <a:solidFill>
                  <a:srgbClr val="FF0000"/>
                </a:solidFill>
              </a:rPr>
              <a:t>Programcılığı: </a:t>
            </a:r>
            <a:r>
              <a:rPr lang="tr-TR" dirty="0" smtClean="0"/>
              <a:t>Bilgisayar sistemlerinin yazılımı, kurulumu, veri tabanı programlama dilinin kurulumu, yazılım geliştirme, hata düzeltme ve bakım yapma vb.</a:t>
            </a:r>
          </a:p>
          <a:p>
            <a:pPr marL="457200" indent="-457200">
              <a:buAutoNum type="alphaLcParenR"/>
            </a:pPr>
            <a:r>
              <a:rPr lang="tr-TR" dirty="0" smtClean="0">
                <a:solidFill>
                  <a:srgbClr val="FF0000"/>
                </a:solidFill>
              </a:rPr>
              <a:t>Web Programcılığı : </a:t>
            </a:r>
            <a:r>
              <a:rPr lang="tr-TR" dirty="0" smtClean="0"/>
              <a:t>Bilgisayar sistemlerinin yazılımından kurulumuna, web sayfası hazırlamaya kadar birçok görev üstlenirler.</a:t>
            </a:r>
          </a:p>
          <a:p>
            <a:pPr marL="0" indent="0">
              <a:buNone/>
            </a:pPr>
            <a:r>
              <a:rPr lang="tr-TR" dirty="0" smtClean="0">
                <a:solidFill>
                  <a:srgbClr val="FF0000"/>
                </a:solidFill>
              </a:rPr>
              <a:t>Mesleki Özellikler: </a:t>
            </a:r>
            <a:r>
              <a:rPr lang="tr-TR" dirty="0" smtClean="0"/>
              <a:t>- Sistemli düşünebilen, - Ekip çalışmasına yatkın, - Tasarım ve görsel yeterliliğe sahip - Araştırmacı</a:t>
            </a:r>
            <a:endParaRPr lang="tr-TR" dirty="0"/>
          </a:p>
        </p:txBody>
      </p:sp>
    </p:spTree>
    <p:extLst>
      <p:ext uri="{BB962C8B-B14F-4D97-AF65-F5344CB8AC3E}">
        <p14:creationId xmlns:p14="http://schemas.microsoft.com/office/powerpoint/2010/main" xmlns="" val="133554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60648"/>
            <a:ext cx="8229600" cy="6336704"/>
          </a:xfrm>
        </p:spPr>
        <p:txBody>
          <a:bodyPr/>
          <a:lstStyle/>
          <a:p>
            <a:pPr marL="0" indent="0">
              <a:buNone/>
            </a:pPr>
            <a:r>
              <a:rPr lang="tr-TR" dirty="0" smtClean="0">
                <a:solidFill>
                  <a:srgbClr val="FF0000"/>
                </a:solidFill>
              </a:rPr>
              <a:t>2) Elektrik – Elektronik Teknolojisi :  </a:t>
            </a:r>
            <a:r>
              <a:rPr lang="tr-TR" dirty="0" smtClean="0"/>
              <a:t>Endüstriyel Bakım ve Onarım ve Güvenlik Sistemleri gibi iki dalı bulunmaktadır.  </a:t>
            </a:r>
          </a:p>
          <a:p>
            <a:pPr marL="457200" indent="-457200">
              <a:buAutoNum type="alphaLcParenR"/>
            </a:pPr>
            <a:r>
              <a:rPr lang="tr-TR" dirty="0" smtClean="0">
                <a:solidFill>
                  <a:srgbClr val="FF0000"/>
                </a:solidFill>
              </a:rPr>
              <a:t>Endüstriyel </a:t>
            </a:r>
            <a:r>
              <a:rPr lang="tr-TR" dirty="0">
                <a:solidFill>
                  <a:srgbClr val="FF0000"/>
                </a:solidFill>
              </a:rPr>
              <a:t>Bakım ve </a:t>
            </a:r>
            <a:r>
              <a:rPr lang="tr-TR" dirty="0" smtClean="0">
                <a:solidFill>
                  <a:srgbClr val="FF0000"/>
                </a:solidFill>
              </a:rPr>
              <a:t>Onarım : </a:t>
            </a:r>
            <a:r>
              <a:rPr lang="tr-TR" dirty="0" smtClean="0"/>
              <a:t>Fabrika ve atölye gibi işletmelerdeki elektronik  sistemlerin bakım ve onarımını yapmaktır. </a:t>
            </a:r>
            <a:r>
              <a:rPr lang="tr-TR" dirty="0" smtClean="0">
                <a:solidFill>
                  <a:srgbClr val="FF0000"/>
                </a:solidFill>
              </a:rPr>
              <a:t> </a:t>
            </a:r>
          </a:p>
          <a:p>
            <a:pPr marL="457200" indent="-457200">
              <a:buAutoNum type="alphaLcParenR"/>
            </a:pPr>
            <a:r>
              <a:rPr lang="tr-TR" dirty="0">
                <a:solidFill>
                  <a:srgbClr val="FF0000"/>
                </a:solidFill>
              </a:rPr>
              <a:t>Güvenlik </a:t>
            </a:r>
            <a:r>
              <a:rPr lang="tr-TR" dirty="0" smtClean="0">
                <a:solidFill>
                  <a:srgbClr val="FF0000"/>
                </a:solidFill>
              </a:rPr>
              <a:t>Sistemleri: </a:t>
            </a:r>
            <a:r>
              <a:rPr lang="tr-TR" dirty="0" smtClean="0"/>
              <a:t>Yangın alarmı, geçiş kontrol sistemi, soygun ihbar gibi güvenliği sağlayan elektronik cihazların üretimini ve bakımını yapmaktır.</a:t>
            </a:r>
          </a:p>
          <a:p>
            <a:pPr marL="0" indent="0">
              <a:buNone/>
            </a:pPr>
            <a:r>
              <a:rPr lang="tr-TR" dirty="0" smtClean="0">
                <a:solidFill>
                  <a:srgbClr val="FF0000"/>
                </a:solidFill>
              </a:rPr>
              <a:t>Mesleki Özellikler : </a:t>
            </a:r>
            <a:r>
              <a:rPr lang="tr-TR" dirty="0" smtClean="0"/>
              <a:t>- Teknolojik gelişmeleri seven ve yeniliklere açık bireyler olması gerekmektedir.</a:t>
            </a:r>
            <a:endParaRPr lang="tr-TR" dirty="0"/>
          </a:p>
        </p:txBody>
      </p:sp>
    </p:spTree>
    <p:extLst>
      <p:ext uri="{BB962C8B-B14F-4D97-AF65-F5344CB8AC3E}">
        <p14:creationId xmlns:p14="http://schemas.microsoft.com/office/powerpoint/2010/main" xmlns="" val="2654941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480720"/>
          </a:xfrm>
        </p:spPr>
        <p:txBody>
          <a:bodyPr/>
          <a:lstStyle/>
          <a:p>
            <a:pPr marL="0" indent="0">
              <a:buNone/>
            </a:pPr>
            <a:r>
              <a:rPr lang="tr-TR" dirty="0" smtClean="0">
                <a:solidFill>
                  <a:srgbClr val="FF0000"/>
                </a:solidFill>
              </a:rPr>
              <a:t>3) Motorlu Araçlar Teknolojisi: </a:t>
            </a:r>
            <a:r>
              <a:rPr lang="tr-TR" dirty="0" smtClean="0"/>
              <a:t>Otomobilin üzerindeki mekanik, elektrik ve elektronik </a:t>
            </a:r>
            <a:r>
              <a:rPr lang="tr-TR" dirty="0" err="1" smtClean="0"/>
              <a:t>aksamların</a:t>
            </a:r>
            <a:r>
              <a:rPr lang="tr-TR" dirty="0" smtClean="0"/>
              <a:t> bakım ve onarımını yapan kişilerdir. </a:t>
            </a:r>
          </a:p>
          <a:p>
            <a:pPr marL="0" indent="0">
              <a:buNone/>
            </a:pPr>
            <a:r>
              <a:rPr lang="tr-TR" dirty="0" smtClean="0"/>
              <a:t>Öğrencilerin çoğu Borusan Oto’ da staj yapmaktadır.</a:t>
            </a:r>
          </a:p>
          <a:p>
            <a:pPr marL="0" indent="0">
              <a:buNone/>
            </a:pPr>
            <a:r>
              <a:rPr lang="tr-TR" dirty="0" smtClean="0">
                <a:solidFill>
                  <a:srgbClr val="FF0000"/>
                </a:solidFill>
              </a:rPr>
              <a:t>Çalışma Alanları: </a:t>
            </a:r>
            <a:r>
              <a:rPr lang="tr-TR" dirty="0" smtClean="0"/>
              <a:t>- Otomotiv servisleri,  otomotiv bakım onarım, otomotiv satış noktaları, iş makineleri satış ve bakım onarım temsilcilikleri, gemi makineleri ve hava </a:t>
            </a:r>
            <a:r>
              <a:rPr lang="tr-TR" dirty="0" err="1" smtClean="0"/>
              <a:t>alanlarinda</a:t>
            </a:r>
            <a:r>
              <a:rPr lang="tr-TR" dirty="0" smtClean="0"/>
              <a:t> uçak bakımında çalışmaktadırlar.</a:t>
            </a:r>
            <a:endParaRPr lang="tr-TR" dirty="0"/>
          </a:p>
        </p:txBody>
      </p:sp>
    </p:spTree>
    <p:extLst>
      <p:ext uri="{BB962C8B-B14F-4D97-AF65-F5344CB8AC3E}">
        <p14:creationId xmlns:p14="http://schemas.microsoft.com/office/powerpoint/2010/main" xmlns="" val="1423288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260648"/>
            <a:ext cx="8640960" cy="6408712"/>
          </a:xfrm>
        </p:spPr>
        <p:txBody>
          <a:bodyPr/>
          <a:lstStyle/>
          <a:p>
            <a:pPr marL="0" indent="0">
              <a:buNone/>
            </a:pPr>
            <a:r>
              <a:rPr lang="tr-TR" dirty="0" smtClean="0"/>
              <a:t>FİKRİYE NÜZHET BİLGİNCAN TEKNİK VE ENDÜSTRİ MESLEK LİSESİ </a:t>
            </a:r>
          </a:p>
          <a:p>
            <a:pPr marL="457200" indent="-457200">
              <a:buAutoNum type="arabicParenR"/>
            </a:pPr>
            <a:r>
              <a:rPr lang="tr-TR" dirty="0" smtClean="0">
                <a:solidFill>
                  <a:srgbClr val="FF0000"/>
                </a:solidFill>
              </a:rPr>
              <a:t>Bilişim Teknolojileri</a:t>
            </a:r>
          </a:p>
          <a:p>
            <a:pPr marL="457200" indent="-457200">
              <a:buAutoNum type="arabicParenR"/>
            </a:pPr>
            <a:r>
              <a:rPr lang="tr-TR" dirty="0" smtClean="0">
                <a:solidFill>
                  <a:srgbClr val="FF0000"/>
                </a:solidFill>
              </a:rPr>
              <a:t>Gıda Teknolojileri</a:t>
            </a:r>
          </a:p>
          <a:p>
            <a:pPr marL="457200" indent="-457200">
              <a:buAutoNum type="arabicParenR"/>
            </a:pPr>
            <a:r>
              <a:rPr lang="tr-TR" dirty="0" smtClean="0">
                <a:solidFill>
                  <a:srgbClr val="FF0000"/>
                </a:solidFill>
              </a:rPr>
              <a:t>Makine Teknolojileri </a:t>
            </a:r>
            <a:endParaRPr lang="tr-TR" dirty="0">
              <a:solidFill>
                <a:srgbClr val="FF0000"/>
              </a:solidFill>
            </a:endParaRPr>
          </a:p>
        </p:txBody>
      </p:sp>
    </p:spTree>
    <p:extLst>
      <p:ext uri="{BB962C8B-B14F-4D97-AF65-F5344CB8AC3E}">
        <p14:creationId xmlns:p14="http://schemas.microsoft.com/office/powerpoint/2010/main" xmlns="" val="935745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358</TotalTime>
  <Words>1607</Words>
  <Application>Microsoft Office PowerPoint</Application>
  <PresentationFormat>Ekran Gösterisi (4:3)</PresentationFormat>
  <Paragraphs>119</Paragraphs>
  <Slides>25</Slides>
  <Notes>1</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Cumba</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MTOK NEDİR?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rehberlik</dc:creator>
  <cp:lastModifiedBy>picosoft</cp:lastModifiedBy>
  <cp:revision>33</cp:revision>
  <cp:lastPrinted>2017-02-22T08:00:24Z</cp:lastPrinted>
  <dcterms:created xsi:type="dcterms:W3CDTF">2017-02-15T06:47:45Z</dcterms:created>
  <dcterms:modified xsi:type="dcterms:W3CDTF">2020-12-23T10:51:42Z</dcterms:modified>
</cp:coreProperties>
</file>