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6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53DA0-4523-43A0-BB47-CCAB4B3C86C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25334-175E-4276-A083-21ACAEE44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25334-175E-4276-A083-21ACAEE44A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307E79-48FE-4AB0-941F-A7FFA55F4CA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EA58BA-B28C-4457-92F2-8B048907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slektercihleri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YUSUF UYSAL</a:t>
            </a:r>
          </a:p>
          <a:p>
            <a:r>
              <a:rPr lang="tr-TR" dirty="0" smtClean="0"/>
              <a:t>ESENYURT KIRAÇ ANADOLU LİSESİ</a:t>
            </a:r>
          </a:p>
          <a:p>
            <a:r>
              <a:rPr lang="tr-TR" dirty="0" smtClean="0"/>
              <a:t>OKUL PSİKOLOJİK DANIŞMANI</a:t>
            </a: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 İLGİ, YETENEK, KİŞİLİK ÖZELLİĞİ  VE DEĞER İLİŞKİSİ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Kişilik :</a:t>
            </a:r>
            <a:r>
              <a:rPr lang="tr-TR" dirty="0" smtClean="0"/>
              <a:t> Bir bireyi diğer bireylerden ayıran tüm özelliklerin bir çatı altında toplanmasına kişilik denir.</a:t>
            </a:r>
          </a:p>
          <a:p>
            <a:pPr>
              <a:buNone/>
            </a:pPr>
            <a:r>
              <a:rPr lang="tr-TR" b="1" dirty="0" smtClean="0"/>
              <a:t>Kendinizi Tanımanızda Size Yardımcı Olabilecek Bazı Sorular:</a:t>
            </a:r>
          </a:p>
          <a:p>
            <a:pPr>
              <a:buFontTx/>
              <a:buChar char="-"/>
            </a:pPr>
            <a:r>
              <a:rPr lang="tr-TR" dirty="0" smtClean="0"/>
              <a:t>Kişilik özellikleriniz nasıldır?(Sabırlı, sabırsız, içe dönük, dışa dönük, sorumlu, titiz, heyecanlı, endişeli vs.</a:t>
            </a:r>
          </a:p>
          <a:p>
            <a:pPr>
              <a:buFontTx/>
              <a:buChar char="-"/>
            </a:pPr>
            <a:r>
              <a:rPr lang="tr-TR" dirty="0" smtClean="0"/>
              <a:t>Hangi ortamlarda daha mutlu oluyorsunuz?</a:t>
            </a:r>
          </a:p>
          <a:p>
            <a:pPr>
              <a:buFontTx/>
              <a:buChar char="-"/>
            </a:pPr>
            <a:r>
              <a:rPr lang="tr-TR" dirty="0" smtClean="0"/>
              <a:t>Fiziksel özellikleriniz her alanda çalışmanıza uygun mu?</a:t>
            </a:r>
          </a:p>
          <a:p>
            <a:pPr>
              <a:buFontTx/>
              <a:buChar char="-"/>
            </a:pPr>
            <a:r>
              <a:rPr lang="tr-TR" dirty="0" smtClean="0"/>
              <a:t>Alışkanlıklarınız her alanda çalışmanız için uygun mu?</a:t>
            </a:r>
          </a:p>
          <a:p>
            <a:pPr>
              <a:buFontTx/>
              <a:buChar char="-"/>
            </a:pPr>
            <a:r>
              <a:rPr lang="tr-TR" dirty="0" smtClean="0"/>
              <a:t>İlgi alanlarınızı biliyor musunuz?</a:t>
            </a:r>
          </a:p>
          <a:p>
            <a:pPr>
              <a:buFontTx/>
              <a:buChar char="-"/>
            </a:pPr>
            <a:r>
              <a:rPr lang="tr-TR" dirty="0" smtClean="0"/>
              <a:t>Seçmek istediğiniz meslekle ilgili beklentinizi açık ve net bir şekilde ifade edebiliyor musunuz?</a:t>
            </a:r>
          </a:p>
          <a:p>
            <a:pPr>
              <a:buFontTx/>
              <a:buChar char="-"/>
            </a:pPr>
            <a:r>
              <a:rPr lang="tr-TR" dirty="0" smtClean="0"/>
              <a:t>Akademik özellikleriniz her alanda çalışmak için uygun  mu?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Meslek İnceleme Kriterleri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Mesleğin Tanımı</a:t>
            </a:r>
          </a:p>
          <a:p>
            <a:pPr>
              <a:buFontTx/>
              <a:buChar char="-"/>
            </a:pPr>
            <a:r>
              <a:rPr lang="tr-TR" dirty="0" smtClean="0"/>
              <a:t>Mesleğin Görevleri</a:t>
            </a:r>
          </a:p>
          <a:p>
            <a:pPr>
              <a:buFontTx/>
              <a:buChar char="-"/>
            </a:pPr>
            <a:r>
              <a:rPr lang="tr-TR" dirty="0" smtClean="0"/>
              <a:t>Meslekte Kullanılan Araç ve Gereçler</a:t>
            </a:r>
          </a:p>
          <a:p>
            <a:pPr>
              <a:buFontTx/>
              <a:buChar char="-"/>
            </a:pPr>
            <a:r>
              <a:rPr lang="tr-TR" dirty="0" smtClean="0"/>
              <a:t>Mesleğin İcra Edildiği Alan</a:t>
            </a:r>
          </a:p>
          <a:p>
            <a:pPr>
              <a:buFontTx/>
              <a:buChar char="-"/>
            </a:pPr>
            <a:r>
              <a:rPr lang="tr-TR" dirty="0" smtClean="0"/>
              <a:t>Meslekte İlerleme Koşulları</a:t>
            </a:r>
          </a:p>
          <a:p>
            <a:pPr>
              <a:buFontTx/>
              <a:buChar char="-"/>
            </a:pPr>
            <a:r>
              <a:rPr lang="tr-TR" dirty="0" smtClean="0"/>
              <a:t>Meslekle İlgili Üniversitede Görülen Dersler</a:t>
            </a:r>
          </a:p>
          <a:p>
            <a:pPr>
              <a:buFontTx/>
              <a:buChar char="-"/>
            </a:pPr>
            <a:r>
              <a:rPr lang="tr-TR" dirty="0" smtClean="0"/>
              <a:t>Meslekte İstihdam Alanları</a:t>
            </a:r>
          </a:p>
          <a:p>
            <a:pPr>
              <a:buFontTx/>
              <a:buChar char="-"/>
            </a:pPr>
            <a:r>
              <a:rPr lang="tr-TR" dirty="0" smtClean="0"/>
              <a:t>Meslekte  Alınabilecek Maaş Skalası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Meslek Seçiminde Doğru Bilinen Yanlışlar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181600"/>
          </a:xfrm>
        </p:spPr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Üniversiteye bir girsem gerisi kolay anlayışı,</a:t>
            </a:r>
          </a:p>
          <a:p>
            <a:pPr>
              <a:buFontTx/>
              <a:buChar char="-"/>
            </a:pPr>
            <a:r>
              <a:rPr lang="tr-TR" dirty="0" smtClean="0"/>
              <a:t>İnsan ancak dört yıllık bir üniversite eğitimi görürse güvenceli ve saygın bir meslek edinebilir anlayışı,</a:t>
            </a:r>
          </a:p>
          <a:p>
            <a:pPr>
              <a:buFontTx/>
              <a:buChar char="-"/>
            </a:pPr>
            <a:r>
              <a:rPr lang="tr-TR" dirty="0" smtClean="0"/>
              <a:t>Önce iyi bir üniversiteye girmeli, hangi bölüm olduğu önemli değil anlayışı,</a:t>
            </a:r>
          </a:p>
          <a:p>
            <a:pPr>
              <a:buFontTx/>
              <a:buChar char="-"/>
            </a:pPr>
            <a:r>
              <a:rPr lang="tr-TR" dirty="0" smtClean="0"/>
              <a:t>Yaşam boyu sürdüreceğim mesleğimi seçme aşamasındayım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Meslek Seçiminde Yararlanabilecek Kaynaklar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1816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Okul Rehber Öğretmeni,</a:t>
            </a:r>
          </a:p>
          <a:p>
            <a:r>
              <a:rPr lang="tr-TR" dirty="0" smtClean="0"/>
              <a:t>Mesleği icra eden kişilerle görüşme,</a:t>
            </a:r>
          </a:p>
          <a:p>
            <a:r>
              <a:rPr lang="tr-TR" dirty="0" smtClean="0"/>
              <a:t>Mesleğin icra edildiği yerleri ziyaret,</a:t>
            </a:r>
          </a:p>
          <a:p>
            <a:r>
              <a:rPr lang="tr-TR" dirty="0" smtClean="0"/>
              <a:t>Meslek eğitimini alan üniversite 3. ya da 4. sınıf öğrencilerinden bilgi alma,</a:t>
            </a:r>
          </a:p>
          <a:p>
            <a:r>
              <a:rPr lang="tr-TR" dirty="0" smtClean="0"/>
              <a:t>Meslek eğitiminin verildiği üniversitelerde ders veren öğretim üyeleri ve öğretim görevlilerinden bilgi alam,</a:t>
            </a:r>
          </a:p>
          <a:p>
            <a:r>
              <a:rPr lang="tr-TR" dirty="0" smtClean="0"/>
              <a:t>Yazılı ve görsel basın yayın organlarından yararlanma (TRT Haber, NTV, CNN Türk vs. gibi haber kanallarının tercih programları)</a:t>
            </a:r>
          </a:p>
          <a:p>
            <a:r>
              <a:rPr lang="tr-TR" dirty="0" smtClean="0"/>
              <a:t>Ulusal Mesleki Bilgi Sistemi</a:t>
            </a:r>
          </a:p>
          <a:p>
            <a:r>
              <a:rPr lang="tr-TR" dirty="0" smtClean="0"/>
              <a:t>Meslek Danışma  Merkezleri</a:t>
            </a:r>
          </a:p>
          <a:p>
            <a:r>
              <a:rPr lang="tr-TR" dirty="0" smtClean="0">
                <a:hlinkClick r:id="rId2"/>
              </a:rPr>
              <a:t>www.</a:t>
            </a:r>
            <a:r>
              <a:rPr lang="tr-TR" dirty="0" err="1" smtClean="0">
                <a:hlinkClick r:id="rId2"/>
              </a:rPr>
              <a:t>meslektercihleri</a:t>
            </a:r>
            <a:r>
              <a:rPr lang="tr-TR" dirty="0" smtClean="0">
                <a:hlinkClick r:id="rId2"/>
              </a:rPr>
              <a:t>.com</a:t>
            </a:r>
            <a:endParaRPr lang="tr-TR" dirty="0" smtClean="0"/>
          </a:p>
          <a:p>
            <a:r>
              <a:rPr lang="tr-TR" dirty="0" err="1" smtClean="0"/>
              <a:t>Uni</a:t>
            </a:r>
            <a:r>
              <a:rPr lang="tr-TR" dirty="0" smtClean="0"/>
              <a:t>-veri</a:t>
            </a:r>
          </a:p>
          <a:p>
            <a:r>
              <a:rPr lang="tr-TR" dirty="0" smtClean="0"/>
              <a:t>ÖSYM Başvuru Kılavuzu Tablo-4</a:t>
            </a:r>
            <a:endParaRPr lang="tr-TR" dirty="0"/>
          </a:p>
          <a:p>
            <a:r>
              <a:rPr lang="tr-TR" dirty="0" smtClean="0"/>
              <a:t>YÖK Atlas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28600" y="8"/>
          <a:ext cx="8915400" cy="6857987"/>
        </p:xfrm>
        <a:graphic>
          <a:graphicData uri="http://schemas.openxmlformats.org/drawingml/2006/table">
            <a:tbl>
              <a:tblPr/>
              <a:tblGrid>
                <a:gridCol w="4457700"/>
                <a:gridCol w="4457700"/>
              </a:tblGrid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Calibri"/>
                          <a:cs typeface="Times New Roman"/>
                        </a:rPr>
                        <a:t>2 Yıllık Bölümler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Calibri"/>
                          <a:cs typeface="Times New Roman"/>
                        </a:rPr>
                        <a:t>4 Yıllık Bölümler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Ağız ve Diş Sağlığı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Aktüerya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Alternatif Enerji Kaynakları Teknolojisi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Nanoteknoloji Mühendisliği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Atık Yönetimi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Optik ve Akustik Mühendisliği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Bilişim Güvenliği Teknolojisi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Dijital Oyun Tasarımı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Çok Boyutlu Modelleme ve Animasyon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Bilişim Sistemleri Mühendisliği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Deniz Brokerliği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Çizgi Film ve Animasyon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Dijital Fabrika Teknolojileri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Elektronik Ticaret ve Yönetimi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Diş Protez Teknikerliği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Ergoterapi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Elektronörofizyoloji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Times New Roman"/>
                          <a:ea typeface="Calibri"/>
                          <a:cs typeface="Times New Roman"/>
                        </a:rPr>
                        <a:t>Fotonik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Hibrid ve Elektrikli Taşıtlar Teknolojisi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Gerontoloji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İnsansız Hava Aracı Teknolojisi ve Operatörü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Havacılık Elektrik Elektroniği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Uçak Teknolojisi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Tekstil Mühendisliği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Odyometri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Uçak Gövde ve Motor Bakımı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Orpedik Protez ve Ortez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Yapay Zeka Mühendisliği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Optisyenlik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Yeni Medya ve İletişim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Calibri"/>
                          <a:cs typeface="Times New Roman"/>
                        </a:rPr>
                        <a:t>Nükleer Teknoloji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Times New Roman"/>
                          <a:ea typeface="Calibri"/>
                          <a:cs typeface="Times New Roman"/>
                        </a:rPr>
                        <a:t>Biyomedikal Mühendisliği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r>
              <a:rPr lang="tr-TR" b="1" dirty="0" smtClean="0"/>
              <a:t>Meslek ile İş Tanımı ve Meslek Seçimi</a:t>
            </a:r>
          </a:p>
          <a:p>
            <a:r>
              <a:rPr lang="tr-TR" b="1" dirty="0" smtClean="0"/>
              <a:t>Mesleki Gelişim Süreci</a:t>
            </a:r>
          </a:p>
          <a:p>
            <a:r>
              <a:rPr lang="tr-TR" b="1" dirty="0" smtClean="0"/>
              <a:t>Mesleki Yetenek</a:t>
            </a:r>
          </a:p>
          <a:p>
            <a:r>
              <a:rPr lang="tr-TR" b="1" dirty="0" smtClean="0"/>
              <a:t>Mesleki İlgi</a:t>
            </a:r>
          </a:p>
          <a:p>
            <a:r>
              <a:rPr lang="tr-TR" b="1" dirty="0" smtClean="0"/>
              <a:t>Mesleki Değer</a:t>
            </a:r>
          </a:p>
          <a:p>
            <a:r>
              <a:rPr lang="tr-TR" b="1" dirty="0" smtClean="0"/>
              <a:t>Kişilik Özellikleri</a:t>
            </a:r>
          </a:p>
          <a:p>
            <a:r>
              <a:rPr lang="tr-TR" b="1" dirty="0" smtClean="0"/>
              <a:t>Meslek İnceleme Kriterleri</a:t>
            </a:r>
          </a:p>
          <a:p>
            <a:r>
              <a:rPr lang="tr-TR" b="1" dirty="0" smtClean="0"/>
              <a:t>Doğru Bilinen Yanlışlar</a:t>
            </a:r>
          </a:p>
          <a:p>
            <a:r>
              <a:rPr lang="tr-TR" b="1" dirty="0" smtClean="0"/>
              <a:t>Mesleki Alanda Yararlanabilecek </a:t>
            </a:r>
            <a:r>
              <a:rPr lang="tr-TR" b="1" dirty="0" smtClean="0"/>
              <a:t>Kaynaklar</a:t>
            </a:r>
          </a:p>
          <a:p>
            <a:r>
              <a:rPr lang="tr-TR" b="1" dirty="0" smtClean="0"/>
              <a:t>Bazı Meslekler</a:t>
            </a:r>
            <a:endParaRPr lang="tr-TR" b="1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Meslek:</a:t>
            </a:r>
            <a:r>
              <a:rPr lang="tr-TR" dirty="0" smtClean="0"/>
              <a:t> Bir kişinin hayatını kazanmak için yaptığı, kuralları toplumca belirlenmiş ve belli bir eğitimle kazanılan sistemli etkinlikler bütünüdür.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İş: </a:t>
            </a:r>
            <a:r>
              <a:rPr lang="tr-TR" dirty="0" smtClean="0"/>
              <a:t>Belli bir iş yerinde sürdürülen benzer etkinlikler grubudur. İş mesleki bilgi ve becerilerin uygulamaya konulmasıdır.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Meslek Seçimi : </a:t>
            </a:r>
            <a:r>
              <a:rPr lang="tr-TR" dirty="0" smtClean="0"/>
              <a:t>Bireyin tercih ettiği yani girmek istediği meslekler arasından birini ayırması ve buna girmesi için çaba göstermesidir.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MESLEK GELİŞİM SÜRECİ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Uyanış ve Farkında Olma (5 – 12 Yaş)</a:t>
            </a:r>
          </a:p>
          <a:p>
            <a:pPr>
              <a:buNone/>
            </a:pPr>
            <a:r>
              <a:rPr lang="tr-TR" dirty="0" smtClean="0"/>
              <a:t>Meslekleri Keşfetme ve Araştırma Evresi (12 – 15 Yaş)</a:t>
            </a:r>
          </a:p>
          <a:p>
            <a:pPr>
              <a:buNone/>
            </a:pPr>
            <a:r>
              <a:rPr lang="tr-TR" dirty="0" smtClean="0"/>
              <a:t>Karar Verme (15 – 18 Yaş)</a:t>
            </a:r>
          </a:p>
          <a:p>
            <a:pPr>
              <a:buNone/>
            </a:pPr>
            <a:r>
              <a:rPr lang="tr-TR" dirty="0" smtClean="0"/>
              <a:t>Hazırlık ( 18 – 23 Yaş)</a:t>
            </a:r>
          </a:p>
          <a:p>
            <a:pPr>
              <a:buNone/>
            </a:pPr>
            <a:r>
              <a:rPr lang="tr-TR" dirty="0" smtClean="0"/>
              <a:t>İşe Yerleşme ( 23 Yaş ve Sonrası)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63246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Dört kavramın kesiştiği alana dikkat edip meslek seçimi yapabilmeniz çok önemli. Ayrıca Meslek İnceleme kriterlerini de gözden geçirmenizde fayda var.</a:t>
            </a:r>
            <a:endParaRPr lang="en-US" dirty="0"/>
          </a:p>
        </p:txBody>
      </p:sp>
      <p:sp>
        <p:nvSpPr>
          <p:cNvPr id="4" name="3 Oval"/>
          <p:cNvSpPr/>
          <p:nvPr/>
        </p:nvSpPr>
        <p:spPr>
          <a:xfrm>
            <a:off x="1676400" y="2438400"/>
            <a:ext cx="19812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/>
              <a:t>İlgi</a:t>
            </a:r>
            <a:endParaRPr lang="en-US" dirty="0"/>
          </a:p>
        </p:txBody>
      </p:sp>
      <p:sp>
        <p:nvSpPr>
          <p:cNvPr id="5" name="4 Oval"/>
          <p:cNvSpPr/>
          <p:nvPr/>
        </p:nvSpPr>
        <p:spPr>
          <a:xfrm>
            <a:off x="3200400" y="2438400"/>
            <a:ext cx="23622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1400" dirty="0" smtClean="0"/>
              <a:t>   Kişilik</a:t>
            </a:r>
          </a:p>
          <a:p>
            <a:pPr algn="r"/>
            <a:r>
              <a:rPr lang="tr-TR" sz="1050" dirty="0" smtClean="0"/>
              <a:t>Özellikler</a:t>
            </a:r>
            <a:r>
              <a:rPr lang="tr-TR" sz="1400" dirty="0" smtClean="0"/>
              <a:t>i</a:t>
            </a:r>
            <a:endParaRPr lang="en-US" sz="1400" dirty="0"/>
          </a:p>
        </p:txBody>
      </p:sp>
      <p:sp>
        <p:nvSpPr>
          <p:cNvPr id="6" name="5 Oval"/>
          <p:cNvSpPr/>
          <p:nvPr/>
        </p:nvSpPr>
        <p:spPr>
          <a:xfrm>
            <a:off x="2590800" y="3200400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Mesleki Değer</a:t>
            </a:r>
            <a:endParaRPr lang="en-US" dirty="0"/>
          </a:p>
        </p:txBody>
      </p:sp>
      <p:sp>
        <p:nvSpPr>
          <p:cNvPr id="7" name="6 Oval"/>
          <p:cNvSpPr/>
          <p:nvPr/>
        </p:nvSpPr>
        <p:spPr>
          <a:xfrm>
            <a:off x="2514600" y="1752600"/>
            <a:ext cx="1905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Yetenek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Yetenek : </a:t>
            </a:r>
            <a:r>
              <a:rPr lang="tr-TR" dirty="0" smtClean="0"/>
              <a:t>Belirli bir eğitimden yararlanma gücüdür. Kişinin kalıtımla getirdiği gizil gücüdür.</a:t>
            </a:r>
          </a:p>
          <a:p>
            <a:pPr marL="514350" indent="-514350">
              <a:buAutoNum type="alphaLcParenR"/>
            </a:pPr>
            <a:r>
              <a:rPr lang="tr-TR" b="1" dirty="0" smtClean="0"/>
              <a:t>Sözel Yetenek : </a:t>
            </a:r>
          </a:p>
          <a:p>
            <a:pPr marL="514350" indent="-514350">
              <a:buFontTx/>
              <a:buChar char="-"/>
            </a:pPr>
            <a:r>
              <a:rPr lang="tr-TR" b="1" dirty="0" smtClean="0"/>
              <a:t>Sözel Akılcılık: </a:t>
            </a:r>
            <a:r>
              <a:rPr lang="tr-TR" dirty="0" smtClean="0"/>
              <a:t>Sözcükleri etkin ve ahenkli bir şekilde kullanabilme yeteneği</a:t>
            </a:r>
          </a:p>
          <a:p>
            <a:pPr marL="514350" indent="-514350">
              <a:buFontTx/>
              <a:buChar char="-"/>
            </a:pPr>
            <a:r>
              <a:rPr lang="tr-TR" b="1" dirty="0" smtClean="0"/>
              <a:t>Sözel Akıl Yürütme : </a:t>
            </a:r>
            <a:r>
              <a:rPr lang="tr-TR" dirty="0" smtClean="0"/>
              <a:t>Okuduğunu anlayabilme, düşünceleri açık ve anlaşılır bir şekilde ifade edebilme</a:t>
            </a:r>
          </a:p>
          <a:p>
            <a:pPr marL="514350" indent="-514350">
              <a:buNone/>
            </a:pPr>
            <a:r>
              <a:rPr lang="tr-TR" dirty="0" smtClean="0"/>
              <a:t>b</a:t>
            </a:r>
            <a:r>
              <a:rPr lang="tr-TR" b="1" dirty="0" smtClean="0"/>
              <a:t>) Sayısal Yetenek : </a:t>
            </a:r>
          </a:p>
          <a:p>
            <a:pPr marL="514350" indent="-514350">
              <a:buFontTx/>
              <a:buChar char="-"/>
            </a:pPr>
            <a:r>
              <a:rPr lang="tr-TR" b="1" dirty="0" smtClean="0"/>
              <a:t>Hesaplama : </a:t>
            </a:r>
            <a:r>
              <a:rPr lang="tr-TR" dirty="0" smtClean="0"/>
              <a:t>İşlemleri çoğu zaman zihinden yapabilme</a:t>
            </a:r>
          </a:p>
          <a:p>
            <a:pPr marL="514350" indent="-514350">
              <a:buFontTx/>
              <a:buChar char="-"/>
            </a:pPr>
            <a:r>
              <a:rPr lang="tr-TR" b="1" dirty="0" smtClean="0"/>
              <a:t>Sayısal Akıl Yürütme : </a:t>
            </a:r>
            <a:r>
              <a:rPr lang="tr-TR" dirty="0" smtClean="0"/>
              <a:t>Matematik ile ilgili kavramları problemleri, cebir işlemleri yapabilme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c) </a:t>
            </a:r>
            <a:r>
              <a:rPr lang="tr-TR" b="1" dirty="0" smtClean="0"/>
              <a:t>Şekil-Uzay Yeteneği :</a:t>
            </a:r>
          </a:p>
          <a:p>
            <a:pPr>
              <a:buNone/>
            </a:pPr>
            <a:r>
              <a:rPr lang="tr-TR" dirty="0" smtClean="0"/>
              <a:t>- </a:t>
            </a:r>
            <a:r>
              <a:rPr lang="tr-TR" b="1" dirty="0" smtClean="0"/>
              <a:t>Şekil Algısı : </a:t>
            </a:r>
            <a:r>
              <a:rPr lang="tr-TR" dirty="0" smtClean="0"/>
              <a:t>Nesneler, resimler ve şekiller arasındaki detayları algılayabilme</a:t>
            </a:r>
          </a:p>
          <a:p>
            <a:pPr>
              <a:buFontTx/>
              <a:buChar char="-"/>
            </a:pPr>
            <a:r>
              <a:rPr lang="tr-TR" b="1" dirty="0" smtClean="0"/>
              <a:t>Uzay İlişkileri : </a:t>
            </a:r>
            <a:r>
              <a:rPr lang="tr-TR" dirty="0" smtClean="0"/>
              <a:t>Bir cismi zihinde hayal edebilme, gözünde canlandırabilme</a:t>
            </a:r>
          </a:p>
          <a:p>
            <a:pPr>
              <a:buFontTx/>
              <a:buChar char="-"/>
            </a:pPr>
            <a:r>
              <a:rPr lang="tr-TR" b="1" dirty="0" smtClean="0"/>
              <a:t>Renk Algısı : </a:t>
            </a:r>
            <a:r>
              <a:rPr lang="tr-TR" dirty="0" smtClean="0"/>
              <a:t>Kontrast renklerle etkili çalışmalar yapabilme</a:t>
            </a:r>
          </a:p>
          <a:p>
            <a:pPr>
              <a:buFontTx/>
              <a:buChar char="-"/>
            </a:pPr>
            <a:r>
              <a:rPr lang="tr-TR" b="1" dirty="0" smtClean="0"/>
              <a:t>Bellek :</a:t>
            </a:r>
            <a:r>
              <a:rPr lang="tr-TR" dirty="0" smtClean="0"/>
              <a:t> Sözcükleri, sayıları, sembolleri zihinde uzun süre tutup gerektiğinde çıkarabilme</a:t>
            </a:r>
          </a:p>
          <a:p>
            <a:pPr>
              <a:buFontTx/>
              <a:buChar char="-"/>
            </a:pPr>
            <a:r>
              <a:rPr lang="tr-TR" b="1" dirty="0" smtClean="0"/>
              <a:t>Ayrıntıya Dikkat :</a:t>
            </a:r>
            <a:r>
              <a:rPr lang="tr-TR" dirty="0" smtClean="0"/>
              <a:t> Çevredeki eşya, cisimlerin özelliklerini çabucak </a:t>
            </a:r>
            <a:r>
              <a:rPr lang="tr-TR" dirty="0" smtClean="0"/>
              <a:t>tespit </a:t>
            </a:r>
            <a:r>
              <a:rPr lang="tr-TR" dirty="0" smtClean="0"/>
              <a:t>edebilme</a:t>
            </a:r>
          </a:p>
          <a:p>
            <a:pPr>
              <a:buFontTx/>
              <a:buChar char="-"/>
            </a:pPr>
            <a:r>
              <a:rPr lang="tr-TR" b="1" dirty="0" smtClean="0"/>
              <a:t>Mekanik Yetenek : </a:t>
            </a:r>
            <a:r>
              <a:rPr lang="tr-TR" dirty="0" smtClean="0"/>
              <a:t>Bir alet veya makinenin çeşitli parçaları arasında ilişkiyi görebilme. Bu aletleri onarabilme vs.</a:t>
            </a:r>
          </a:p>
          <a:p>
            <a:pPr>
              <a:buFontTx/>
              <a:buChar char="-"/>
            </a:pPr>
            <a:r>
              <a:rPr lang="tr-TR" b="1" dirty="0" smtClean="0"/>
              <a:t>El Becerisi : </a:t>
            </a:r>
            <a:r>
              <a:rPr lang="tr-TR" dirty="0" smtClean="0"/>
              <a:t>Elleri ve kolları ustalıkla bir eylemde kullanabilme</a:t>
            </a:r>
          </a:p>
          <a:p>
            <a:pPr>
              <a:buFontTx/>
              <a:buChar char="-"/>
            </a:pPr>
            <a:r>
              <a:rPr lang="tr-TR" b="1" dirty="0" smtClean="0"/>
              <a:t>Parmak Becerisi: </a:t>
            </a:r>
            <a:r>
              <a:rPr lang="tr-TR" dirty="0" smtClean="0"/>
              <a:t>Parmakları doğru ve hızlı kullanabilme becerisi</a:t>
            </a:r>
          </a:p>
          <a:p>
            <a:pPr>
              <a:buFontTx/>
              <a:buChar char="-"/>
            </a:pPr>
            <a:r>
              <a:rPr lang="tr-TR" b="1" dirty="0" smtClean="0"/>
              <a:t>El – Göz İşbirliği : </a:t>
            </a:r>
            <a:r>
              <a:rPr lang="tr-TR" dirty="0" smtClean="0"/>
              <a:t>El ve gözü eşgüdümlü kullanabilme. Ör: İpi iğneden geçirebilme vs.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İlgi: </a:t>
            </a:r>
            <a:r>
              <a:rPr lang="tr-TR" dirty="0" smtClean="0"/>
              <a:t>Herhangi bir zorlama altında olmadığı ya da kendisine bir ödül </a:t>
            </a:r>
            <a:r>
              <a:rPr lang="tr-TR" dirty="0" err="1" smtClean="0"/>
              <a:t>vaad</a:t>
            </a:r>
            <a:r>
              <a:rPr lang="tr-TR" dirty="0" smtClean="0"/>
              <a:t> edilmediği halde bir kimse kendiliğinden bazı faaliyetlere girişiyor ve bundan doyum sağlıyorsa bu kişinin o tür faaliyetlere karşı ilgisi olduğu söylenebilir.</a:t>
            </a:r>
          </a:p>
          <a:p>
            <a:pPr>
              <a:buFontTx/>
              <a:buChar char="-"/>
            </a:pPr>
            <a:r>
              <a:rPr lang="tr-TR" b="1" dirty="0" smtClean="0"/>
              <a:t>Temel Bilim İlgisi : </a:t>
            </a:r>
            <a:r>
              <a:rPr lang="tr-TR" dirty="0" smtClean="0"/>
              <a:t>Daha çok pozitif bilimlerle ilgilenen kişilerdir.</a:t>
            </a:r>
          </a:p>
          <a:p>
            <a:pPr>
              <a:buFontTx/>
              <a:buChar char="-"/>
            </a:pPr>
            <a:r>
              <a:rPr lang="tr-TR" b="1" dirty="0" smtClean="0"/>
              <a:t>Sosyal Bilim İlgisi : </a:t>
            </a:r>
            <a:r>
              <a:rPr lang="tr-TR" dirty="0" smtClean="0"/>
              <a:t>Hukuk, sosyoloji, siyaset bilimleri, psikoloji</a:t>
            </a:r>
          </a:p>
          <a:p>
            <a:pPr>
              <a:buFontTx/>
              <a:buChar char="-"/>
            </a:pPr>
            <a:r>
              <a:rPr lang="tr-TR" b="1" dirty="0" smtClean="0"/>
              <a:t>Canlı Varlık İlgisi : </a:t>
            </a:r>
            <a:r>
              <a:rPr lang="tr-TR" dirty="0" smtClean="0"/>
              <a:t>Açık havada çalışmayı seven canlı varlıklarını araştırmayı önemseyen kişilerdir.</a:t>
            </a:r>
          </a:p>
          <a:p>
            <a:pPr>
              <a:buFontTx/>
              <a:buChar char="-"/>
            </a:pPr>
            <a:r>
              <a:rPr lang="tr-TR" b="1" dirty="0" smtClean="0"/>
              <a:t>Mekanik İlgi : </a:t>
            </a:r>
            <a:r>
              <a:rPr lang="tr-TR" dirty="0" smtClean="0"/>
              <a:t>Makine, elektrik – elektronik cihazlarla ilgilenmeyi seven kişilerdir.</a:t>
            </a:r>
          </a:p>
          <a:p>
            <a:pPr>
              <a:buFontTx/>
              <a:buChar char="-"/>
            </a:pPr>
            <a:r>
              <a:rPr lang="tr-TR" b="1" dirty="0" smtClean="0"/>
              <a:t>İkna İlgisi : </a:t>
            </a:r>
            <a:r>
              <a:rPr lang="tr-TR" dirty="0" smtClean="0"/>
              <a:t>Diplomat, din görevlisi, gazeteci, avukat vs.</a:t>
            </a:r>
          </a:p>
          <a:p>
            <a:pPr>
              <a:buFontTx/>
              <a:buChar char="-"/>
            </a:pPr>
            <a:r>
              <a:rPr lang="tr-TR" b="1" dirty="0" smtClean="0"/>
              <a:t>Ticaret İlgisi : </a:t>
            </a:r>
            <a:r>
              <a:rPr lang="tr-TR" dirty="0" smtClean="0"/>
              <a:t>Bir ürünü müşteriye tanıtmayı yapabilen kişilerdir.</a:t>
            </a:r>
          </a:p>
          <a:p>
            <a:pPr>
              <a:buFontTx/>
              <a:buChar char="-"/>
            </a:pPr>
            <a:r>
              <a:rPr lang="tr-TR" b="1" dirty="0" smtClean="0"/>
              <a:t>İş Ayrıntıları İlgisi : </a:t>
            </a:r>
            <a:r>
              <a:rPr lang="tr-TR" dirty="0" smtClean="0"/>
              <a:t>Bankacılar vs.</a:t>
            </a:r>
          </a:p>
          <a:p>
            <a:pPr>
              <a:buFontTx/>
              <a:buChar char="-"/>
            </a:pPr>
            <a:r>
              <a:rPr lang="tr-TR" b="1" dirty="0" smtClean="0"/>
              <a:t>Edebiyat İlgisi : </a:t>
            </a:r>
            <a:r>
              <a:rPr lang="tr-TR" dirty="0" smtClean="0"/>
              <a:t>Edebi eserleri incelemeyi önemseyen kişilerdir.</a:t>
            </a:r>
          </a:p>
          <a:p>
            <a:pPr>
              <a:buFontTx/>
              <a:buChar char="-"/>
            </a:pPr>
            <a:r>
              <a:rPr lang="tr-TR" b="1" dirty="0" smtClean="0"/>
              <a:t>Güzel Sanatlar İlgisi : </a:t>
            </a:r>
            <a:r>
              <a:rPr lang="tr-TR" dirty="0" smtClean="0"/>
              <a:t>Resim, heykel, plastik sanatlar, el sanatları</a:t>
            </a:r>
          </a:p>
          <a:p>
            <a:pPr>
              <a:buFontTx/>
              <a:buChar char="-"/>
            </a:pPr>
            <a:r>
              <a:rPr lang="tr-TR" b="1" dirty="0" smtClean="0"/>
              <a:t>Müzik İlgisi : </a:t>
            </a:r>
            <a:r>
              <a:rPr lang="tr-TR" dirty="0" smtClean="0"/>
              <a:t>Konservatuarın müzik bölümleri</a:t>
            </a:r>
          </a:p>
          <a:p>
            <a:pPr>
              <a:buFontTx/>
              <a:buChar char="-"/>
            </a:pPr>
            <a:r>
              <a:rPr lang="tr-TR" b="1" dirty="0" smtClean="0"/>
              <a:t>Sosyal Yardım İlgisi : </a:t>
            </a:r>
            <a:r>
              <a:rPr lang="tr-TR" dirty="0" smtClean="0"/>
              <a:t>Tıp, psikoloji, çocuk gelişimi, Sosyal Hizmet vs.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Mesleki Değer: </a:t>
            </a:r>
            <a:r>
              <a:rPr lang="tr-TR" dirty="0" smtClean="0"/>
              <a:t>Meslek faaliyetlerinin sonunda beklenen doyuma mesleki değer denir.</a:t>
            </a:r>
          </a:p>
          <a:p>
            <a:pPr>
              <a:buFontTx/>
              <a:buChar char="-"/>
            </a:pPr>
            <a:r>
              <a:rPr lang="tr-TR" dirty="0" smtClean="0"/>
              <a:t>Yenilikçilik</a:t>
            </a:r>
          </a:p>
          <a:p>
            <a:pPr>
              <a:buFontTx/>
              <a:buChar char="-"/>
            </a:pPr>
            <a:r>
              <a:rPr lang="tr-TR" dirty="0" smtClean="0"/>
              <a:t>Mesleki Gelişime Açıklık</a:t>
            </a:r>
          </a:p>
          <a:p>
            <a:pPr>
              <a:buFontTx/>
              <a:buChar char="-"/>
            </a:pPr>
            <a:r>
              <a:rPr lang="tr-TR" dirty="0" smtClean="0"/>
              <a:t>Zihinsel, fiziksel ve psikolojik zorlukların üstesinden gelme</a:t>
            </a:r>
          </a:p>
          <a:p>
            <a:pPr>
              <a:buFontTx/>
              <a:buChar char="-"/>
            </a:pPr>
            <a:r>
              <a:rPr lang="tr-TR" dirty="0" smtClean="0"/>
              <a:t>Bağımsız çalışma</a:t>
            </a:r>
          </a:p>
          <a:p>
            <a:pPr>
              <a:buFontTx/>
              <a:buChar char="-"/>
            </a:pPr>
            <a:r>
              <a:rPr lang="tr-TR" dirty="0" smtClean="0"/>
              <a:t>Kazanç</a:t>
            </a:r>
          </a:p>
          <a:p>
            <a:pPr>
              <a:buFontTx/>
              <a:buChar char="-"/>
            </a:pPr>
            <a:r>
              <a:rPr lang="tr-TR" dirty="0" smtClean="0"/>
              <a:t>Liderlik</a:t>
            </a:r>
          </a:p>
          <a:p>
            <a:pPr>
              <a:buFontTx/>
              <a:buChar char="-"/>
            </a:pPr>
            <a:r>
              <a:rPr lang="tr-TR" dirty="0" smtClean="0"/>
              <a:t>Başkalarına yardım etme</a:t>
            </a:r>
          </a:p>
          <a:p>
            <a:pPr>
              <a:buFontTx/>
              <a:buChar char="-"/>
            </a:pPr>
            <a:r>
              <a:rPr lang="tr-TR" dirty="0" smtClean="0"/>
              <a:t>İstediği yerde yaşama</a:t>
            </a:r>
          </a:p>
          <a:p>
            <a:pPr>
              <a:buFontTx/>
              <a:buChar char="-"/>
            </a:pPr>
            <a:r>
              <a:rPr lang="tr-TR" dirty="0" smtClean="0"/>
              <a:t>Sosyal Güvence</a:t>
            </a:r>
          </a:p>
          <a:p>
            <a:pPr>
              <a:buFontTx/>
              <a:buChar char="-"/>
            </a:pPr>
            <a:r>
              <a:rPr lang="tr-TR" dirty="0" smtClean="0"/>
              <a:t>Çalışma saatindeki esneklik</a:t>
            </a:r>
          </a:p>
          <a:p>
            <a:pPr>
              <a:buFontTx/>
              <a:buChar char="-"/>
            </a:pPr>
            <a:r>
              <a:rPr lang="tr-TR" dirty="0" smtClean="0"/>
              <a:t>Saygınlık</a:t>
            </a:r>
          </a:p>
          <a:p>
            <a:pPr>
              <a:buFontTx/>
              <a:buChar char="-"/>
            </a:pPr>
            <a:r>
              <a:rPr lang="tr-TR" dirty="0" smtClean="0"/>
              <a:t>Statü vs.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</TotalTime>
  <Words>929</Words>
  <Application>Microsoft Office PowerPoint</Application>
  <PresentationFormat>Ekran Gösterisi (4:3)</PresentationFormat>
  <Paragraphs>146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Hisse Senedi</vt:lpstr>
      <vt:lpstr>MESLEK İLGİ, YETENEK, KİŞİLİK ÖZELLİĞİ  VE DEĞER İLİŞKİSİ</vt:lpstr>
      <vt:lpstr>Slayt 2</vt:lpstr>
      <vt:lpstr>Slayt 3</vt:lpstr>
      <vt:lpstr>MESLEK GELİŞİM SÜRECİ</vt:lpstr>
      <vt:lpstr>Slayt 5</vt:lpstr>
      <vt:lpstr>Slayt 6</vt:lpstr>
      <vt:lpstr>Slayt 7</vt:lpstr>
      <vt:lpstr>Slayt 8</vt:lpstr>
      <vt:lpstr>Slayt 9</vt:lpstr>
      <vt:lpstr>Slayt 10</vt:lpstr>
      <vt:lpstr>Meslek İnceleme Kriterleri</vt:lpstr>
      <vt:lpstr>Meslek Seçiminde Doğru Bilinen Yanlışlar</vt:lpstr>
      <vt:lpstr>Meslek Seçiminde Yararlanabilecek Kaynaklar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 İLGİ, YETENEK, KİŞİLİK ÖZELLİĞİ  VE DEĞER İLİŞKİSİ</dc:title>
  <dc:creator>picosoft</dc:creator>
  <cp:lastModifiedBy>picosoft</cp:lastModifiedBy>
  <cp:revision>36</cp:revision>
  <dcterms:created xsi:type="dcterms:W3CDTF">2020-12-01T11:57:51Z</dcterms:created>
  <dcterms:modified xsi:type="dcterms:W3CDTF">2020-12-06T13:26:08Z</dcterms:modified>
</cp:coreProperties>
</file>