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BD67C3-D558-43A4-9A91-2B8DEB3433AB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1534449-A676-4EEA-B8AA-8BDFC4A0C29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7C3-D558-43A4-9A91-2B8DEB3433AB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449-A676-4EEA-B8AA-8BDFC4A0C2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7C3-D558-43A4-9A91-2B8DEB3433AB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449-A676-4EEA-B8AA-8BDFC4A0C2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BD67C3-D558-43A4-9A91-2B8DEB3433AB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534449-A676-4EEA-B8AA-8BDFC4A0C29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BD67C3-D558-43A4-9A91-2B8DEB3433AB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1534449-A676-4EEA-B8AA-8BDFC4A0C29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7C3-D558-43A4-9A91-2B8DEB3433AB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449-A676-4EEA-B8AA-8BDFC4A0C29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7C3-D558-43A4-9A91-2B8DEB3433AB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449-A676-4EEA-B8AA-8BDFC4A0C29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BD67C3-D558-43A4-9A91-2B8DEB3433AB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534449-A676-4EEA-B8AA-8BDFC4A0C29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67C3-D558-43A4-9A91-2B8DEB3433AB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449-A676-4EEA-B8AA-8BDFC4A0C29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BD67C3-D558-43A4-9A91-2B8DEB3433AB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534449-A676-4EEA-B8AA-8BDFC4A0C29E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BD67C3-D558-43A4-9A91-2B8DEB3433AB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534449-A676-4EEA-B8AA-8BDFC4A0C29E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BD67C3-D558-43A4-9A91-2B8DEB3433AB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534449-A676-4EEA-B8AA-8BDFC4A0C29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ÖĞRENME STİLLERİ VE ÜST DÜZEY ÖĞRENME BECERİLERİ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YUSUF UYSAL</a:t>
            </a:r>
          </a:p>
          <a:p>
            <a:pPr algn="ctr"/>
            <a:r>
              <a:rPr lang="tr-TR" dirty="0" smtClean="0"/>
              <a:t>PSİKOLOJİK DANIŞMAN</a:t>
            </a:r>
          </a:p>
        </p:txBody>
      </p:sp>
    </p:spTree>
    <p:extLst>
      <p:ext uri="{BB962C8B-B14F-4D97-AF65-F5344CB8AC3E}">
        <p14:creationId xmlns:p14="http://schemas.microsoft.com/office/powerpoint/2010/main" val="7868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7) </a:t>
            </a:r>
            <a:r>
              <a:rPr lang="tr-TR" b="1" dirty="0" err="1" smtClean="0"/>
              <a:t>Metabilişsel</a:t>
            </a:r>
            <a:r>
              <a:rPr lang="tr-TR" b="1" dirty="0" smtClean="0"/>
              <a:t> Düşünme: </a:t>
            </a:r>
          </a:p>
          <a:p>
            <a:pPr marL="0" indent="0">
              <a:buNone/>
            </a:pPr>
            <a:r>
              <a:rPr lang="tr-TR" dirty="0" smtClean="0"/>
              <a:t>Bu kavramın Türkçe karşılığı </a:t>
            </a:r>
            <a:r>
              <a:rPr lang="tr-TR" b="1" dirty="0" smtClean="0"/>
              <a:t>‘‘Üst Biliş’’ </a:t>
            </a:r>
            <a:r>
              <a:rPr lang="tr-TR" dirty="0" smtClean="0"/>
              <a:t>tir.</a:t>
            </a:r>
          </a:p>
          <a:p>
            <a:pPr marL="0" indent="0">
              <a:buNone/>
            </a:pPr>
            <a:r>
              <a:rPr lang="tr-TR" b="1" dirty="0" smtClean="0"/>
              <a:t>Biliş: </a:t>
            </a:r>
            <a:r>
              <a:rPr lang="tr-TR" dirty="0" smtClean="0"/>
              <a:t>Bir şeyin farkında olma ve onu anlamaktır.</a:t>
            </a:r>
          </a:p>
          <a:p>
            <a:pPr marL="0" indent="0">
              <a:buNone/>
            </a:pPr>
            <a:r>
              <a:rPr lang="tr-TR" b="1" dirty="0" err="1" smtClean="0"/>
              <a:t>Üstbiliş</a:t>
            </a:r>
            <a:r>
              <a:rPr lang="tr-TR" b="1" dirty="0" smtClean="0"/>
              <a:t>: </a:t>
            </a:r>
            <a:r>
              <a:rPr lang="tr-TR" dirty="0" smtClean="0"/>
              <a:t>Onu nasıl öğrendiğinin farkında olmaktır.</a:t>
            </a:r>
          </a:p>
          <a:p>
            <a:pPr marL="0" indent="0">
              <a:buNone/>
            </a:pPr>
            <a:r>
              <a:rPr lang="tr-TR" dirty="0" smtClean="0"/>
              <a:t>Kısaca düşünme hakkında düşünmektir.</a:t>
            </a:r>
          </a:p>
          <a:p>
            <a:pPr marL="0" indent="0" algn="ctr">
              <a:buNone/>
            </a:pPr>
            <a:r>
              <a:rPr lang="tr-TR" b="1" dirty="0" smtClean="0"/>
              <a:t>Üst Biliş İki Başlıkta İncelenir;</a:t>
            </a:r>
          </a:p>
          <a:p>
            <a:pPr marL="0" indent="0">
              <a:buNone/>
            </a:pPr>
            <a:r>
              <a:rPr lang="tr-TR" b="1" dirty="0" smtClean="0"/>
              <a:t>a)Üst Bilişsel Bilgi: </a:t>
            </a:r>
            <a:r>
              <a:rPr lang="tr-TR" dirty="0" smtClean="0"/>
              <a:t>Kişinin ne öğrenmesi gerektiğinin farkında olma</a:t>
            </a:r>
          </a:p>
          <a:p>
            <a:pPr marL="0" indent="0">
              <a:buNone/>
            </a:pPr>
            <a:r>
              <a:rPr lang="tr-TR" b="1" dirty="0" smtClean="0"/>
              <a:t>b)Üst Bilişsel Kontrol: </a:t>
            </a:r>
            <a:r>
              <a:rPr lang="tr-TR" dirty="0" smtClean="0"/>
              <a:t>Öğrenmek için neler yapması gerektiğini düşünmesidir.</a:t>
            </a:r>
          </a:p>
          <a:p>
            <a:pPr marL="0" indent="0">
              <a:buNone/>
            </a:pPr>
            <a:r>
              <a:rPr lang="tr-TR" b="1" dirty="0" smtClean="0"/>
              <a:t>Ör: </a:t>
            </a:r>
            <a:r>
              <a:rPr lang="tr-TR" dirty="0" smtClean="0"/>
              <a:t>Bir kişinin Çince bilmediğini fark etmesi üst bilişsel bilgidir. Çince öğrenmek için plan yapması, kursa gitmesi vs. üst bilişsel kontroldür.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18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8) Yakınsak ve ıraksak Düşünme:</a:t>
            </a:r>
          </a:p>
          <a:p>
            <a:pPr marL="0" indent="0">
              <a:buNone/>
            </a:pPr>
            <a:r>
              <a:rPr lang="tr-TR" b="1" dirty="0" smtClean="0"/>
              <a:t>Yakınsak Düşünme:</a:t>
            </a:r>
            <a:r>
              <a:rPr lang="tr-TR" dirty="0" smtClean="0"/>
              <a:t> Farklı düşüncelerin dayandığı ortak doğruları bulmaya dayalı düşünme biçimidir. Hayal gücü ve yaratıcılık geri plandadır.</a:t>
            </a:r>
          </a:p>
          <a:p>
            <a:pPr marL="0" indent="0">
              <a:buNone/>
            </a:pPr>
            <a:r>
              <a:rPr lang="tr-TR" b="1" dirty="0" smtClean="0"/>
              <a:t>Iraksak Düşünme: </a:t>
            </a:r>
            <a:r>
              <a:rPr lang="tr-TR" dirty="0" smtClean="0"/>
              <a:t>Yaratıcı düşünmenin öncülüdür. Diğerinin aksine farklı düşüncelere ulaşmayı önemser. Mevcut duruma yönelik yeni cevapların üretilmesidir.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Genellikle akla ilk gelen yanıt yakınsak düşünmedir. Tek bir yanıtı bulma çabası vardır.</a:t>
            </a:r>
          </a:p>
          <a:p>
            <a:pPr marL="0" indent="0">
              <a:buNone/>
            </a:pPr>
            <a:r>
              <a:rPr lang="tr-TR" dirty="0" smtClean="0"/>
              <a:t>Iraksak düşünme de ise benzeri bulunmayan, yeni çözümler içinde barındıran, hayal gücü yüksek, yeni perspektif ortaya koyan ve risk alabilen bir duruş mevcut.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18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9) Yanal Düşünme: </a:t>
            </a:r>
            <a:r>
              <a:rPr lang="tr-TR" dirty="0" err="1" smtClean="0"/>
              <a:t>Türkçe’de</a:t>
            </a:r>
            <a:r>
              <a:rPr lang="tr-TR" dirty="0" smtClean="0"/>
              <a:t> </a:t>
            </a:r>
            <a:r>
              <a:rPr lang="tr-TR" dirty="0" err="1" smtClean="0"/>
              <a:t>lateral</a:t>
            </a:r>
            <a:r>
              <a:rPr lang="tr-TR" dirty="0" smtClean="0"/>
              <a:t> düşünme olarak bilinir.</a:t>
            </a:r>
          </a:p>
          <a:p>
            <a:pPr marL="0" indent="0">
              <a:buNone/>
            </a:pPr>
            <a:r>
              <a:rPr lang="tr-TR" dirty="0" smtClean="0"/>
              <a:t>Bir sorunun çözümüne tek bir çözüm üzerinden değil de farlı çözüm yollarıyla bakabilmeyi kapsar.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10)Analitik Düşünme:</a:t>
            </a:r>
            <a:r>
              <a:rPr lang="tr-TR" dirty="0" smtClean="0"/>
              <a:t> Bir problemi oluşturan tüm parçaların mantıksal ve sistematik olarak ayrı parçalara ayrılmasıdır.</a:t>
            </a:r>
          </a:p>
          <a:p>
            <a:pPr marL="0" indent="0">
              <a:buNone/>
            </a:pPr>
            <a:r>
              <a:rPr lang="tr-TR" dirty="0" err="1" smtClean="0"/>
              <a:t>Tümevarımsal</a:t>
            </a:r>
            <a:r>
              <a:rPr lang="tr-TR" dirty="0" smtClean="0"/>
              <a:t> (Özelden genele) bakış açısı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18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Konu Başlıkları</a:t>
            </a:r>
          </a:p>
          <a:p>
            <a:r>
              <a:rPr lang="tr-TR" dirty="0" smtClean="0"/>
              <a:t>Strateji Nedir?</a:t>
            </a:r>
          </a:p>
          <a:p>
            <a:r>
              <a:rPr lang="tr-TR" dirty="0" smtClean="0"/>
              <a:t>Öğrenme Stratejileri Nelerdir?</a:t>
            </a:r>
          </a:p>
          <a:p>
            <a:r>
              <a:rPr lang="tr-TR" dirty="0" smtClean="0"/>
              <a:t>Öğrenme Stilleri Nelerdir?</a:t>
            </a:r>
          </a:p>
          <a:p>
            <a:r>
              <a:rPr lang="tr-TR" dirty="0" smtClean="0"/>
              <a:t>Üst Düzey Düşünme Becerileri Nelerdir?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998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Strateji Nedir?</a:t>
            </a:r>
          </a:p>
          <a:p>
            <a:pPr>
              <a:buFontTx/>
              <a:buChar char="-"/>
            </a:pPr>
            <a:r>
              <a:rPr lang="tr-TR" dirty="0" smtClean="0"/>
              <a:t>‘‘ Önceden belirlenen bir amaca ulaşmak için tutulan yolların ve uygulanan yöntemlerin tümüdür.’’</a:t>
            </a:r>
          </a:p>
          <a:p>
            <a:pPr>
              <a:buFontTx/>
              <a:buChar char="-"/>
            </a:pPr>
            <a:endParaRPr lang="tr-TR" dirty="0"/>
          </a:p>
          <a:p>
            <a:pPr>
              <a:buFontTx/>
              <a:buChar char="-"/>
            </a:pPr>
            <a:r>
              <a:rPr lang="tr-TR" dirty="0" smtClean="0"/>
              <a:t>Öğrenci Stratejisi öğrencilerin öğrenmelerini yönlendirmelerine bağlıdır, Bunlar; </a:t>
            </a:r>
          </a:p>
          <a:p>
            <a:pPr>
              <a:buFontTx/>
              <a:buChar char="-"/>
            </a:pPr>
            <a:r>
              <a:rPr lang="tr-TR" dirty="0"/>
              <a:t>B</a:t>
            </a:r>
            <a:r>
              <a:rPr lang="tr-TR" dirty="0" smtClean="0"/>
              <a:t>ilgiyi belleğe yerleştirme ve geri getirme gibi bilişsel stratejileri kapsayan </a:t>
            </a:r>
            <a:r>
              <a:rPr lang="tr-TR" b="1" dirty="0" smtClean="0"/>
              <a:t>yürütücü biliş </a:t>
            </a:r>
            <a:r>
              <a:rPr lang="tr-TR" dirty="0" smtClean="0"/>
              <a:t>süreçlerini kapsar.</a:t>
            </a:r>
          </a:p>
          <a:p>
            <a:pPr>
              <a:buFontTx/>
              <a:buChar char="-"/>
            </a:pPr>
            <a:r>
              <a:rPr lang="tr-TR" dirty="0" smtClean="0"/>
              <a:t>Her bireyin öğrenmesini etkileyen, izlediği farklı bir yol ve kullandığı farklı bir araç vardır. </a:t>
            </a:r>
            <a:r>
              <a:rPr lang="tr-TR" b="1" dirty="0" smtClean="0"/>
              <a:t>Bunlar öğrenme stratejisidir.</a:t>
            </a:r>
          </a:p>
          <a:p>
            <a:pPr>
              <a:buFontTx/>
              <a:buChar char="-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18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1900" b="1" dirty="0" smtClean="0"/>
              <a:t>Öğrenme Stratejileri Nelerdir?</a:t>
            </a:r>
          </a:p>
          <a:p>
            <a:pPr marL="457200" indent="-457200">
              <a:buAutoNum type="alphaLcParenR"/>
            </a:pPr>
            <a:r>
              <a:rPr lang="tr-TR" sz="1900" b="1" dirty="0" smtClean="0"/>
              <a:t>Dikkat Stratejileri: </a:t>
            </a:r>
          </a:p>
          <a:p>
            <a:pPr>
              <a:buFontTx/>
              <a:buChar char="-"/>
            </a:pPr>
            <a:r>
              <a:rPr lang="tr-TR" sz="1900" dirty="0" smtClean="0"/>
              <a:t>Metindeki sözcüklerin altını çizme, </a:t>
            </a:r>
          </a:p>
          <a:p>
            <a:pPr>
              <a:buFontTx/>
              <a:buChar char="-"/>
            </a:pPr>
            <a:r>
              <a:rPr lang="tr-TR" sz="1900" dirty="0" smtClean="0"/>
              <a:t>Metin kenarına not alma, </a:t>
            </a:r>
          </a:p>
          <a:p>
            <a:pPr>
              <a:buFontTx/>
              <a:buChar char="-"/>
            </a:pPr>
            <a:r>
              <a:rPr lang="tr-TR" sz="1900" dirty="0"/>
              <a:t>M</a:t>
            </a:r>
            <a:r>
              <a:rPr lang="tr-TR" sz="1900" dirty="0" smtClean="0"/>
              <a:t>etindeki ana alt başlıkları sınıflandırma, </a:t>
            </a:r>
          </a:p>
          <a:p>
            <a:pPr>
              <a:buFontTx/>
              <a:buChar char="-"/>
            </a:pPr>
            <a:r>
              <a:rPr lang="tr-TR" sz="1900" dirty="0"/>
              <a:t>Ş</a:t>
            </a:r>
            <a:r>
              <a:rPr lang="tr-TR" sz="1900" dirty="0" smtClean="0"/>
              <a:t>ekil, şema ve grafikleri iyi analiz etme</a:t>
            </a:r>
          </a:p>
          <a:p>
            <a:pPr marL="0" indent="0">
              <a:buNone/>
            </a:pPr>
            <a:r>
              <a:rPr lang="tr-TR" sz="1900" b="1" dirty="0" smtClean="0"/>
              <a:t>b) Tekrar Stratejileri:</a:t>
            </a:r>
          </a:p>
          <a:p>
            <a:pPr>
              <a:buFontTx/>
              <a:buChar char="-"/>
            </a:pPr>
            <a:r>
              <a:rPr lang="tr-TR" sz="1900" dirty="0" smtClean="0"/>
              <a:t>Konunun sesli veya sessiz tekrar edilmesi,</a:t>
            </a:r>
          </a:p>
          <a:p>
            <a:pPr>
              <a:buFontTx/>
              <a:buChar char="-"/>
            </a:pPr>
            <a:r>
              <a:rPr lang="tr-TR" sz="1900" dirty="0" smtClean="0"/>
              <a:t>Bir metnin ezberlenmesi,</a:t>
            </a:r>
          </a:p>
          <a:p>
            <a:pPr>
              <a:buFontTx/>
              <a:buChar char="-"/>
            </a:pPr>
            <a:r>
              <a:rPr lang="tr-TR" sz="1900" dirty="0" smtClean="0"/>
              <a:t>Önemli sözcüklerin tekrarı</a:t>
            </a:r>
          </a:p>
          <a:p>
            <a:pPr marL="0" indent="0">
              <a:buNone/>
            </a:pPr>
            <a:r>
              <a:rPr lang="tr-TR" sz="1900" b="1" dirty="0" smtClean="0"/>
              <a:t>c) Anlamlandırmayı Artırma</a:t>
            </a:r>
          </a:p>
          <a:p>
            <a:pPr>
              <a:buFontTx/>
              <a:buChar char="-"/>
            </a:pPr>
            <a:r>
              <a:rPr lang="tr-TR" sz="1900" dirty="0" smtClean="0"/>
              <a:t>Önceki bilgilerle yeni bilgiler arasında bağ kurma,</a:t>
            </a:r>
          </a:p>
          <a:p>
            <a:pPr>
              <a:buFontTx/>
              <a:buChar char="-"/>
            </a:pPr>
            <a:r>
              <a:rPr lang="tr-TR" sz="1900" dirty="0" smtClean="0"/>
              <a:t>İki bileşeni vardır;</a:t>
            </a:r>
          </a:p>
          <a:p>
            <a:r>
              <a:rPr lang="tr-TR" sz="1900" b="1" dirty="0" smtClean="0"/>
              <a:t>Eklemleme:</a:t>
            </a:r>
            <a:r>
              <a:rPr lang="tr-TR" sz="1900" dirty="0" smtClean="0"/>
              <a:t> Karşılaştırmalar ve benzetimler yapma. (Akdeniz iklimi ile maki bitki örtüsünü karşılaştırma)</a:t>
            </a:r>
          </a:p>
          <a:p>
            <a:r>
              <a:rPr lang="tr-TR" sz="1900" b="1" dirty="0" smtClean="0"/>
              <a:t>Örgütleme: </a:t>
            </a:r>
            <a:r>
              <a:rPr lang="tr-TR" sz="1900" dirty="0" smtClean="0"/>
              <a:t>Bilgileri gruplama, bir araya getirme, küçük alt başlıklar oluşturma, not alma, özetleme</a:t>
            </a:r>
          </a:p>
          <a:p>
            <a:pPr marL="0" indent="0">
              <a:buNone/>
            </a:pPr>
            <a:r>
              <a:rPr lang="tr-TR" sz="2000" b="1" dirty="0"/>
              <a:t>d) Yürütücü Biliş Stratejileri: </a:t>
            </a:r>
            <a:r>
              <a:rPr lang="tr-TR" sz="2000" dirty="0"/>
              <a:t>Kişilerin nasıl daha iyi öğrendiklerini fark ederek buna göre hareket etmeleridir.</a:t>
            </a:r>
          </a:p>
          <a:p>
            <a:pPr marL="0" indent="0">
              <a:buNone/>
            </a:pPr>
            <a:r>
              <a:rPr lang="tr-TR" sz="2000" dirty="0"/>
              <a:t>Bir nevi üst bilişi kullanmaktır.</a:t>
            </a:r>
          </a:p>
          <a:p>
            <a:pPr marL="0" indent="0">
              <a:buNone/>
            </a:pPr>
            <a:r>
              <a:rPr lang="tr-TR" sz="2000" b="1" dirty="0"/>
              <a:t>e) </a:t>
            </a:r>
            <a:r>
              <a:rPr lang="tr-TR" sz="2000" b="1" dirty="0" err="1"/>
              <a:t>Duyuşsal</a:t>
            </a:r>
            <a:r>
              <a:rPr lang="tr-TR" sz="2000" b="1" dirty="0"/>
              <a:t> Stratejiler: </a:t>
            </a:r>
            <a:r>
              <a:rPr lang="tr-TR" sz="2000" dirty="0"/>
              <a:t>Güdülenme, Olumlu çalışma ortamı yaratma, özgüven geliştirme</a:t>
            </a:r>
          </a:p>
          <a:p>
            <a:pPr marL="0" indent="0">
              <a:buNone/>
            </a:pPr>
            <a:endParaRPr lang="tr-TR" sz="1900" dirty="0" smtClean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1918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Öğrenme Stili Nedir?</a:t>
            </a:r>
          </a:p>
          <a:p>
            <a:pPr marL="0" indent="0">
              <a:buNone/>
            </a:pPr>
            <a:r>
              <a:rPr lang="tr-TR" dirty="0" smtClean="0"/>
              <a:t>Her öğrencinin kendine özgü öğrenme tarzına denir.</a:t>
            </a:r>
          </a:p>
          <a:p>
            <a:pPr marL="0" indent="0">
              <a:buNone/>
            </a:pPr>
            <a:r>
              <a:rPr lang="tr-TR" dirty="0" smtClean="0"/>
              <a:t>Bireyin yetenek ve yaşantısının sentezidir.</a:t>
            </a:r>
          </a:p>
          <a:p>
            <a:pPr marL="0" indent="0" algn="ctr">
              <a:buNone/>
            </a:pPr>
            <a:endParaRPr lang="tr-TR" sz="1800" b="1" dirty="0" smtClean="0"/>
          </a:p>
          <a:p>
            <a:pPr marL="0" indent="0" algn="ctr">
              <a:buNone/>
            </a:pPr>
            <a:r>
              <a:rPr lang="tr-TR" sz="1800" b="1" dirty="0" smtClean="0"/>
              <a:t>Öğrenme Stili ile Öğrenme Stratejisi Arasındaki Fark Nedir?</a:t>
            </a:r>
          </a:p>
          <a:p>
            <a:pPr marL="0" indent="0">
              <a:buNone/>
            </a:pPr>
            <a:r>
              <a:rPr lang="tr-TR" sz="1800" dirty="0" smtClean="0"/>
              <a:t>Stil, bireyin algılamadaki, düzenlemedeki ve anlamlandırmadaki tutarlı yaklaşımı iken; strateji ise çeşitli durumlarla baş edebilmek için geliştirilen yoldur.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91918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tr-TR" b="1" dirty="0" smtClean="0"/>
              <a:t>Öğrenme Stilleri Nelerdir?</a:t>
            </a:r>
          </a:p>
          <a:p>
            <a:pPr marL="457200" indent="-457200">
              <a:buAutoNum type="arabicParenR"/>
            </a:pPr>
            <a:r>
              <a:rPr lang="tr-TR" b="1" dirty="0" smtClean="0"/>
              <a:t>Görsel: </a:t>
            </a:r>
            <a:r>
              <a:rPr lang="tr-TR" sz="1800" dirty="0" smtClean="0"/>
              <a:t>Örneğin bilgilerin bir şemaya aktarılarak öğrenilmesi</a:t>
            </a:r>
          </a:p>
          <a:p>
            <a:pPr marL="342900" indent="-342900">
              <a:buAutoNum type="arabicParenR"/>
            </a:pPr>
            <a:r>
              <a:rPr lang="tr-TR" sz="1800" b="1" dirty="0" smtClean="0"/>
              <a:t>İşitsel: </a:t>
            </a:r>
            <a:r>
              <a:rPr lang="tr-TR" sz="1800" dirty="0" smtClean="0"/>
              <a:t>Kişilerin sese ve ritme duyarlı olması. Örneğin sesli okuyarak öğrenme</a:t>
            </a:r>
          </a:p>
          <a:p>
            <a:pPr marL="342900" indent="-342900">
              <a:buAutoNum type="arabicParenR"/>
            </a:pPr>
            <a:r>
              <a:rPr lang="tr-TR" sz="1800" b="1" dirty="0" err="1" smtClean="0"/>
              <a:t>Kinestetik</a:t>
            </a:r>
            <a:r>
              <a:rPr lang="tr-TR" sz="1800" b="1" dirty="0" smtClean="0"/>
              <a:t>: </a:t>
            </a:r>
            <a:r>
              <a:rPr lang="tr-TR" sz="1800" dirty="0" smtClean="0"/>
              <a:t>Öğrenmeyi yaparak, yaşayarak, dokunarak gerçekleştirme</a:t>
            </a:r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r>
              <a:rPr lang="tr-TR" sz="1800" dirty="0" smtClean="0"/>
              <a:t>Bu öğrenme stilleri 3 model üzerinde ifade edilmektedir. Bu modeller ayrıca Üst Düze Düşünme </a:t>
            </a:r>
            <a:r>
              <a:rPr lang="tr-TR" sz="1800" dirty="0" err="1" smtClean="0"/>
              <a:t>Becerileri’nden</a:t>
            </a:r>
            <a:r>
              <a:rPr lang="tr-TR" sz="1800" dirty="0" smtClean="0"/>
              <a:t> 3 tanesini oluşturmaktadır:</a:t>
            </a:r>
          </a:p>
          <a:p>
            <a:pPr marL="342900" indent="-342900">
              <a:buAutoNum type="arabicParenR"/>
            </a:pPr>
            <a:r>
              <a:rPr lang="tr-TR" sz="1800" b="1" dirty="0" smtClean="0"/>
              <a:t>Yaşantı Temelli Öğrenme Modeli (</a:t>
            </a:r>
            <a:r>
              <a:rPr lang="tr-TR" sz="1800" b="1" dirty="0" err="1" smtClean="0"/>
              <a:t>Kolb</a:t>
            </a:r>
            <a:r>
              <a:rPr lang="tr-TR" sz="1800" b="1" dirty="0" smtClean="0"/>
              <a:t>)</a:t>
            </a:r>
          </a:p>
          <a:p>
            <a:pPr marL="0" indent="0">
              <a:buNone/>
            </a:pPr>
            <a:r>
              <a:rPr lang="tr-TR" sz="1800" dirty="0" smtClean="0"/>
              <a:t>Somut Yaşantı (Olayı Hissedebilme)</a:t>
            </a:r>
          </a:p>
          <a:p>
            <a:pPr marL="0" indent="0">
              <a:buNone/>
            </a:pPr>
            <a:r>
              <a:rPr lang="tr-TR" sz="1800" dirty="0" smtClean="0"/>
              <a:t>Yaşantıyı Gözlemleme (İzleme)</a:t>
            </a:r>
          </a:p>
          <a:p>
            <a:pPr marL="0" indent="0">
              <a:buNone/>
            </a:pPr>
            <a:r>
              <a:rPr lang="tr-TR" sz="1800" dirty="0" smtClean="0"/>
              <a:t>Soyut Kavramsallaştırma (Düşünme)</a:t>
            </a:r>
          </a:p>
          <a:p>
            <a:pPr marL="0" indent="0">
              <a:buNone/>
            </a:pPr>
            <a:r>
              <a:rPr lang="tr-TR" sz="1800" dirty="0" smtClean="0"/>
              <a:t>Aktif Yaşantı (Yapmak, Uygulamak)</a:t>
            </a:r>
          </a:p>
          <a:p>
            <a:pPr marL="0" indent="0">
              <a:buNone/>
            </a:pPr>
            <a:r>
              <a:rPr lang="tr-TR" sz="1800" b="1" dirty="0" smtClean="0"/>
              <a:t>2) </a:t>
            </a:r>
            <a:r>
              <a:rPr lang="tr-TR" sz="1800" b="1" dirty="0" err="1" smtClean="0"/>
              <a:t>Dunn</a:t>
            </a:r>
            <a:r>
              <a:rPr lang="tr-TR" sz="1800" b="1" dirty="0" smtClean="0"/>
              <a:t> ve </a:t>
            </a:r>
            <a:r>
              <a:rPr lang="tr-TR" sz="1800" b="1" dirty="0" err="1" smtClean="0"/>
              <a:t>Dunn</a:t>
            </a:r>
            <a:r>
              <a:rPr lang="tr-TR" sz="1800" b="1" dirty="0" smtClean="0"/>
              <a:t> Öğrenme Modeli</a:t>
            </a:r>
          </a:p>
          <a:p>
            <a:pPr marL="0" indent="0">
              <a:buNone/>
            </a:pPr>
            <a:r>
              <a:rPr lang="tr-TR" sz="1800" dirty="0" smtClean="0"/>
              <a:t>Bu modele göre öğrenmeyi etkileyen faktörler şunlardır;</a:t>
            </a:r>
          </a:p>
          <a:p>
            <a:pPr>
              <a:buFontTx/>
              <a:buChar char="-"/>
            </a:pPr>
            <a:r>
              <a:rPr lang="tr-TR" sz="1800" b="1" dirty="0" smtClean="0"/>
              <a:t>Çevresel: </a:t>
            </a:r>
            <a:r>
              <a:rPr lang="tr-TR" sz="1800" dirty="0" smtClean="0"/>
              <a:t>Isı, ışık vs.</a:t>
            </a:r>
          </a:p>
          <a:p>
            <a:pPr>
              <a:buFontTx/>
              <a:buChar char="-"/>
            </a:pPr>
            <a:r>
              <a:rPr lang="tr-TR" sz="1800" b="1" dirty="0" err="1" smtClean="0"/>
              <a:t>Duyuşsal</a:t>
            </a:r>
            <a:r>
              <a:rPr lang="tr-TR" sz="1800" b="1" dirty="0" smtClean="0"/>
              <a:t>:</a:t>
            </a:r>
            <a:r>
              <a:rPr lang="tr-TR" sz="1800" dirty="0" smtClean="0"/>
              <a:t> Motivasyon ve sorumluluk</a:t>
            </a:r>
          </a:p>
          <a:p>
            <a:pPr>
              <a:buFontTx/>
              <a:buChar char="-"/>
            </a:pPr>
            <a:r>
              <a:rPr lang="tr-TR" sz="1800" b="1" dirty="0" smtClean="0"/>
              <a:t>Sosyolojik:</a:t>
            </a:r>
            <a:r>
              <a:rPr lang="tr-TR" sz="1800" dirty="0" smtClean="0"/>
              <a:t> Bireysel mi ya da </a:t>
            </a:r>
            <a:r>
              <a:rPr lang="tr-TR" sz="1800" dirty="0" err="1" smtClean="0"/>
              <a:t>kollektif</a:t>
            </a:r>
            <a:r>
              <a:rPr lang="tr-TR" sz="1800" dirty="0" smtClean="0"/>
              <a:t> mi daha iyi çalışıyorsun?</a:t>
            </a:r>
          </a:p>
          <a:p>
            <a:pPr>
              <a:buFontTx/>
              <a:buChar char="-"/>
            </a:pPr>
            <a:r>
              <a:rPr lang="tr-TR" sz="1800" b="1" dirty="0" smtClean="0"/>
              <a:t>Fizyolojik:</a:t>
            </a:r>
            <a:r>
              <a:rPr lang="tr-TR" sz="1800" dirty="0" smtClean="0"/>
              <a:t> Yemek ihtiyacı, ders çalışıyorken ki saatlerin tutarlılığı</a:t>
            </a:r>
          </a:p>
          <a:p>
            <a:pPr>
              <a:buFontTx/>
              <a:buChar char="-"/>
            </a:pPr>
            <a:r>
              <a:rPr lang="tr-TR" sz="1800" b="1" dirty="0" smtClean="0"/>
              <a:t>Psikolojik:</a:t>
            </a:r>
            <a:r>
              <a:rPr lang="tr-TR" sz="1800" dirty="0" smtClean="0"/>
              <a:t> Beynin iki yarım küresini de kullanabilme, bilgiyi işeyebilme vs.</a:t>
            </a:r>
          </a:p>
          <a:p>
            <a:pPr marL="0" indent="0">
              <a:buNone/>
            </a:pPr>
            <a:r>
              <a:rPr lang="tr-TR" sz="1800" b="1" dirty="0" smtClean="0"/>
              <a:t>3)</a:t>
            </a:r>
            <a:r>
              <a:rPr lang="tr-TR" sz="1800" b="1" dirty="0" err="1" smtClean="0"/>
              <a:t>Gregorc’un</a:t>
            </a:r>
            <a:r>
              <a:rPr lang="tr-TR" sz="1800" b="1" dirty="0" smtClean="0"/>
              <a:t> Öğrenme Stilleri Modeli</a:t>
            </a:r>
          </a:p>
          <a:p>
            <a:pPr marL="0" indent="0">
              <a:buNone/>
            </a:pPr>
            <a:r>
              <a:rPr lang="tr-TR" sz="1800" dirty="0" smtClean="0"/>
              <a:t>Kişilerin algılama yetenekleri </a:t>
            </a:r>
            <a:r>
              <a:rPr lang="tr-TR" sz="1800" b="1" dirty="0" smtClean="0"/>
              <a:t>somut </a:t>
            </a:r>
            <a:r>
              <a:rPr lang="tr-TR" sz="1800" dirty="0" smtClean="0"/>
              <a:t>ve </a:t>
            </a:r>
            <a:r>
              <a:rPr lang="tr-TR" sz="1800" b="1" dirty="0" smtClean="0"/>
              <a:t>soyuttur.</a:t>
            </a:r>
          </a:p>
          <a:p>
            <a:pPr marL="0" indent="0">
              <a:buNone/>
            </a:pPr>
            <a:r>
              <a:rPr lang="tr-TR" sz="1800" dirty="0" smtClean="0"/>
              <a:t>-</a:t>
            </a:r>
            <a:r>
              <a:rPr lang="tr-TR" sz="1800" b="1" dirty="0" smtClean="0"/>
              <a:t>Somut Ardışık: </a:t>
            </a:r>
            <a:r>
              <a:rPr lang="tr-TR" sz="1800" dirty="0" smtClean="0"/>
              <a:t>Yaparak yaşayarak öğrenirler,</a:t>
            </a:r>
          </a:p>
          <a:p>
            <a:pPr marL="0" indent="0">
              <a:buNone/>
            </a:pPr>
            <a:r>
              <a:rPr lang="tr-TR" sz="1800" dirty="0" smtClean="0"/>
              <a:t>-</a:t>
            </a:r>
            <a:r>
              <a:rPr lang="tr-TR" sz="1800" b="1" dirty="0" smtClean="0"/>
              <a:t>Soyut Ardışık: </a:t>
            </a:r>
            <a:r>
              <a:rPr lang="tr-TR" sz="1800" dirty="0" smtClean="0"/>
              <a:t>Görsellerden öğrenirler,</a:t>
            </a:r>
          </a:p>
          <a:p>
            <a:pPr marL="0" indent="0">
              <a:buNone/>
            </a:pPr>
            <a:r>
              <a:rPr lang="tr-TR" sz="1800" dirty="0" smtClean="0"/>
              <a:t>Algıladıkları verileri düzenleme yetenekleri de ikiye ayrılır;</a:t>
            </a:r>
          </a:p>
          <a:p>
            <a:pPr marL="0" indent="0">
              <a:buNone/>
            </a:pPr>
            <a:r>
              <a:rPr lang="tr-TR" sz="1800" dirty="0" smtClean="0"/>
              <a:t>-</a:t>
            </a:r>
            <a:r>
              <a:rPr lang="tr-TR" sz="1800" b="1" dirty="0" smtClean="0"/>
              <a:t>Somut </a:t>
            </a:r>
            <a:r>
              <a:rPr lang="tr-TR" sz="1800" b="1" dirty="0" err="1" smtClean="0"/>
              <a:t>Random</a:t>
            </a:r>
            <a:r>
              <a:rPr lang="tr-TR" sz="1800" b="1" dirty="0" smtClean="0"/>
              <a:t>: </a:t>
            </a:r>
            <a:r>
              <a:rPr lang="tr-TR" sz="1800" dirty="0" smtClean="0"/>
              <a:t>Denemelerle öğrenirler,</a:t>
            </a:r>
          </a:p>
          <a:p>
            <a:pPr marL="0" indent="0">
              <a:buNone/>
            </a:pPr>
            <a:r>
              <a:rPr lang="tr-TR" sz="1800" b="1" dirty="0" smtClean="0"/>
              <a:t>Soyut </a:t>
            </a:r>
            <a:r>
              <a:rPr lang="tr-TR" sz="1800" b="1" dirty="0" err="1" smtClean="0"/>
              <a:t>Random</a:t>
            </a:r>
            <a:r>
              <a:rPr lang="tr-TR" sz="1800" b="1" dirty="0" smtClean="0"/>
              <a:t>: </a:t>
            </a:r>
            <a:r>
              <a:rPr lang="tr-TR" sz="1800" dirty="0" smtClean="0"/>
              <a:t>Karışık ve düzensiz bilgileri organize ederler</a:t>
            </a:r>
          </a:p>
          <a:p>
            <a:pPr>
              <a:buFontTx/>
              <a:buChar char="-"/>
            </a:pPr>
            <a:endParaRPr lang="tr-TR" sz="1800" dirty="0" smtClean="0"/>
          </a:p>
        </p:txBody>
      </p:sp>
    </p:spTree>
    <p:extLst>
      <p:ext uri="{BB962C8B-B14F-4D97-AF65-F5344CB8AC3E}">
        <p14:creationId xmlns:p14="http://schemas.microsoft.com/office/powerpoint/2010/main" val="91918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ÜST DÜZEY DÜŞÜNME BECERİLERİ</a:t>
            </a:r>
          </a:p>
          <a:p>
            <a:pPr marL="0" indent="0">
              <a:buNone/>
            </a:pPr>
            <a:r>
              <a:rPr lang="tr-TR" b="1" dirty="0" smtClean="0"/>
              <a:t>4) Eleştirel Düşünme (Kritik veya Reflektif Düşünme):</a:t>
            </a:r>
          </a:p>
          <a:p>
            <a:pPr>
              <a:buFontTx/>
              <a:buChar char="-"/>
            </a:pPr>
            <a:r>
              <a:rPr lang="tr-TR" dirty="0" smtClean="0"/>
              <a:t>Elde edilen bilginin gözlem ve veriye dayanması,</a:t>
            </a:r>
          </a:p>
          <a:p>
            <a:pPr>
              <a:buFontTx/>
              <a:buChar char="-"/>
            </a:pPr>
            <a:r>
              <a:rPr lang="tr-TR" dirty="0" smtClean="0"/>
              <a:t>Tutarlı olanı ve olmayanı ayırt etme,</a:t>
            </a:r>
          </a:p>
          <a:p>
            <a:pPr>
              <a:buFontTx/>
              <a:buChar char="-"/>
            </a:pPr>
            <a:r>
              <a:rPr lang="tr-TR" dirty="0" smtClean="0"/>
              <a:t>Eksik, fazla ve farklı olanları görebilme,</a:t>
            </a:r>
          </a:p>
          <a:p>
            <a:pPr>
              <a:buFontTx/>
              <a:buChar char="-"/>
            </a:pPr>
            <a:r>
              <a:rPr lang="tr-TR" dirty="0" smtClean="0"/>
              <a:t>Sürekli soru soran ve sorgulayan olabilme</a:t>
            </a:r>
          </a:p>
          <a:p>
            <a:pPr>
              <a:buFontTx/>
              <a:buChar char="-"/>
            </a:pPr>
            <a:r>
              <a:rPr lang="tr-TR" dirty="0" err="1" smtClean="0"/>
              <a:t>Nedensel</a:t>
            </a:r>
            <a:r>
              <a:rPr lang="tr-TR" dirty="0" smtClean="0"/>
              <a:t> ve kanıtlara dayalı olma</a:t>
            </a:r>
          </a:p>
          <a:p>
            <a:pPr>
              <a:buFontTx/>
              <a:buChar char="-"/>
            </a:pPr>
            <a:r>
              <a:rPr lang="tr-TR" dirty="0" smtClean="0"/>
              <a:t>Kanıtlanmış gerçekler ile öne sürülen iddialar arasındaki farkı görebilme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18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5) Yaratıcı Düşünme</a:t>
            </a:r>
          </a:p>
          <a:p>
            <a:pPr>
              <a:buFontTx/>
              <a:buChar char="-"/>
            </a:pPr>
            <a:r>
              <a:rPr lang="tr-TR" dirty="0" smtClean="0"/>
              <a:t>Yeni  özgün ürünler ortaya çıkarmak amacıyla akılcı, esnek ve zengin süreçleri kapsar.</a:t>
            </a:r>
          </a:p>
          <a:p>
            <a:pPr>
              <a:buFontTx/>
              <a:buChar char="-"/>
            </a:pPr>
            <a:r>
              <a:rPr lang="tr-TR" dirty="0" smtClean="0"/>
              <a:t>Yaratıcı düşünmenin önündeki en büyük engel önyargılar ve ezberdir.</a:t>
            </a:r>
          </a:p>
          <a:p>
            <a:pPr marL="0" indent="0" algn="ctr">
              <a:buNone/>
            </a:pPr>
            <a:r>
              <a:rPr lang="tr-TR" b="1" dirty="0" smtClean="0"/>
              <a:t>Yaratıcı Düşünme Aşamaları</a:t>
            </a:r>
          </a:p>
          <a:p>
            <a:pPr marL="457200" indent="-457200">
              <a:buAutoNum type="alphaLcPeriod"/>
            </a:pPr>
            <a:r>
              <a:rPr lang="tr-TR" b="1" dirty="0" smtClean="0"/>
              <a:t>Hazırlık Aşaması: </a:t>
            </a:r>
            <a:r>
              <a:rPr lang="tr-TR" dirty="0" smtClean="0"/>
              <a:t>Bu adım eleştirel düşünülerek ihtiyacın saptandığı bir aşamadır.</a:t>
            </a:r>
          </a:p>
          <a:p>
            <a:pPr marL="457200" indent="-457200">
              <a:buAutoNum type="alphaLcPeriod"/>
            </a:pPr>
            <a:r>
              <a:rPr lang="tr-TR" b="1" dirty="0" smtClean="0"/>
              <a:t>Kuluçka Aşaması: </a:t>
            </a:r>
            <a:r>
              <a:rPr lang="tr-TR" dirty="0" smtClean="0"/>
              <a:t>Özgün çözümler için koşulların oluştuğu aşamadır.</a:t>
            </a:r>
          </a:p>
          <a:p>
            <a:pPr marL="457200" indent="-457200">
              <a:buAutoNum type="alphaLcPeriod"/>
            </a:pPr>
            <a:r>
              <a:rPr lang="tr-TR" b="1" dirty="0" smtClean="0"/>
              <a:t>Aydınlanma Aşaması: </a:t>
            </a:r>
            <a:r>
              <a:rPr lang="tr-TR" dirty="0" smtClean="0"/>
              <a:t>Çözümün birden bire ortaya çıktığı anlık bir aşamadır.</a:t>
            </a:r>
          </a:p>
          <a:p>
            <a:pPr marL="457200" indent="-457200">
              <a:buAutoNum type="alphaLcPeriod"/>
            </a:pPr>
            <a:r>
              <a:rPr lang="tr-TR" b="1" dirty="0" smtClean="0"/>
              <a:t>Değerlendirme Aşaması: </a:t>
            </a:r>
            <a:r>
              <a:rPr lang="tr-TR" dirty="0" smtClean="0"/>
              <a:t>Eksiklerin giderildiği ve çözümlerin giderildiği aşamadır.</a:t>
            </a:r>
          </a:p>
          <a:p>
            <a:pPr marL="0" indent="0" algn="ctr">
              <a:buNone/>
            </a:pPr>
            <a:r>
              <a:rPr lang="tr-TR" b="1" dirty="0" smtClean="0"/>
              <a:t>Yaratıcı </a:t>
            </a:r>
            <a:r>
              <a:rPr lang="tr-TR" b="1" dirty="0" err="1" smtClean="0"/>
              <a:t>Düşünmen’nin</a:t>
            </a:r>
            <a:r>
              <a:rPr lang="tr-TR" b="1" dirty="0" smtClean="0"/>
              <a:t> Önündeki Engeller</a:t>
            </a:r>
          </a:p>
          <a:p>
            <a:pPr marL="0" indent="0">
              <a:buNone/>
            </a:pPr>
            <a:r>
              <a:rPr lang="tr-TR" b="1" dirty="0" smtClean="0"/>
              <a:t>Bilişsel Engeller: </a:t>
            </a:r>
            <a:r>
              <a:rPr lang="tr-TR" dirty="0" smtClean="0"/>
              <a:t>Sorunun farkına varamama, </a:t>
            </a:r>
            <a:r>
              <a:rPr lang="tr-TR" dirty="0" err="1" smtClean="0"/>
              <a:t>nedensel</a:t>
            </a:r>
            <a:r>
              <a:rPr lang="tr-TR" dirty="0" smtClean="0"/>
              <a:t> düşünememe vb.</a:t>
            </a:r>
          </a:p>
          <a:p>
            <a:pPr marL="0" indent="0">
              <a:buNone/>
            </a:pPr>
            <a:r>
              <a:rPr lang="tr-TR" b="1" dirty="0" err="1" smtClean="0"/>
              <a:t>Duyuşsal</a:t>
            </a:r>
            <a:r>
              <a:rPr lang="tr-TR" b="1" dirty="0" smtClean="0"/>
              <a:t> Engeller: </a:t>
            </a:r>
            <a:r>
              <a:rPr lang="tr-TR" dirty="0" smtClean="0"/>
              <a:t>Güven eksikliği, yeterli düzeyde güdülenememe ve eleştirilmekten korkma vb.</a:t>
            </a:r>
          </a:p>
          <a:p>
            <a:pPr marL="0" indent="0">
              <a:buNone/>
            </a:pPr>
            <a:r>
              <a:rPr lang="tr-TR" b="1" dirty="0" smtClean="0"/>
              <a:t>Kültürel Engeller: </a:t>
            </a:r>
            <a:r>
              <a:rPr lang="tr-TR" dirty="0" smtClean="0"/>
              <a:t>Çevre baskısı vb.</a:t>
            </a:r>
          </a:p>
        </p:txBody>
      </p:sp>
    </p:spTree>
    <p:extLst>
      <p:ext uri="{BB962C8B-B14F-4D97-AF65-F5344CB8AC3E}">
        <p14:creationId xmlns:p14="http://schemas.microsoft.com/office/powerpoint/2010/main" val="91918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6)Yansıtıcı Düşünme: </a:t>
            </a:r>
          </a:p>
          <a:p>
            <a:pPr>
              <a:buFontTx/>
              <a:buChar char="-"/>
            </a:pPr>
            <a:r>
              <a:rPr lang="tr-TR" dirty="0" smtClean="0"/>
              <a:t>Elde edilen bilgilerin karşılaşılan problem durumlarında kullanılması,</a:t>
            </a:r>
          </a:p>
          <a:p>
            <a:pPr>
              <a:buFontTx/>
              <a:buChar char="-"/>
            </a:pPr>
            <a:r>
              <a:rPr lang="tr-TR" dirty="0" smtClean="0"/>
              <a:t>Bilgi ve becerilerin işlevsel olarak pratiğe dökülmesi</a:t>
            </a:r>
          </a:p>
          <a:p>
            <a:pPr>
              <a:buFontTx/>
              <a:buChar char="-"/>
            </a:pPr>
            <a:r>
              <a:rPr lang="tr-TR" dirty="0" smtClean="0"/>
              <a:t>Önceki yaşantıların, yeni yaşantılarda kullanılması</a:t>
            </a:r>
          </a:p>
          <a:p>
            <a:pPr marL="0" indent="0">
              <a:buNone/>
            </a:pPr>
            <a:r>
              <a:rPr lang="tr-TR" b="1" dirty="0" smtClean="0"/>
              <a:t>Ör: </a:t>
            </a:r>
            <a:r>
              <a:rPr lang="tr-TR" dirty="0" smtClean="0"/>
              <a:t>Ünitelerdeki konularla gerçek hayat arasında bağ kurma. Öz düzenleme ve öz değerlendirme yapabilmek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18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144</TotalTime>
  <Words>914</Words>
  <Application>Microsoft Office PowerPoint</Application>
  <PresentationFormat>Ekran Gösterisi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Cumba</vt:lpstr>
      <vt:lpstr>ÖĞRENME STİLLERİ VE ÜST DÜZEY ÖĞRENME BECERİLERİ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ÖĞRENME STİLLERİ VE ÜST DÜZEY ÖĞRENME BECERİLERİ</dc:title>
  <dc:creator>rehberlik</dc:creator>
  <cp:lastModifiedBy>rehberlik</cp:lastModifiedBy>
  <cp:revision>25</cp:revision>
  <dcterms:created xsi:type="dcterms:W3CDTF">2021-03-23T08:37:03Z</dcterms:created>
  <dcterms:modified xsi:type="dcterms:W3CDTF">2021-03-25T09:13:13Z</dcterms:modified>
</cp:coreProperties>
</file>