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99" r:id="rId5"/>
    <p:sldId id="262" r:id="rId6"/>
    <p:sldId id="265" r:id="rId7"/>
    <p:sldId id="266" r:id="rId8"/>
    <p:sldId id="306" r:id="rId9"/>
    <p:sldId id="263" r:id="rId10"/>
    <p:sldId id="264" r:id="rId11"/>
    <p:sldId id="273" r:id="rId12"/>
    <p:sldId id="272" r:id="rId13"/>
    <p:sldId id="311" r:id="rId14"/>
    <p:sldId id="274" r:id="rId15"/>
    <p:sldId id="275" r:id="rId16"/>
    <p:sldId id="276" r:id="rId17"/>
    <p:sldId id="307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312" r:id="rId31"/>
    <p:sldId id="313" r:id="rId32"/>
    <p:sldId id="314" r:id="rId33"/>
    <p:sldId id="315" r:id="rId34"/>
    <p:sldId id="289" r:id="rId35"/>
    <p:sldId id="290" r:id="rId36"/>
    <p:sldId id="291" r:id="rId37"/>
    <p:sldId id="293" r:id="rId38"/>
    <p:sldId id="295" r:id="rId39"/>
    <p:sldId id="302" r:id="rId40"/>
    <p:sldId id="310" r:id="rId4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782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2016223"/>
          </a:xfrm>
        </p:spPr>
        <p:txBody>
          <a:bodyPr>
            <a:normAutofit/>
          </a:bodyPr>
          <a:lstStyle/>
          <a:p>
            <a:r>
              <a:rPr lang="tr-TR" sz="5400" b="1" dirty="0" smtClean="0">
                <a:solidFill>
                  <a:schemeClr val="accent2">
                    <a:lumMod val="50000"/>
                  </a:schemeClr>
                </a:solidFill>
              </a:rPr>
              <a:t>2020 YKS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2780928"/>
            <a:ext cx="8064896" cy="352839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70C0"/>
                </a:solidFill>
              </a:rPr>
              <a:t>YÜKSEKÖĞRETİM KURUMLARI SINAVI 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(TYT – AYT)</a:t>
            </a:r>
          </a:p>
          <a:p>
            <a:endParaRPr lang="tr-TR" b="1" dirty="0" smtClean="0">
              <a:solidFill>
                <a:srgbClr val="C00000"/>
              </a:solidFill>
            </a:endParaRPr>
          </a:p>
          <a:p>
            <a:r>
              <a:rPr lang="tr-TR" b="1" dirty="0" smtClean="0">
                <a:solidFill>
                  <a:schemeClr val="tx1"/>
                </a:solidFill>
              </a:rPr>
              <a:t>BİLGİLENDİRMESİ GENÇ TERCİH TARAFINDAN YAPILMIŞTIR.</a:t>
            </a:r>
            <a:endParaRPr lang="tr-TR" b="1" dirty="0" smtClean="0">
              <a:solidFill>
                <a:schemeClr val="tx1"/>
              </a:solidFill>
            </a:endParaRPr>
          </a:p>
          <a:p>
            <a:endParaRPr lang="tr-TR" dirty="0" smtClean="0">
              <a:solidFill>
                <a:schemeClr val="tx1"/>
              </a:solidFill>
            </a:endParaRPr>
          </a:p>
          <a:p>
            <a:endParaRPr lang="tr-T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3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TYT SORU DAĞILIMLARI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7283152" cy="398904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5122" name="Picture 2" descr="C:\Users\Senay\Desktop\2018 üniversiteye giriş sunumları\2018 ty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713268"/>
            <a:ext cx="7776864" cy="598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2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ADAYLARA TAVSİYEMİZ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tr-TR" sz="3000" dirty="0" smtClean="0"/>
              <a:t>TYT’de tüm adaylar sınavda sorulan 4 testin hepsinden (TYT, AYT ve YDT için) puan almaktadır. Bundan dolayı adayların tüm soruları yanıtlamaya çalışmaları önerilir. </a:t>
            </a:r>
          </a:p>
          <a:p>
            <a:pPr marL="0" indent="0">
              <a:buNone/>
            </a:pPr>
            <a:endParaRPr lang="tr-TR" sz="3000" dirty="0" smtClean="0"/>
          </a:p>
          <a:p>
            <a:r>
              <a:rPr lang="tr-TR" sz="3000" dirty="0" smtClean="0">
                <a:solidFill>
                  <a:srgbClr val="C00000"/>
                </a:solidFill>
              </a:rPr>
              <a:t>Türkçe ya da Matematik testlerinin en az birinden 0,5 net çıkartan adayın TYT puanı hesaplanacaktır. </a:t>
            </a:r>
          </a:p>
          <a:p>
            <a:endParaRPr lang="tr-TR" sz="30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348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C:\Users\Senay\Desktop\2018 üniversiteye giriş sunumları\TYT PUUAN HESAPLAMA MANT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9036496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539552" y="5661248"/>
            <a:ext cx="84249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36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Autofit/>
          </a:bodyPr>
          <a:lstStyle/>
          <a:p>
            <a:r>
              <a:rPr lang="tr-TR" sz="3400" b="1" dirty="0" smtClean="0">
                <a:solidFill>
                  <a:srgbClr val="0070C0"/>
                </a:solidFill>
              </a:rPr>
              <a:t>TYT’de ders başına her bir netin yaklaşık değeri</a:t>
            </a:r>
            <a:endParaRPr lang="tr-TR" sz="34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873234"/>
              </p:ext>
            </p:extLst>
          </p:nvPr>
        </p:nvGraphicFramePr>
        <p:xfrm>
          <a:off x="539552" y="1556794"/>
          <a:ext cx="7992888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1378877"/>
                <a:gridCol w="1445523"/>
                <a:gridCol w="1870675"/>
                <a:gridCol w="1785645"/>
              </a:tblGrid>
              <a:tr h="1315784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 dirty="0">
                          <a:effectLst/>
                        </a:rPr>
                        <a:t>Der Adı 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effectLst/>
                        </a:rPr>
                        <a:t>TYT Soru Sayısı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1 Net Değeri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Toplam Puan Katkısı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TYT Test Ağırlıkları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Türkçe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Matematik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Sosyal Bil.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Fen Bil. Testi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23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TYT SONUÇLARI NERELERDE KULLANILICAK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TYT’DE </a:t>
            </a:r>
            <a:r>
              <a:rPr lang="tr-TR" sz="2400" b="1" dirty="0">
                <a:solidFill>
                  <a:srgbClr val="C00000"/>
                </a:solidFill>
              </a:rPr>
              <a:t>150 HAM PUANIN ÜSTÜ: </a:t>
            </a:r>
          </a:p>
          <a:p>
            <a:pPr marL="0" indent="0">
              <a:buNone/>
            </a:pPr>
            <a:endParaRPr lang="tr-TR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 * Önlisans programların (Örgün Açıköğretim)  tercihinde,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Özel yetenek sınavlarına ön başvuruda, 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İkinci aşama Alan Yeterlilik Sınavında puan hesaplanma  hakkı verir. 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38058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TYT PUANI İLE ASKER ve POLİS MESLEK YÜKSEKOKULU ÖN BAŞVURULARI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tr-TR" sz="2600" dirty="0" smtClean="0"/>
              <a:t>Astsubay </a:t>
            </a:r>
            <a:r>
              <a:rPr lang="tr-TR" sz="2600" dirty="0"/>
              <a:t>Meslek </a:t>
            </a:r>
            <a:r>
              <a:rPr lang="tr-TR" sz="2600" dirty="0" smtClean="0"/>
              <a:t>Yüksekokulu seçim aşamasında kullanılacaktır. </a:t>
            </a:r>
          </a:p>
          <a:p>
            <a:pPr>
              <a:buFont typeface="Arial" charset="0"/>
              <a:buChar char="•"/>
            </a:pPr>
            <a:endParaRPr lang="tr-TR" sz="2600" dirty="0" smtClean="0"/>
          </a:p>
          <a:p>
            <a:pPr>
              <a:buFont typeface="Arial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***Subaylık ve Astsubaylık ön başvuruları için adayların  Askeri Öğrenci Aday Belirleme Sınavını AÖABS takip etmeleri gerekmektedir. ***</a:t>
            </a:r>
          </a:p>
          <a:p>
            <a:pPr>
              <a:buFont typeface="Arial" charset="0"/>
              <a:buChar char="•"/>
            </a:pPr>
            <a:endParaRPr lang="tr-TR" sz="2400" dirty="0"/>
          </a:p>
          <a:p>
            <a:r>
              <a:rPr lang="tr-TR" sz="2600" dirty="0"/>
              <a:t> </a:t>
            </a:r>
            <a:r>
              <a:rPr lang="tr-TR" sz="2600" dirty="0" smtClean="0"/>
              <a:t>Polis </a:t>
            </a:r>
            <a:r>
              <a:rPr lang="tr-TR" sz="2600" dirty="0"/>
              <a:t>Meslek </a:t>
            </a:r>
            <a:r>
              <a:rPr lang="tr-TR" sz="2600" dirty="0" smtClean="0"/>
              <a:t>Yüksekokulu ön </a:t>
            </a:r>
            <a:r>
              <a:rPr lang="tr-TR" sz="2600" dirty="0"/>
              <a:t>başvurusunda </a:t>
            </a:r>
            <a:r>
              <a:rPr lang="tr-TR" sz="2600" dirty="0" smtClean="0"/>
              <a:t>kullanılacaktır. Bu okulun başvurusunda muhtemelen </a:t>
            </a:r>
            <a:r>
              <a:rPr lang="tr-TR" sz="2600" dirty="0"/>
              <a:t>250-280 </a:t>
            </a:r>
            <a:r>
              <a:rPr lang="tr-TR" sz="2600" dirty="0" smtClean="0"/>
              <a:t>aralığında bir ham puan istenecektir.                   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5664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ÖNEMLİ</a:t>
            </a:r>
            <a:r>
              <a:rPr lang="tr-TR" sz="3200" dirty="0" smtClean="0"/>
              <a:t> </a:t>
            </a:r>
            <a:r>
              <a:rPr lang="tr-TR" sz="3200" b="1" dirty="0" smtClean="0"/>
              <a:t>DEĞİŞİKLİK</a:t>
            </a:r>
            <a:r>
              <a:rPr lang="tr-TR" dirty="0" smtClean="0"/>
              <a:t>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endParaRPr lang="tr-TR" sz="2400" b="1" dirty="0" smtClean="0">
              <a:solidFill>
                <a:srgbClr val="C00000"/>
              </a:solidFill>
            </a:endParaRPr>
          </a:p>
          <a:p>
            <a:r>
              <a:rPr lang="tr-TR" sz="2400" b="1" dirty="0" smtClean="0">
                <a:solidFill>
                  <a:srgbClr val="C00000"/>
                </a:solidFill>
              </a:rPr>
              <a:t>KESİNLİKLE TYT (İLK AŞAMA) PUANI İLE 4 YILLIK YÜKSEKOKULLARA YANİ LİSANS PROGRAMLARINA ÖĞRENCİ ALIMI YAPILMAYACAKTIR.</a:t>
            </a:r>
          </a:p>
          <a:p>
            <a:endParaRPr lang="tr-TR" sz="2400" b="1" dirty="0" smtClean="0">
              <a:solidFill>
                <a:srgbClr val="C00000"/>
              </a:solidFill>
            </a:endParaRPr>
          </a:p>
          <a:p>
            <a:r>
              <a:rPr lang="tr-TR" sz="2400" b="1" dirty="0" smtClean="0">
                <a:solidFill>
                  <a:srgbClr val="C00000"/>
                </a:solidFill>
              </a:rPr>
              <a:t>YÜKSEKOKUL (4 YILLIK)  KAZANMA HEDEFİ OLAN ADAYLARIN İKİNCİ AŞAMA AYT’YE GİRMELERİ VE BU YÜKSEKOKULLAR İÇİN GEREKLİ OLAN PUANLARI ALMALARI GEREKMEKTEDİR.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69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51216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70C0"/>
                </a:solidFill>
              </a:rPr>
              <a:t>YKS’DE İKİNCİ AŞAMA SINAVLARI: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4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C00000"/>
                </a:solidFill>
              </a:rPr>
              <a:t>ALAN YETERLİLİK TESTİ (AYT) </a:t>
            </a:r>
          </a:p>
          <a:p>
            <a:pPr marL="0" indent="0" algn="ctr">
              <a:buNone/>
            </a:pPr>
            <a:endParaRPr lang="tr-TR" sz="4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C00000"/>
                </a:solidFill>
              </a:rPr>
              <a:t>ve YABANCI DİL TESTİ (YDT)</a:t>
            </a:r>
            <a:endParaRPr lang="tr-TR" sz="40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tr-TR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0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0070C0"/>
                </a:solidFill>
              </a:rPr>
              <a:t>İKİNCİ AŞAMA AYT’YE GİRİŞ</a:t>
            </a:r>
            <a:endParaRPr lang="tr-TR" sz="32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sz="1800" dirty="0" smtClean="0"/>
              <a:t>    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ADAY TYT PUANINI BİLMEDEN AYT’YE GİRECEKTİR. </a:t>
            </a:r>
          </a:p>
          <a:p>
            <a:pPr>
              <a:lnSpc>
                <a:spcPct val="150000"/>
              </a:lnSpc>
            </a:pPr>
            <a:endParaRPr lang="tr-TR" sz="2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b="1" dirty="0" smtClean="0">
                <a:solidFill>
                  <a:srgbClr val="FF0000"/>
                </a:solidFill>
              </a:rPr>
              <a:t>Not: Aday TYT’den 150 puanı geçememiş ise AYT’ye girmiş olsa bile AYT puanı hesaplanmayacaktır.</a:t>
            </a:r>
          </a:p>
          <a:p>
            <a:pPr>
              <a:lnSpc>
                <a:spcPct val="150000"/>
              </a:lnSpc>
            </a:pPr>
            <a:endParaRPr lang="tr-TR" sz="2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61312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AYT ve YDT UYGULANIŞI  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12568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TYT’de</a:t>
            </a:r>
            <a:r>
              <a:rPr lang="tr-TR" sz="2800" dirty="0" smtClean="0"/>
              <a:t> </a:t>
            </a:r>
            <a:r>
              <a:rPr lang="tr-TR" sz="2800" dirty="0" smtClean="0"/>
              <a:t>150 ve üstü ham puan alan adaylar 2. aşama sınavında (AYT) puan hesaplama hakkına sahip olacaklardır. </a:t>
            </a:r>
          </a:p>
          <a:p>
            <a:r>
              <a:rPr lang="tr-TR" sz="2800" dirty="0" smtClean="0"/>
              <a:t>AYT 180 ham puanı geçen aday, geçtiği puan türünde merkezi tercih hakkına sahip olacaktır.</a:t>
            </a:r>
          </a:p>
        </p:txBody>
      </p:sp>
    </p:spTree>
    <p:extLst>
      <p:ext uri="{BB962C8B-B14F-4D97-AF65-F5344CB8AC3E}">
        <p14:creationId xmlns:p14="http://schemas.microsoft.com/office/powerpoint/2010/main" val="311634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112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YKS SINAVLARI: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  </a:t>
            </a:r>
            <a:endParaRPr lang="tr-TR" sz="2400" dirty="0" smtClean="0"/>
          </a:p>
          <a:p>
            <a:r>
              <a:rPr lang="tr-TR" sz="3600" dirty="0" smtClean="0"/>
              <a:t>BİRİNCİ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TEMEL YETENEK TESTİ </a:t>
            </a:r>
            <a:r>
              <a:rPr lang="tr-TR" sz="3600" b="1" dirty="0" smtClean="0">
                <a:solidFill>
                  <a:srgbClr val="0070C0"/>
                </a:solidFill>
              </a:rPr>
              <a:t>(TYT)</a:t>
            </a:r>
          </a:p>
          <a:p>
            <a:endParaRPr lang="tr-TR" sz="3600" dirty="0"/>
          </a:p>
          <a:p>
            <a:r>
              <a:rPr lang="tr-TR" sz="3600" dirty="0" smtClean="0"/>
              <a:t>İKİNCİ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ALAN YETERLİKİK TESTİ </a:t>
            </a:r>
            <a:r>
              <a:rPr lang="tr-TR" sz="3600" b="1" dirty="0" smtClean="0">
                <a:solidFill>
                  <a:srgbClr val="002060"/>
                </a:solidFill>
              </a:rPr>
              <a:t>(AYT) ve YABANCI DİL TESTİ (YDT) </a:t>
            </a:r>
          </a:p>
          <a:p>
            <a:pPr marL="0" indent="0">
              <a:buNone/>
            </a:pPr>
            <a:endParaRPr lang="tr-TR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tr-TR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tr-T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4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22899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AYT DERS KAPSAMLARI ve SORU SAYILARI </a:t>
            </a:r>
            <a:endParaRPr lang="tr-TR" sz="2800" dirty="0"/>
          </a:p>
        </p:txBody>
      </p:sp>
      <p:pic>
        <p:nvPicPr>
          <p:cNvPr id="2050" name="Picture 2" descr="C:\Users\Senay\Desktop\örnek çalışma\fotolar\EDEBİTAY SOSYAL 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89" y="1700808"/>
            <a:ext cx="915573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66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Tarih-1 ve Coğrafya-1 Kapsamı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Coğrafya-1:  coğrafya öğretim programında belirtilen </a:t>
            </a:r>
            <a:r>
              <a:rPr lang="tr-TR" sz="2800" b="1" dirty="0">
                <a:solidFill>
                  <a:srgbClr val="C00000"/>
                </a:solidFill>
              </a:rPr>
              <a:t>9. ve 10. sınıf </a:t>
            </a:r>
            <a:r>
              <a:rPr lang="tr-TR" sz="2800" b="1" dirty="0" smtClean="0">
                <a:solidFill>
                  <a:srgbClr val="C00000"/>
                </a:solidFill>
              </a:rPr>
              <a:t>kazanımlarından oluşmaktadır</a:t>
            </a:r>
          </a:p>
          <a:p>
            <a:endParaRPr lang="tr-TR" sz="2800" b="1" dirty="0" smtClean="0">
              <a:solidFill>
                <a:srgbClr val="C00000"/>
              </a:solidFill>
            </a:endParaRPr>
          </a:p>
          <a:p>
            <a:r>
              <a:rPr lang="tr-TR" sz="2800" b="1" dirty="0" smtClean="0">
                <a:solidFill>
                  <a:srgbClr val="C00000"/>
                </a:solidFill>
              </a:rPr>
              <a:t>Tarih-1: Tarih dersinin 9 ve 10. sınıf tarih ve İnkılap Tarihi kazanımlarından oluşmaktadır. </a:t>
            </a:r>
          </a:p>
          <a:p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8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17400" y="404664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Sosyal Bilimler-2 Sınavı: </a:t>
            </a:r>
            <a:endParaRPr lang="tr-T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2996953"/>
            <a:ext cx="5976664" cy="1872208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3074" name="Picture 2" descr="C:\Users\Senay\Desktop\örnek çalışma\fotolar\SOSY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29" y="1916832"/>
            <a:ext cx="8576543" cy="364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21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Sosyal Bilimler-2 Ders Kapsamları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tr-TR" sz="2400" dirty="0" smtClean="0"/>
              <a:t>Felsefe Grubu: Felsefe, Sosyoloji, Psikoloji ve Mantık Derslerinin tüm lise müfredatını kapsamaktadır.</a:t>
            </a:r>
          </a:p>
          <a:p>
            <a:r>
              <a:rPr lang="tr-TR" sz="2400" dirty="0" smtClean="0"/>
              <a:t>Tarih-2 Coğrafya-2 derslerinin konu kapsamı; yukarıda belirtilen bu derslerin ortak konuları dışında kalan diğer tüm lise müfredatını kapsar. </a:t>
            </a:r>
          </a:p>
          <a:p>
            <a:r>
              <a:rPr lang="tr-TR" sz="2400" b="1" dirty="0" smtClean="0">
                <a:solidFill>
                  <a:srgbClr val="C00000"/>
                </a:solidFill>
              </a:rPr>
              <a:t>Din dersinden muaf olan adaylar, ilave felsefe grubu sorularını yanıtlayacaktır.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83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2074242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Fen Bilimleri Sınavı: 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Bu derslerin tüm lise müfredatını kapsar. </a:t>
            </a:r>
            <a:endParaRPr lang="tr-TR" sz="20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Senay\Desktop\örnek çalışma\fotolar\fen bilimleri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33" y="2708920"/>
            <a:ext cx="839421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3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3730426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Matematik Sınavı</a:t>
            </a:r>
            <a:r>
              <a:rPr lang="tr-TR" sz="3600" dirty="0" smtClean="0"/>
              <a:t>:  </a:t>
            </a:r>
            <a:br>
              <a:rPr lang="tr-TR" sz="3600" dirty="0" smtClean="0"/>
            </a:br>
            <a:r>
              <a:rPr lang="tr-TR" sz="3600" dirty="0" smtClean="0"/>
              <a:t> Tüm Lise Matematik ve Geometri konularını kapsamaktadır. </a:t>
            </a:r>
            <a:br>
              <a:rPr lang="tr-TR" sz="3600" dirty="0" smtClean="0"/>
            </a:br>
            <a:r>
              <a:rPr lang="tr-TR" sz="2400" b="1" dirty="0" smtClean="0">
                <a:solidFill>
                  <a:srgbClr val="C00000"/>
                </a:solidFill>
              </a:rPr>
              <a:t/>
            </a:r>
            <a:br>
              <a:rPr lang="tr-TR" sz="2400" b="1" dirty="0" smtClean="0">
                <a:solidFill>
                  <a:srgbClr val="C00000"/>
                </a:solidFill>
              </a:rPr>
            </a:br>
            <a:r>
              <a:rPr lang="tr-TR" sz="2400" b="1" dirty="0" smtClean="0">
                <a:solidFill>
                  <a:srgbClr val="C00000"/>
                </a:solidFill>
              </a:rPr>
              <a:t>Yaklaşık 30 mat 10 geometri sorusu sorulacaktır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005064"/>
            <a:ext cx="8496944" cy="2520280"/>
          </a:xfrm>
        </p:spPr>
        <p:txBody>
          <a:bodyPr>
            <a:normAutofit/>
          </a:bodyPr>
          <a:lstStyle/>
          <a:p>
            <a:r>
              <a:rPr lang="tr-TR" dirty="0" smtClean="0"/>
              <a:t>Matematik Soru Sayısı Toplam 40 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 Sınavı: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İng</a:t>
            </a:r>
            <a:r>
              <a:rPr lang="tr-TR" sz="2800" dirty="0"/>
              <a:t>.</a:t>
            </a:r>
            <a:r>
              <a:rPr lang="tr-TR" sz="2800" dirty="0" smtClean="0"/>
              <a:t> Alm. Frnsz. Rusça ve Arapça Dillerinden yapılır.</a:t>
            </a:r>
          </a:p>
          <a:p>
            <a:r>
              <a:rPr lang="tr-TR" sz="2800" dirty="0" smtClean="0"/>
              <a:t>Aday bu </a:t>
            </a:r>
            <a:r>
              <a:rPr lang="tr-TR" sz="2800" dirty="0"/>
              <a:t>5</a:t>
            </a:r>
            <a:r>
              <a:rPr lang="tr-TR" sz="2800" dirty="0" smtClean="0"/>
              <a:t> dilden birini seçerek Dil sınavına girer. </a:t>
            </a:r>
          </a:p>
          <a:p>
            <a:r>
              <a:rPr lang="tr-TR" sz="2800" dirty="0" smtClean="0"/>
              <a:t>80 soru sorulacaktır. </a:t>
            </a:r>
          </a:p>
          <a:p>
            <a:r>
              <a:rPr lang="tr-TR" sz="2800" dirty="0" smtClean="0"/>
              <a:t>O dilin tüm lise müfredatını kapsamaktadır. </a:t>
            </a:r>
          </a:p>
          <a:p>
            <a:r>
              <a:rPr lang="tr-TR" sz="2800" dirty="0" smtClean="0"/>
              <a:t>Beş farklı dilden yapılacak sınavda tek puanlama ve sıra olacaktır.</a:t>
            </a:r>
          </a:p>
          <a:p>
            <a:r>
              <a:rPr lang="tr-TR" sz="2800" dirty="0" smtClean="0"/>
              <a:t>120 dakika sınav süresi olacaktır.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11713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AYT UYGULANIŞI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968552"/>
          </a:xfrm>
        </p:spPr>
        <p:txBody>
          <a:bodyPr>
            <a:normAutofit lnSpcReduction="10000"/>
          </a:bodyPr>
          <a:lstStyle/>
          <a:p>
            <a:r>
              <a:rPr lang="tr-TR" sz="2800" dirty="0" smtClean="0"/>
              <a:t>AYT’de adaya tek kitapçık verilecektir. Aday kendi tercih önceliğine göre istediği testten başlayarak, istediği kadar test yanıtlayabilir.</a:t>
            </a:r>
          </a:p>
          <a:p>
            <a:r>
              <a:rPr lang="tr-TR" sz="2800" dirty="0" smtClean="0"/>
              <a:t>AYT’de açık uçlu soru sorulmayacaktır ve 4 yanlış bir doğruyu götürecektir.</a:t>
            </a:r>
          </a:p>
          <a:p>
            <a:r>
              <a:rPr lang="tr-TR" sz="2800" dirty="0" smtClean="0"/>
              <a:t>Bu durumda adayın zamanı iyi kullanması açısından 2 veya 3 teste girmesi tavsiye olunur. </a:t>
            </a:r>
          </a:p>
          <a:p>
            <a:r>
              <a:rPr lang="tr-TR" sz="2800" dirty="0"/>
              <a:t>İ</a:t>
            </a:r>
            <a:r>
              <a:rPr lang="tr-TR" sz="2800" dirty="0" smtClean="0"/>
              <a:t>kinci aşama sınavına </a:t>
            </a:r>
            <a:r>
              <a:rPr lang="tr-TR" sz="2800" dirty="0"/>
              <a:t>4 testten birden </a:t>
            </a:r>
            <a:r>
              <a:rPr lang="tr-TR" sz="2800" dirty="0" smtClean="0"/>
              <a:t>girilmesi zaman baskısı oluşturacaktır. </a:t>
            </a:r>
          </a:p>
          <a:p>
            <a:r>
              <a:rPr lang="tr-TR" sz="2800" dirty="0" smtClean="0"/>
              <a:t>4 teste birden hazırlanmanın hiç gereği yoktur, lütfen kazanmak istediğiniz programı önceden seçiniz.</a:t>
            </a:r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537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ALAN YETERLİKİK TESTİ SÜRELERİ </a:t>
            </a:r>
            <a:endParaRPr lang="tr-TR" sz="3600" dirty="0"/>
          </a:p>
        </p:txBody>
      </p:sp>
      <p:pic>
        <p:nvPicPr>
          <p:cNvPr id="5122" name="Picture 2" descr="C:\Users\Senay\Desktop\örnek çalışma\fotolar\SINAV SÜRESİ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1" y="1333142"/>
            <a:ext cx="9009665" cy="414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3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899592" y="1417638"/>
            <a:ext cx="7787208" cy="64321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Senay\Desktop\2018 üniversiteye giriş sunumları\ayt - sunum 5.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680" y="1055008"/>
            <a:ext cx="9146060" cy="5259632"/>
          </a:xfrm>
          <a:prstGeom prst="rect">
            <a:avLst/>
          </a:prstGeom>
          <a:solidFill>
            <a:srgbClr val="FFC000"/>
          </a:solidFill>
          <a:extLst/>
        </p:spPr>
      </p:pic>
      <p:sp>
        <p:nvSpPr>
          <p:cNvPr id="4" name="Dikdörtgen 3"/>
          <p:cNvSpPr/>
          <p:nvPr/>
        </p:nvSpPr>
        <p:spPr>
          <a:xfrm>
            <a:off x="971600" y="1041688"/>
            <a:ext cx="6696744" cy="587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2020 ÜNİVERSİTE SINAV AŞAMASI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971600" y="5877272"/>
            <a:ext cx="69847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119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2020 </a:t>
            </a:r>
            <a:r>
              <a:rPr lang="tr-TR" sz="3800" b="1" dirty="0" smtClean="0">
                <a:solidFill>
                  <a:srgbClr val="C00000"/>
                </a:solidFill>
              </a:rPr>
              <a:t>YKS TARİHLERİ 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sz="3600" b="1" dirty="0" smtClean="0"/>
              <a:t>Sınav Başvurusu: </a:t>
            </a:r>
            <a:r>
              <a:rPr lang="tr-TR" sz="3600" dirty="0"/>
              <a:t>6</a:t>
            </a:r>
            <a:r>
              <a:rPr lang="tr-TR" sz="3600" dirty="0" smtClean="0"/>
              <a:t> Şubat-3 Mart 2020</a:t>
            </a:r>
          </a:p>
          <a:p>
            <a:pPr marL="0" indent="0" algn="ctr">
              <a:buNone/>
            </a:pPr>
            <a:endParaRPr lang="tr-TR" sz="3600" dirty="0" smtClean="0"/>
          </a:p>
          <a:p>
            <a:pPr marL="0" indent="0" algn="ctr">
              <a:buNone/>
            </a:pPr>
            <a:r>
              <a:rPr lang="tr-TR" sz="3600" b="1" dirty="0" smtClean="0"/>
              <a:t>Sınavın Uygulanması: </a:t>
            </a:r>
            <a:r>
              <a:rPr lang="tr-TR" sz="3600" dirty="0" smtClean="0"/>
              <a:t>27-28Haziran </a:t>
            </a:r>
            <a:r>
              <a:rPr lang="tr-TR" sz="3600" dirty="0" smtClean="0"/>
              <a:t>2020</a:t>
            </a:r>
          </a:p>
          <a:p>
            <a:pPr marL="0" indent="0" algn="ctr">
              <a:buNone/>
            </a:pPr>
            <a:endParaRPr lang="tr-TR" sz="3600" dirty="0" smtClean="0"/>
          </a:p>
          <a:p>
            <a:pPr marL="0" indent="0" algn="ctr">
              <a:buNone/>
            </a:pPr>
            <a:r>
              <a:rPr lang="tr-TR" sz="3600" b="1" dirty="0" smtClean="0"/>
              <a:t>YKS Sonuçlarının Açıklanması: </a:t>
            </a:r>
            <a:r>
              <a:rPr lang="tr-TR" sz="3600" dirty="0" smtClean="0"/>
              <a:t>Temmuz Son Haftası</a:t>
            </a:r>
            <a:endParaRPr lang="tr-TR" sz="3600" dirty="0"/>
          </a:p>
          <a:p>
            <a:pPr marL="0" indent="0" algn="ctr">
              <a:buNone/>
            </a:pPr>
            <a:r>
              <a:rPr lang="tr-TR" sz="3500" b="1" dirty="0" smtClean="0"/>
              <a:t>YKS Tercihlerinin Yapılması: </a:t>
            </a:r>
            <a:r>
              <a:rPr lang="tr-TR" sz="3500" dirty="0" smtClean="0"/>
              <a:t>Ağustos Ayının İlk Haftası</a:t>
            </a:r>
            <a:endParaRPr lang="tr-TR" sz="3500" dirty="0" smtClean="0"/>
          </a:p>
          <a:p>
            <a:pPr marL="0" indent="0" algn="ctr">
              <a:buNone/>
            </a:pPr>
            <a:endParaRPr lang="tr-TR" sz="3600" dirty="0" smtClean="0"/>
          </a:p>
          <a:p>
            <a:pPr marL="0" indent="0" algn="ctr">
              <a:buNone/>
            </a:pPr>
            <a:endParaRPr lang="tr-TR" sz="3600" dirty="0" smtClean="0"/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8559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683568" y="1412776"/>
            <a:ext cx="7571184" cy="4991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4098" name="Picture 2" descr="C:\Users\Senay\Desktop\2019 YKS SÜRECİ\puan hesaplama\ayt say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864" y="404664"/>
            <a:ext cx="895815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323528" y="5301208"/>
            <a:ext cx="835292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323528" y="620688"/>
            <a:ext cx="64807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2020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41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7211144" cy="93124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Senay\Desktop\2019 YKS SÜRECİ\puan hesaplama\ayt-e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4" y="476672"/>
            <a:ext cx="8995505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251520" y="5445224"/>
            <a:ext cx="835292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0" y="476672"/>
            <a:ext cx="7555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2020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84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7859216" cy="4991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2050" name="Picture 2" descr="C:\Users\Senay\Desktop\2019 YKS SÜRECİ\puan hesaplama\ayt-söz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60" y="480092"/>
            <a:ext cx="8843436" cy="625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539552" y="5877272"/>
            <a:ext cx="81369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539552" y="620688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2020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393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1043608" y="1417638"/>
            <a:ext cx="7643192" cy="35517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1026" name="Picture 2" descr="C:\Users\Senay\Desktop\2019 YKS SÜRECİ\puan hesaplama\ayd di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24" y="680922"/>
            <a:ext cx="8833964" cy="58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67544" y="5589240"/>
            <a:ext cx="82089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480160" y="764704"/>
            <a:ext cx="864096" cy="480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2020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011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HATIRLATMALAR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tr-TR" sz="3000" dirty="0" smtClean="0"/>
              <a:t>TYT’de 150 ham  puanı geçemeyen adayın YKS puanı hesaplanmaz.</a:t>
            </a:r>
          </a:p>
          <a:p>
            <a:r>
              <a:rPr lang="tr-TR" sz="3000" dirty="0" smtClean="0"/>
              <a:t>TYT netleri YKS puanını hesaplamada kullanılır.</a:t>
            </a:r>
          </a:p>
          <a:p>
            <a:r>
              <a:rPr lang="tr-TR" sz="3000" dirty="0" smtClean="0"/>
              <a:t>AYT başarısı / başarısızlığı TYT puanını etkilemez. </a:t>
            </a:r>
            <a:endParaRPr lang="tr-TR" sz="3000" dirty="0"/>
          </a:p>
          <a:p>
            <a:r>
              <a:rPr lang="tr-TR" sz="3000" dirty="0" smtClean="0"/>
              <a:t>Aday AYT’de 180 ham puanı geçmese de, TYT ham puanında 150’yi geçtiği için, TYT puanı ile tercih yapabilir. </a:t>
            </a:r>
          </a:p>
          <a:p>
            <a:r>
              <a:rPr lang="tr-TR" sz="3000" b="1" dirty="0" smtClean="0">
                <a:solidFill>
                  <a:srgbClr val="FF0000"/>
                </a:solidFill>
              </a:rPr>
              <a:t>Subaylık seçim aşamasında Sayısal ve Eşit Ağırlık AYT puanları kullanılır.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21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3200" dirty="0" smtClean="0"/>
              <a:t>AYT puanları birbirinden bağımsız hesaplanır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/>
          </a:bodyPr>
          <a:lstStyle/>
          <a:p>
            <a:r>
              <a:rPr lang="tr-TR" sz="3000" dirty="0" smtClean="0"/>
              <a:t>AYT </a:t>
            </a:r>
            <a:r>
              <a:rPr lang="tr-TR" sz="3000" dirty="0"/>
              <a:t>puanı hesaplanırken her alan için o alana kaynaklık eden iki </a:t>
            </a:r>
            <a:r>
              <a:rPr lang="tr-TR" sz="3000" dirty="0" smtClean="0"/>
              <a:t>AYT testi kullanılır. </a:t>
            </a:r>
          </a:p>
          <a:p>
            <a:r>
              <a:rPr lang="tr-TR" sz="3000" dirty="0" smtClean="0"/>
              <a:t>Örnek: AYT’de 3 teste giren adayın (MAT, FEN, Edebiyat Sos-1) sayısal puanı hesaplanırken Mat ve Fen testleri dikkate alınır, Edebiyat-sos-1 netleri Sayısal puanını etkilemez. </a:t>
            </a:r>
          </a:p>
          <a:p>
            <a:r>
              <a:rPr lang="tr-TR" sz="3000" dirty="0" smtClean="0"/>
              <a:t>Aynı şekilde bu adayın Eşit Ağırlık Puanı hesaplanırken de Mat ve Edebiyat Sos-1 netleri dikkate alınır, Fen netleri dikkate alınmaz.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72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YKS ALANLARI VE PUAN TÜRLERİ: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rgbClr val="C00000"/>
                </a:solidFill>
              </a:rPr>
              <a:t>TÜRKÇE SOSYAL </a:t>
            </a:r>
            <a:r>
              <a:rPr lang="tr-TR" sz="3600" b="1" dirty="0">
                <a:solidFill>
                  <a:srgbClr val="C00000"/>
                </a:solidFill>
              </a:rPr>
              <a:t>/</a:t>
            </a:r>
            <a:r>
              <a:rPr lang="tr-TR" sz="3600" b="1" dirty="0" smtClean="0">
                <a:solidFill>
                  <a:srgbClr val="C00000"/>
                </a:solidFill>
              </a:rPr>
              <a:t> SÖZEL ALAN: </a:t>
            </a:r>
          </a:p>
          <a:p>
            <a:pPr algn="ctr"/>
            <a:endParaRPr lang="tr-TR" sz="2400" dirty="0" smtClean="0"/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dirty="0" smtClean="0"/>
              <a:t> SÖZEL (</a:t>
            </a:r>
            <a:r>
              <a:rPr lang="tr-TR" sz="2600" b="1" dirty="0" smtClean="0">
                <a:solidFill>
                  <a:srgbClr val="FF0000"/>
                </a:solidFill>
              </a:rPr>
              <a:t>SÖZ</a:t>
            </a:r>
            <a:r>
              <a:rPr lang="tr-TR" sz="2600" dirty="0" smtClean="0"/>
              <a:t>)</a:t>
            </a:r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dirty="0" smtClean="0"/>
              <a:t>       AYT’DE GİRMESİ GEREKEN SINAVLAR   </a:t>
            </a:r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b="1" dirty="0" smtClean="0"/>
              <a:t>YKS’DE EDEBİYAT - SOSYAL BİLİMLER 1 SINAVI 40 SORU</a:t>
            </a:r>
          </a:p>
          <a:p>
            <a:pPr marL="0" indent="0" algn="ctr">
              <a:buNone/>
            </a:pPr>
            <a:r>
              <a:rPr lang="tr-TR" sz="2600" b="1" dirty="0" smtClean="0"/>
              <a:t>  ve </a:t>
            </a:r>
          </a:p>
          <a:p>
            <a:pPr marL="0" indent="0" algn="ctr">
              <a:buNone/>
            </a:pPr>
            <a:r>
              <a:rPr lang="tr-TR" sz="2600" b="1" dirty="0" smtClean="0"/>
              <a:t>             SOSYAL BİLİMLER 2 SINAVI 40 SORU</a:t>
            </a:r>
            <a:endParaRPr lang="tr-TR" sz="2600" b="1" dirty="0"/>
          </a:p>
        </p:txBody>
      </p:sp>
    </p:spTree>
    <p:extLst>
      <p:ext uri="{BB962C8B-B14F-4D97-AF65-F5344CB8AC3E}">
        <p14:creationId xmlns:p14="http://schemas.microsoft.com/office/powerpoint/2010/main" val="366644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EŞİT AĞIRLIK / TÜRKÇE MATEMATİK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algn="ctr"/>
            <a:endParaRPr lang="tr-TR" sz="2800" dirty="0" smtClean="0"/>
          </a:p>
          <a:p>
            <a:pPr marL="0" indent="0" algn="ctr">
              <a:buNone/>
            </a:pPr>
            <a:r>
              <a:rPr lang="tr-TR" sz="2800" dirty="0" smtClean="0"/>
              <a:t> EŞİT AĞIRLIK  (</a:t>
            </a:r>
            <a:r>
              <a:rPr lang="tr-TR" sz="2800" b="1" dirty="0" smtClean="0">
                <a:solidFill>
                  <a:srgbClr val="FF0000"/>
                </a:solidFill>
              </a:rPr>
              <a:t>EA</a:t>
            </a:r>
            <a:r>
              <a:rPr lang="tr-TR" sz="2800" dirty="0" smtClean="0"/>
              <a:t>)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 smtClean="0"/>
              <a:t>   AYT’DE </a:t>
            </a:r>
            <a:r>
              <a:rPr lang="tr-TR" sz="2800" dirty="0"/>
              <a:t>GİRMESİ GEREKEN </a:t>
            </a:r>
            <a:r>
              <a:rPr lang="tr-TR" sz="2800" dirty="0" smtClean="0"/>
              <a:t>SINAVLAR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/>
              <a:t>YKS’DE EDEBİYAT - SOSYAL BİLİMLER 1 SINAVI 40 SORU</a:t>
            </a:r>
          </a:p>
          <a:p>
            <a:pPr marL="0" indent="0" algn="ctr">
              <a:buNone/>
            </a:pPr>
            <a:r>
              <a:rPr lang="tr-TR" sz="2800" b="1" dirty="0"/>
              <a:t>  ve </a:t>
            </a:r>
          </a:p>
          <a:p>
            <a:pPr marL="0" indent="0" algn="ctr">
              <a:buNone/>
            </a:pPr>
            <a:r>
              <a:rPr lang="tr-TR" sz="2800" b="1" dirty="0" smtClean="0"/>
              <a:t>METEMATİK SINAVI </a:t>
            </a:r>
            <a:r>
              <a:rPr lang="tr-TR" sz="2800" b="1" dirty="0"/>
              <a:t>40 SORU</a:t>
            </a:r>
          </a:p>
          <a:p>
            <a:pPr marL="0" indent="0" algn="ctr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3183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SAYISAL / MATEMATİK FEN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</a:t>
            </a:r>
            <a:r>
              <a:rPr lang="tr-TR" sz="2800" dirty="0" smtClean="0"/>
              <a:t>SAYISAL(</a:t>
            </a:r>
            <a:r>
              <a:rPr lang="tr-TR" sz="2800" b="1" dirty="0" smtClean="0">
                <a:solidFill>
                  <a:srgbClr val="FF0000"/>
                </a:solidFill>
              </a:rPr>
              <a:t>SAY</a:t>
            </a:r>
            <a:r>
              <a:rPr lang="tr-TR" sz="2800" dirty="0" smtClean="0"/>
              <a:t>)</a:t>
            </a:r>
            <a:endParaRPr lang="tr-TR" sz="2800" dirty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  </a:t>
            </a:r>
            <a:r>
              <a:rPr lang="tr-TR" sz="2800" dirty="0" smtClean="0"/>
              <a:t>AYT’DE </a:t>
            </a:r>
            <a:r>
              <a:rPr lang="tr-TR" sz="2800" dirty="0"/>
              <a:t>GİRMESİ GEREKEN SINAVLAR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 smtClean="0"/>
              <a:t>FEN BİLİMLERİ SINAVI 40 SORU</a:t>
            </a:r>
            <a:endParaRPr lang="tr-TR" sz="2800" b="1" dirty="0"/>
          </a:p>
          <a:p>
            <a:pPr marL="0" indent="0" algn="ctr">
              <a:buNone/>
            </a:pPr>
            <a:r>
              <a:rPr lang="tr-TR" sz="2800" b="1" dirty="0"/>
              <a:t>  ve </a:t>
            </a:r>
          </a:p>
          <a:p>
            <a:pPr marL="0" indent="0" algn="ctr">
              <a:buNone/>
            </a:pPr>
            <a:r>
              <a:rPr lang="tr-TR" sz="2800" b="1" dirty="0"/>
              <a:t>METEMATİK SINAVI 40 SOR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5684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BAŞARI SINIRLAMASI ŞARTI: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Tıp:                       </a:t>
            </a:r>
            <a:r>
              <a:rPr lang="tr-TR" dirty="0" smtClean="0"/>
              <a:t>50.000 </a:t>
            </a:r>
            <a:r>
              <a:rPr lang="tr-TR" dirty="0" smtClean="0"/>
              <a:t>(Sayısal puanda</a:t>
            </a:r>
            <a:r>
              <a:rPr lang="tr-TR" dirty="0" smtClean="0"/>
              <a:t>)</a:t>
            </a:r>
          </a:p>
          <a:p>
            <a:r>
              <a:rPr lang="tr-TR" dirty="0" smtClean="0"/>
              <a:t>Diş Hekimliği :    80.000 (Sayısal Puanda)</a:t>
            </a:r>
          </a:p>
          <a:p>
            <a:r>
              <a:rPr lang="tr-TR" dirty="0" smtClean="0"/>
              <a:t>Eczacılık :            100.000 (Sayısal Puanda)</a:t>
            </a:r>
            <a:endParaRPr lang="tr-TR" dirty="0" smtClean="0"/>
          </a:p>
          <a:p>
            <a:r>
              <a:rPr lang="tr-TR" dirty="0" smtClean="0"/>
              <a:t>Hukuk:                </a:t>
            </a:r>
            <a:r>
              <a:rPr lang="tr-TR" dirty="0" smtClean="0"/>
              <a:t>125.000 </a:t>
            </a:r>
            <a:r>
              <a:rPr lang="tr-TR" dirty="0" smtClean="0"/>
              <a:t>(EA Puanda)</a:t>
            </a:r>
          </a:p>
          <a:p>
            <a:r>
              <a:rPr lang="tr-TR" dirty="0" smtClean="0"/>
              <a:t>Mimarlık:            250.000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</a:p>
          <a:p>
            <a:r>
              <a:rPr lang="tr-TR" dirty="0" smtClean="0"/>
              <a:t>Öğretmenlikler: 300.000 (Say-EA-Söz-Dil Puanda)</a:t>
            </a:r>
          </a:p>
          <a:p>
            <a:r>
              <a:rPr lang="tr-TR" dirty="0"/>
              <a:t>Mühendislikler: </a:t>
            </a:r>
            <a:r>
              <a:rPr lang="tr-TR" dirty="0" smtClean="0"/>
              <a:t>300.000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  <a:endParaRPr lang="tr-TR" dirty="0"/>
          </a:p>
          <a:p>
            <a:pPr marL="0" indent="0">
              <a:buNone/>
            </a:pPr>
            <a:r>
              <a:rPr lang="tr-TR" sz="2600" dirty="0">
                <a:solidFill>
                  <a:srgbClr val="C00000"/>
                </a:solidFill>
              </a:rPr>
              <a:t> </a:t>
            </a:r>
            <a:r>
              <a:rPr lang="tr-TR" sz="2600" dirty="0" smtClean="0">
                <a:solidFill>
                  <a:srgbClr val="C00000"/>
                </a:solidFill>
              </a:rPr>
              <a:t>  (Su, Orman ve Ziraat mühendislikleri hariç)</a:t>
            </a:r>
          </a:p>
          <a:p>
            <a:pPr marL="0" indent="0">
              <a:buNone/>
            </a:pPr>
            <a:r>
              <a:rPr lang="tr-TR" sz="2800" b="1" dirty="0" smtClean="0"/>
              <a:t>Adayların bu programları tercih edebilmeleri için ilgili puan türlerinde, belirtilen başarı sırası içinde olması gerekmektedir. 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41203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YKS BAŞVURUSU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başvuruda adaylar </a:t>
            </a:r>
            <a:r>
              <a:rPr lang="tr-TR" dirty="0" smtClean="0"/>
              <a:t>TYT, AYT ve YDT </a:t>
            </a:r>
            <a:r>
              <a:rPr lang="tr-TR" dirty="0"/>
              <a:t>başvurusunu yapacaklardır</a:t>
            </a:r>
            <a:r>
              <a:rPr lang="tr-TR" dirty="0" smtClean="0"/>
              <a:t>. (</a:t>
            </a:r>
            <a:r>
              <a:rPr lang="tr-TR" dirty="0"/>
              <a:t>6</a:t>
            </a:r>
            <a:r>
              <a:rPr lang="tr-TR" dirty="0" smtClean="0"/>
              <a:t> Şubat- 3 Mart)</a:t>
            </a:r>
            <a:endParaRPr lang="tr-TR" dirty="0"/>
          </a:p>
          <a:p>
            <a:r>
              <a:rPr lang="tr-TR" dirty="0" smtClean="0"/>
              <a:t>TYT’ye başvuran aday AYT ve / veya YDT’de başvurabilir. </a:t>
            </a:r>
            <a:endParaRPr lang="tr-TR" dirty="0"/>
          </a:p>
          <a:p>
            <a:r>
              <a:rPr lang="tr-TR" dirty="0"/>
              <a:t>Bu başvuruyu yapmayan adaylar </a:t>
            </a:r>
            <a:r>
              <a:rPr lang="tr-TR" dirty="0" smtClean="0"/>
              <a:t>2020 </a:t>
            </a:r>
            <a:r>
              <a:rPr lang="tr-TR" dirty="0"/>
              <a:t>yılında üniversite  sınavı ve tercihlerinde herhangi bir işlem yapamaz</a:t>
            </a:r>
            <a:r>
              <a:rPr lang="tr-TR" dirty="0" smtClean="0"/>
              <a:t>. Ve hak iddia edemez.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511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MTOK Aynen devam edecektir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Meslek lisesi mezunlarının alanları ile ilgili 2 yıllık önlisans programları için aldıkları ek puan hakkı TYT’de devam etmektedir. 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30/03/2012 tarihinden önce meslek lisesi mezunu yada öğrencisi olan adayların ilgili lisans programları için aldıkları ek puan hakkı devam etmektedir. </a:t>
            </a: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88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656184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TYT NEDİR? (BİRİNCİ AŞAMA SINAVI)</a:t>
            </a:r>
            <a:br>
              <a:rPr lang="tr-TR" sz="3600" b="1" dirty="0" smtClean="0">
                <a:solidFill>
                  <a:srgbClr val="C00000"/>
                </a:solidFill>
              </a:rPr>
            </a:br>
            <a:r>
              <a:rPr lang="tr-TR" sz="3600" b="1" dirty="0" smtClean="0">
                <a:solidFill>
                  <a:srgbClr val="C00000"/>
                </a:solidFill>
              </a:rPr>
              <a:t>TEMEL YETENEK TESTİ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353347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İlk aşama sınavı olup yükseköğretime geçiş yapmak isteyen tüm adayların girmesi gereken bir sınavdır. </a:t>
            </a:r>
          </a:p>
          <a:p>
            <a:r>
              <a:rPr lang="tr-TR" dirty="0"/>
              <a:t>Temel Yeterlilik, adayların sözel ve sayısal alanlarda sahip olmaları beklenen </a:t>
            </a:r>
            <a:r>
              <a:rPr lang="tr-TR" dirty="0" smtClean="0"/>
              <a:t>temel düzeyde bilgi</a:t>
            </a:r>
            <a:r>
              <a:rPr lang="tr-TR" dirty="0"/>
              <a:t>, </a:t>
            </a:r>
            <a:r>
              <a:rPr lang="tr-TR" dirty="0" smtClean="0"/>
              <a:t>beceri, hazırbulunuşluk </a:t>
            </a:r>
            <a:r>
              <a:rPr lang="tr-TR" dirty="0"/>
              <a:t>ve yetkinlikleri kapsar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905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SÖZEL MANTIK (40 TÜRKÇE 20 SOSYAL)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Amaç Türkçe ve Sosyal soruları ile;</a:t>
            </a:r>
          </a:p>
          <a:p>
            <a:r>
              <a:rPr lang="tr-TR" dirty="0"/>
              <a:t>Türkçeyi doğru kullanma, okuduğunu anlama ve yorumlama, kelime hazinesi, temel cümle bilgisi ve imla kurallarını kullanma becerileri ölçülecektir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Adayın sosyal alanda ki beceri, kavrama muhakeme, akıl yürütme ve çıkarım noktalarında yeterliliğini ölçmektir. 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Sosyal Bilimler alanına olan yatkınlığını ve temel bilgi birikimini ölçmek için yapılacaktır. </a:t>
            </a:r>
            <a:endParaRPr lang="tr-TR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4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994122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SAYISAL MANTIK (40 MATEMATİK 20 FEN)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/>
          </a:bodyPr>
          <a:lstStyle/>
          <a:p>
            <a:r>
              <a:rPr lang="tr-TR" dirty="0" smtClean="0"/>
              <a:t>Amaç Matematik ve Fen Soruları ile;</a:t>
            </a:r>
          </a:p>
          <a:p>
            <a:r>
              <a:rPr lang="tr-TR" dirty="0"/>
              <a:t> </a:t>
            </a:r>
            <a:r>
              <a:rPr lang="tr-TR" dirty="0" smtClean="0"/>
              <a:t>Temel </a:t>
            </a:r>
            <a:r>
              <a:rPr lang="tr-TR" dirty="0"/>
              <a:t>matematik </a:t>
            </a:r>
            <a:r>
              <a:rPr lang="tr-TR" dirty="0" smtClean="0"/>
              <a:t>ve Fen Bilimleri alanında, </a:t>
            </a:r>
            <a:r>
              <a:rPr lang="tr-TR" dirty="0"/>
              <a:t>bilim kavramlarını kullanma ve bu kavramları kullanarak işlem yapma, temel matematiksel ilişkilerden yararlanarak soyut işlemler yapma, temel matematik prensiplerini ve işlemlerini gündelik hayatta uygulama becerileri ölçülecektir</a:t>
            </a:r>
            <a:r>
              <a:rPr lang="tr-TR" dirty="0" smtClean="0"/>
              <a:t>.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Fen Bilimleri alanına olan yatkınlığını ve temel bilgi birikimini ölçmek için yapılacaktır. </a:t>
            </a:r>
          </a:p>
        </p:txBody>
      </p:sp>
    </p:spTree>
    <p:extLst>
      <p:ext uri="{BB962C8B-B14F-4D97-AF65-F5344CB8AC3E}">
        <p14:creationId xmlns:p14="http://schemas.microsoft.com/office/powerpoint/2010/main" val="117634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TYT KAPSAMI 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TARİH: 9-10. sınıf ve İnkılap Tarihi</a:t>
            </a:r>
          </a:p>
          <a:p>
            <a:r>
              <a:rPr lang="tr-TR" dirty="0" smtClean="0"/>
              <a:t>Coğrafya: 9-10. sınıf</a:t>
            </a:r>
          </a:p>
          <a:p>
            <a:r>
              <a:rPr lang="tr-TR" dirty="0" smtClean="0"/>
              <a:t>Felsefe (Ortak Zorunlu Felsefedir) </a:t>
            </a:r>
          </a:p>
          <a:p>
            <a:r>
              <a:rPr lang="tr-TR" dirty="0" smtClean="0"/>
              <a:t>Din Kültürü: (Ortak Zorunlu) </a:t>
            </a:r>
          </a:p>
          <a:p>
            <a:r>
              <a:rPr lang="tr-TR" dirty="0" smtClean="0"/>
              <a:t>Fizik, Kimya Biyoloji: 9. ve 10. sınıf. </a:t>
            </a:r>
          </a:p>
          <a:p>
            <a:r>
              <a:rPr lang="tr-TR" dirty="0" smtClean="0"/>
              <a:t>Matematik: 9. ve 10. Sınıf (Mat-</a:t>
            </a:r>
            <a:r>
              <a:rPr lang="tr-TR" dirty="0" err="1" smtClean="0"/>
              <a:t>Geo</a:t>
            </a:r>
            <a:r>
              <a:rPr lang="tr-TR" dirty="0" smtClean="0"/>
              <a:t> Konuları)</a:t>
            </a:r>
          </a:p>
          <a:p>
            <a:r>
              <a:rPr lang="tr-TR" dirty="0" smtClean="0"/>
              <a:t>Türkçe: Dil Anlatım Dersi ve Paragraf Konuları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261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0070C0"/>
                </a:solidFill>
              </a:rPr>
              <a:t>TYT UYGULANIŞI</a:t>
            </a:r>
            <a:endParaRPr lang="tr-TR" sz="36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400" b="1" dirty="0"/>
          </a:p>
          <a:p>
            <a:r>
              <a:rPr lang="tr-TR" sz="2400" b="1" dirty="0" smtClean="0"/>
              <a:t>TEK SORU KİTAPÇIĞI DAĞITILACAKTIR.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SINAV SÜRESİ 120 SORU İÇİN 135 DAKİKADIR.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TYT BAŞLAMA SAATİ 10:15, SALONA SON GİRİŞ 10:00</a:t>
            </a:r>
          </a:p>
          <a:p>
            <a:endParaRPr lang="tr-TR" sz="2400" b="1" dirty="0"/>
          </a:p>
          <a:p>
            <a:r>
              <a:rPr lang="tr-TR" sz="2400" b="1" dirty="0" smtClean="0"/>
              <a:t>AÇIK UÇLU SORU SORULMAYACAK VE 4 YANLIŞ BİR DOĞRUYU GÖTÜRECEKTİR.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03426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1330</Words>
  <Application>Microsoft Office PowerPoint</Application>
  <PresentationFormat>Ekran Gösterisi (4:3)</PresentationFormat>
  <Paragraphs>205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40</vt:i4>
      </vt:variant>
    </vt:vector>
  </HeadingPairs>
  <TitlesOfParts>
    <vt:vector size="41" baseType="lpstr">
      <vt:lpstr>Ofis Teması</vt:lpstr>
      <vt:lpstr>2020 YKS </vt:lpstr>
      <vt:lpstr>YKS SINAVLARI:</vt:lpstr>
      <vt:lpstr>2020 YKS TARİHLERİ </vt:lpstr>
      <vt:lpstr>YKS BAŞVURUSU</vt:lpstr>
      <vt:lpstr>TYT NEDİR? (BİRİNCİ AŞAMA SINAVI) TEMEL YETENEK TESTİ</vt:lpstr>
      <vt:lpstr>SÖZEL MANTIK (40 TÜRKÇE 20 SOSYAL)</vt:lpstr>
      <vt:lpstr>SAYISAL MANTIK (40 MATEMATİK 20 FEN)</vt:lpstr>
      <vt:lpstr>TYT KAPSAMI </vt:lpstr>
      <vt:lpstr>TYT UYGULANIŞI</vt:lpstr>
      <vt:lpstr>TYT SORU DAĞILIMLARI</vt:lpstr>
      <vt:lpstr>ADAYLARA TAVSİYEMİZ</vt:lpstr>
      <vt:lpstr>PowerPoint Sunusu</vt:lpstr>
      <vt:lpstr>TYT’de ders başına her bir netin yaklaşık değeri</vt:lpstr>
      <vt:lpstr>TYT SONUÇLARI NERELERDE KULLANILICAK</vt:lpstr>
      <vt:lpstr>TYT PUANI İLE ASKER ve POLİS MESLEK YÜKSEKOKULU ÖN BAŞVURULARI</vt:lpstr>
      <vt:lpstr>ÖNEMLİ DEĞİŞİKLİK: </vt:lpstr>
      <vt:lpstr>YKS’DE İKİNCİ AŞAMA SINAVLARI:</vt:lpstr>
      <vt:lpstr>İKİNCİ AŞAMA AYT’YE GİRİŞ</vt:lpstr>
      <vt:lpstr>AYT ve YDT UYGULANIŞI  </vt:lpstr>
      <vt:lpstr>AYT DERS KAPSAMLARI ve SORU SAYILARI </vt:lpstr>
      <vt:lpstr>Tarih-1 ve Coğrafya-1 Kapsamı</vt:lpstr>
      <vt:lpstr>Sosyal Bilimler-2 Sınavı: </vt:lpstr>
      <vt:lpstr>Sosyal Bilimler-2 Ders Kapsamları</vt:lpstr>
      <vt:lpstr>Fen Bilimleri Sınavı:  Bu derslerin tüm lise müfredatını kapsar. </vt:lpstr>
      <vt:lpstr>Matematik Sınavı:    Tüm Lise Matematik ve Geometri konularını kapsamaktadır.   Yaklaşık 30 mat 10 geometri sorusu sorulacaktır</vt:lpstr>
      <vt:lpstr>Dil Sınavı:</vt:lpstr>
      <vt:lpstr>AYT UYGULANIŞI</vt:lpstr>
      <vt:lpstr>ALAN YETERLİKİK TESTİ SÜRELERİ </vt:lpstr>
      <vt:lpstr>PowerPoint Sunusu</vt:lpstr>
      <vt:lpstr>PowerPoint Sunusu</vt:lpstr>
      <vt:lpstr>PowerPoint Sunusu</vt:lpstr>
      <vt:lpstr>PowerPoint Sunusu</vt:lpstr>
      <vt:lpstr>PowerPoint Sunusu</vt:lpstr>
      <vt:lpstr>HATIRLATMALAR</vt:lpstr>
      <vt:lpstr>AYT puanları birbirinden bağımsız hesaplanır </vt:lpstr>
      <vt:lpstr>YKS ALANLARI VE PUAN TÜRLERİ:</vt:lpstr>
      <vt:lpstr>EŞİT AĞIRLIK / TÜRKÇE MATEMATİK ALAN</vt:lpstr>
      <vt:lpstr>SAYISAL / MATEMATİK FEN ALAN</vt:lpstr>
      <vt:lpstr>BAŞARI SINIRLAMASI ŞARTI:</vt:lpstr>
      <vt:lpstr>   MTOK Aynen devam edecektir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ÖSYS YENİ SİSTEM BİLGİLENDİRMESİ (09/11/2017)</dc:title>
  <dc:creator>Senay</dc:creator>
  <cp:lastModifiedBy>rehberlik</cp:lastModifiedBy>
  <cp:revision>105</cp:revision>
  <dcterms:created xsi:type="dcterms:W3CDTF">2017-11-09T20:14:45Z</dcterms:created>
  <dcterms:modified xsi:type="dcterms:W3CDTF">2020-11-23T10:27:32Z</dcterms:modified>
</cp:coreProperties>
</file>