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61" r:id="rId4"/>
    <p:sldId id="299" r:id="rId5"/>
    <p:sldId id="262" r:id="rId6"/>
    <p:sldId id="265" r:id="rId7"/>
    <p:sldId id="266" r:id="rId8"/>
    <p:sldId id="306" r:id="rId9"/>
    <p:sldId id="263" r:id="rId10"/>
    <p:sldId id="264" r:id="rId11"/>
    <p:sldId id="273" r:id="rId12"/>
    <p:sldId id="272" r:id="rId13"/>
    <p:sldId id="311" r:id="rId14"/>
    <p:sldId id="274" r:id="rId15"/>
    <p:sldId id="275" r:id="rId16"/>
    <p:sldId id="276" r:id="rId17"/>
    <p:sldId id="307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285" r:id="rId27"/>
    <p:sldId id="286" r:id="rId28"/>
    <p:sldId id="287" r:id="rId29"/>
    <p:sldId id="288" r:id="rId30"/>
    <p:sldId id="312" r:id="rId31"/>
    <p:sldId id="313" r:id="rId32"/>
    <p:sldId id="314" r:id="rId33"/>
    <p:sldId id="315" r:id="rId34"/>
    <p:sldId id="289" r:id="rId35"/>
    <p:sldId id="290" r:id="rId36"/>
    <p:sldId id="291" r:id="rId37"/>
    <p:sldId id="293" r:id="rId38"/>
    <p:sldId id="295" r:id="rId39"/>
    <p:sldId id="302" r:id="rId40"/>
    <p:sldId id="310" r:id="rId4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3" d="100"/>
          <a:sy n="63" d="100"/>
        </p:scale>
        <p:origin x="-1782" y="-8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23.11.2020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23.11.2020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23.11.2020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23.11.2020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23.11.2020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23.11.2020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23.11.2020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23.11.2020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23.11.2020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23.11.2020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23.11.2020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pPr/>
              <a:t>23.11.2020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548680"/>
            <a:ext cx="7772400" cy="2016223"/>
          </a:xfrm>
        </p:spPr>
        <p:txBody>
          <a:bodyPr>
            <a:normAutofit/>
          </a:bodyPr>
          <a:lstStyle/>
          <a:p>
            <a:r>
              <a:rPr lang="tr-TR" sz="5400" b="1" dirty="0" smtClean="0">
                <a:solidFill>
                  <a:schemeClr val="accent2">
                    <a:lumMod val="50000"/>
                  </a:schemeClr>
                </a:solidFill>
              </a:rPr>
              <a:t>2020 YKS</a:t>
            </a:r>
            <a:r>
              <a:rPr lang="tr-TR" b="1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tr-TR" b="1" dirty="0" smtClean="0">
                <a:solidFill>
                  <a:schemeClr val="accent2">
                    <a:lumMod val="50000"/>
                  </a:schemeClr>
                </a:solidFill>
              </a:rPr>
            </a:br>
            <a:endParaRPr lang="tr-TR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539552" y="2780928"/>
            <a:ext cx="8064896" cy="3528392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0070C0"/>
                </a:solidFill>
              </a:rPr>
              <a:t>YÜKSEKÖĞRETİM KURUMLARI SINAVI </a:t>
            </a:r>
          </a:p>
          <a:p>
            <a:r>
              <a:rPr lang="tr-TR" b="1" dirty="0" smtClean="0">
                <a:solidFill>
                  <a:srgbClr val="0070C0"/>
                </a:solidFill>
              </a:rPr>
              <a:t>(TYT – AYT)</a:t>
            </a:r>
          </a:p>
          <a:p>
            <a:endParaRPr lang="tr-TR" b="1" dirty="0" smtClean="0">
              <a:solidFill>
                <a:srgbClr val="C00000"/>
              </a:solidFill>
            </a:endParaRPr>
          </a:p>
          <a:p>
            <a:r>
              <a:rPr lang="tr-TR" b="1" dirty="0" smtClean="0">
                <a:solidFill>
                  <a:schemeClr val="tx1"/>
                </a:solidFill>
              </a:rPr>
              <a:t>BİLGİLENDİRMESİ GENÇ TERCİH TARAFINDAN YAPILMIŞTIR.</a:t>
            </a:r>
            <a:endParaRPr lang="tr-TR" b="1" dirty="0" smtClean="0">
              <a:solidFill>
                <a:schemeClr val="tx1"/>
              </a:solidFill>
            </a:endParaRPr>
          </a:p>
          <a:p>
            <a:endParaRPr lang="tr-TR" dirty="0" smtClean="0">
              <a:solidFill>
                <a:schemeClr val="tx1"/>
              </a:solidFill>
            </a:endParaRPr>
          </a:p>
          <a:p>
            <a:endParaRPr lang="tr-TR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2369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TYT SORU DAĞILIMLARI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1"/>
            <a:ext cx="7283152" cy="3989040"/>
          </a:xfrm>
        </p:spPr>
        <p:txBody>
          <a:bodyPr/>
          <a:lstStyle/>
          <a:p>
            <a:endParaRPr lang="tr-TR" dirty="0"/>
          </a:p>
        </p:txBody>
      </p:sp>
      <p:pic>
        <p:nvPicPr>
          <p:cNvPr id="5122" name="Picture 2" descr="C:\Users\Senay\Desktop\2018 üniversiteye giriş sunumları\2018 tyt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5" y="713268"/>
            <a:ext cx="7776864" cy="5987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6233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0070C0"/>
                </a:solidFill>
              </a:rPr>
              <a:t>ADAYLARA TAVSİYEMİZ</a:t>
            </a:r>
            <a:endParaRPr lang="tr-TR" b="1" dirty="0">
              <a:solidFill>
                <a:srgbClr val="0070C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r>
              <a:rPr lang="tr-TR" sz="3000" dirty="0" smtClean="0"/>
              <a:t>TYT’de tüm adaylar sınavda sorulan 4 testin hepsinden (TYT, AYT ve YDT için) puan almaktadır. Bundan dolayı adayların tüm soruları yanıtlamaya çalışmaları önerilir. </a:t>
            </a:r>
          </a:p>
          <a:p>
            <a:pPr marL="0" indent="0">
              <a:buNone/>
            </a:pPr>
            <a:endParaRPr lang="tr-TR" sz="3000" dirty="0" smtClean="0"/>
          </a:p>
          <a:p>
            <a:r>
              <a:rPr lang="tr-TR" sz="3000" dirty="0" smtClean="0">
                <a:solidFill>
                  <a:srgbClr val="C00000"/>
                </a:solidFill>
              </a:rPr>
              <a:t>Türkçe ya da Matematik testlerinin en az birinden 0,5 net çıkartan adayın TYT puanı hesaplanacaktır. </a:t>
            </a:r>
          </a:p>
          <a:p>
            <a:endParaRPr lang="tr-TR" sz="3000" dirty="0" smtClean="0"/>
          </a:p>
          <a:p>
            <a:pPr marL="0" indent="0">
              <a:buNone/>
            </a:pPr>
            <a:r>
              <a:rPr lang="tr-TR" sz="2400" dirty="0" smtClean="0">
                <a:solidFill>
                  <a:srgbClr val="C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73485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6146" name="Picture 2" descr="C:\Users\Senay\Desktop\2018 üniversiteye giriş sunumları\TYT PUUAN HESAPLAMA MANTI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76672"/>
            <a:ext cx="9036496" cy="5760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Dikdörtgen 1"/>
          <p:cNvSpPr/>
          <p:nvPr/>
        </p:nvSpPr>
        <p:spPr>
          <a:xfrm>
            <a:off x="539552" y="5661248"/>
            <a:ext cx="842493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7369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640960" cy="1143000"/>
          </a:xfrm>
        </p:spPr>
        <p:txBody>
          <a:bodyPr>
            <a:noAutofit/>
          </a:bodyPr>
          <a:lstStyle/>
          <a:p>
            <a:r>
              <a:rPr lang="tr-TR" sz="3400" b="1" dirty="0" smtClean="0">
                <a:solidFill>
                  <a:srgbClr val="0070C0"/>
                </a:solidFill>
              </a:rPr>
              <a:t>TYT’de ders başına her bir netin yaklaşık değeri</a:t>
            </a:r>
            <a:endParaRPr lang="tr-TR" sz="3400" b="1" dirty="0">
              <a:solidFill>
                <a:srgbClr val="0070C0"/>
              </a:solidFill>
            </a:endParaRPr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7873234"/>
              </p:ext>
            </p:extLst>
          </p:nvPr>
        </p:nvGraphicFramePr>
        <p:xfrm>
          <a:off x="539552" y="1556794"/>
          <a:ext cx="7992888" cy="48245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12168"/>
                <a:gridCol w="1378877"/>
                <a:gridCol w="1445523"/>
                <a:gridCol w="1870675"/>
                <a:gridCol w="1785645"/>
              </a:tblGrid>
              <a:tr h="1315784">
                <a:tc>
                  <a:txBody>
                    <a:bodyPr/>
                    <a:lstStyle/>
                    <a:p>
                      <a:pPr algn="l" fontAlgn="ctr"/>
                      <a:r>
                        <a:rPr lang="tr-TR" sz="2600" u="none" strike="noStrike" dirty="0">
                          <a:effectLst/>
                        </a:rPr>
                        <a:t>Der Adı </a:t>
                      </a:r>
                      <a:endParaRPr lang="tr-TR" sz="2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600" u="none" strike="noStrike" dirty="0">
                          <a:effectLst/>
                        </a:rPr>
                        <a:t>TYT Soru Sayısı</a:t>
                      </a:r>
                      <a:endParaRPr lang="tr-TR" sz="2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600" u="none" strike="noStrike">
                          <a:effectLst/>
                        </a:rPr>
                        <a:t>1 Net Değeri</a:t>
                      </a:r>
                      <a:endParaRPr lang="tr-TR" sz="2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600" u="none" strike="noStrike">
                          <a:effectLst/>
                        </a:rPr>
                        <a:t>Toplam Puan Katkısı</a:t>
                      </a:r>
                      <a:endParaRPr lang="tr-TR" sz="2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600" u="none" strike="noStrike">
                          <a:effectLst/>
                        </a:rPr>
                        <a:t>TYT Test Ağırlıkları</a:t>
                      </a:r>
                      <a:endParaRPr lang="tr-TR" sz="2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877188">
                <a:tc>
                  <a:txBody>
                    <a:bodyPr/>
                    <a:lstStyle/>
                    <a:p>
                      <a:pPr algn="l" fontAlgn="ctr"/>
                      <a:r>
                        <a:rPr lang="tr-TR" sz="2600" u="none" strike="noStrike">
                          <a:solidFill>
                            <a:srgbClr val="C00000"/>
                          </a:solidFill>
                          <a:effectLst/>
                        </a:rPr>
                        <a:t>Türkçe Testi </a:t>
                      </a:r>
                      <a:endParaRPr lang="tr-TR" sz="2600" b="1" i="0" u="none" strike="noStrike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6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40</a:t>
                      </a:r>
                      <a:endParaRPr lang="tr-TR" sz="26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6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3,3</a:t>
                      </a:r>
                      <a:endParaRPr lang="tr-TR" sz="26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600" u="none" strike="noStrike">
                          <a:solidFill>
                            <a:srgbClr val="C00000"/>
                          </a:solidFill>
                          <a:effectLst/>
                        </a:rPr>
                        <a:t>132</a:t>
                      </a:r>
                      <a:endParaRPr lang="tr-TR" sz="2600" b="1" i="0" u="none" strike="noStrike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600" u="none" strike="noStrike" dirty="0" smtClean="0">
                          <a:solidFill>
                            <a:srgbClr val="C00000"/>
                          </a:solidFill>
                          <a:effectLst/>
                        </a:rPr>
                        <a:t>% 33</a:t>
                      </a:r>
                      <a:endParaRPr lang="tr-TR" sz="26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877188">
                <a:tc>
                  <a:txBody>
                    <a:bodyPr/>
                    <a:lstStyle/>
                    <a:p>
                      <a:pPr algn="l" fontAlgn="ctr"/>
                      <a:r>
                        <a:rPr lang="tr-TR" sz="2600" u="none" strike="noStrike">
                          <a:solidFill>
                            <a:srgbClr val="C00000"/>
                          </a:solidFill>
                          <a:effectLst/>
                        </a:rPr>
                        <a:t>Matematik Testi </a:t>
                      </a:r>
                      <a:endParaRPr lang="tr-TR" sz="2600" b="1" i="0" u="none" strike="noStrike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6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40</a:t>
                      </a:r>
                      <a:endParaRPr lang="tr-TR" sz="26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6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3,3</a:t>
                      </a:r>
                      <a:endParaRPr lang="tr-TR" sz="26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600" u="none" strike="noStrike">
                          <a:solidFill>
                            <a:srgbClr val="C00000"/>
                          </a:solidFill>
                          <a:effectLst/>
                        </a:rPr>
                        <a:t>132</a:t>
                      </a:r>
                      <a:endParaRPr lang="tr-TR" sz="2600" b="1" i="0" u="none" strike="noStrike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600" u="none" strike="noStrike" dirty="0" smtClean="0">
                          <a:solidFill>
                            <a:srgbClr val="C00000"/>
                          </a:solidFill>
                          <a:effectLst/>
                        </a:rPr>
                        <a:t>% 33</a:t>
                      </a:r>
                      <a:endParaRPr lang="tr-TR" sz="26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877188">
                <a:tc>
                  <a:txBody>
                    <a:bodyPr/>
                    <a:lstStyle/>
                    <a:p>
                      <a:pPr algn="l" fontAlgn="ctr"/>
                      <a:r>
                        <a:rPr lang="tr-TR" sz="2600" u="none" strike="noStrike">
                          <a:solidFill>
                            <a:srgbClr val="C00000"/>
                          </a:solidFill>
                          <a:effectLst/>
                        </a:rPr>
                        <a:t>Sosyal Bil. Testi </a:t>
                      </a:r>
                      <a:endParaRPr lang="tr-TR" sz="2600" b="1" i="0" u="none" strike="noStrike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600" u="none" strike="noStrike">
                          <a:solidFill>
                            <a:srgbClr val="C00000"/>
                          </a:solidFill>
                          <a:effectLst/>
                        </a:rPr>
                        <a:t>20</a:t>
                      </a:r>
                      <a:endParaRPr lang="tr-TR" sz="2600" b="1" i="0" u="none" strike="noStrike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6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3,4</a:t>
                      </a:r>
                      <a:endParaRPr lang="tr-TR" sz="26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6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68</a:t>
                      </a:r>
                      <a:endParaRPr lang="tr-TR" sz="26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600" u="none" strike="noStrike" dirty="0" smtClean="0">
                          <a:solidFill>
                            <a:srgbClr val="C00000"/>
                          </a:solidFill>
                          <a:effectLst/>
                        </a:rPr>
                        <a:t>% 17</a:t>
                      </a:r>
                      <a:endParaRPr lang="tr-TR" sz="26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877188">
                <a:tc>
                  <a:txBody>
                    <a:bodyPr/>
                    <a:lstStyle/>
                    <a:p>
                      <a:pPr algn="l" fontAlgn="ctr"/>
                      <a:r>
                        <a:rPr lang="tr-TR" sz="2600" u="none" strike="noStrike">
                          <a:solidFill>
                            <a:srgbClr val="C00000"/>
                          </a:solidFill>
                          <a:effectLst/>
                        </a:rPr>
                        <a:t>Fen Bil. Testi</a:t>
                      </a:r>
                      <a:endParaRPr lang="tr-TR" sz="2600" b="1" i="0" u="none" strike="noStrike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600" u="none" strike="noStrike">
                          <a:solidFill>
                            <a:srgbClr val="C00000"/>
                          </a:solidFill>
                          <a:effectLst/>
                        </a:rPr>
                        <a:t>20</a:t>
                      </a:r>
                      <a:endParaRPr lang="tr-TR" sz="2600" b="1" i="0" u="none" strike="noStrike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6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3,4</a:t>
                      </a:r>
                      <a:endParaRPr lang="tr-TR" sz="26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6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68</a:t>
                      </a:r>
                      <a:endParaRPr lang="tr-TR" sz="26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600" u="none" strike="noStrike" dirty="0" smtClean="0">
                          <a:solidFill>
                            <a:srgbClr val="C00000"/>
                          </a:solidFill>
                          <a:effectLst/>
                        </a:rPr>
                        <a:t>% 17</a:t>
                      </a:r>
                      <a:endParaRPr lang="tr-TR" sz="26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1234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smtClean="0"/>
              <a:t>TYT SONUÇLARI NERELERDE KULLANILICAK</a:t>
            </a: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1628800"/>
            <a:ext cx="8784976" cy="49685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400" b="1" dirty="0" smtClean="0">
                <a:solidFill>
                  <a:srgbClr val="C00000"/>
                </a:solidFill>
              </a:rPr>
              <a:t>TYT’DE </a:t>
            </a:r>
            <a:r>
              <a:rPr lang="tr-TR" sz="2400" b="1" dirty="0">
                <a:solidFill>
                  <a:srgbClr val="C00000"/>
                </a:solidFill>
              </a:rPr>
              <a:t>150 HAM PUANIN ÜSTÜ: </a:t>
            </a:r>
          </a:p>
          <a:p>
            <a:pPr marL="0" indent="0">
              <a:buNone/>
            </a:pPr>
            <a:endParaRPr lang="tr-TR" sz="24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tr-TR" sz="2600" dirty="0"/>
              <a:t> </a:t>
            </a:r>
            <a:r>
              <a:rPr lang="tr-TR" sz="2600" dirty="0" smtClean="0"/>
              <a:t>   * Önlisans programların (Örgün Açıköğretim)  tercihinde,</a:t>
            </a:r>
          </a:p>
          <a:p>
            <a:pPr marL="0" indent="0">
              <a:buNone/>
            </a:pPr>
            <a:endParaRPr lang="tr-TR" sz="2600" dirty="0" smtClean="0"/>
          </a:p>
          <a:p>
            <a:pPr marL="0" indent="0">
              <a:buNone/>
            </a:pPr>
            <a:r>
              <a:rPr lang="tr-TR" sz="2600" dirty="0"/>
              <a:t> </a:t>
            </a:r>
            <a:r>
              <a:rPr lang="tr-TR" sz="2600" dirty="0" smtClean="0"/>
              <a:t>  * Özel yetenek sınavlarına ön başvuruda, </a:t>
            </a:r>
          </a:p>
          <a:p>
            <a:pPr marL="0" indent="0">
              <a:buNone/>
            </a:pPr>
            <a:endParaRPr lang="tr-TR" sz="2600" dirty="0" smtClean="0"/>
          </a:p>
          <a:p>
            <a:pPr marL="0" indent="0">
              <a:buNone/>
            </a:pPr>
            <a:r>
              <a:rPr lang="tr-TR" sz="2600" dirty="0"/>
              <a:t> </a:t>
            </a:r>
            <a:r>
              <a:rPr lang="tr-TR" sz="2600" dirty="0" smtClean="0"/>
              <a:t>  * İkinci aşama Alan Yeterlilik Sınavında puan hesaplanma  hakkı verir. </a:t>
            </a:r>
          </a:p>
          <a:p>
            <a:pPr marL="0" indent="0">
              <a:buNone/>
            </a:pPr>
            <a:endParaRPr lang="tr-TR" sz="2400" dirty="0"/>
          </a:p>
          <a:p>
            <a:pPr marL="0" indent="0">
              <a:buNone/>
            </a:pPr>
            <a:r>
              <a:rPr lang="tr-TR" sz="2400" dirty="0" smtClean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2380586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200" b="1" dirty="0" smtClean="0">
                <a:solidFill>
                  <a:srgbClr val="C00000"/>
                </a:solidFill>
              </a:rPr>
              <a:t>TYT PUANI İLE ASKER ve POLİS MESLEK YÜKSEKOKULU ÖN BAŞVURULARI</a:t>
            </a:r>
            <a:endParaRPr lang="tr-TR" sz="3200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1772816"/>
            <a:ext cx="8229600" cy="4525963"/>
          </a:xfrm>
        </p:spPr>
        <p:txBody>
          <a:bodyPr>
            <a:normAutofit/>
          </a:bodyPr>
          <a:lstStyle/>
          <a:p>
            <a:pPr>
              <a:buFont typeface="Arial" charset="0"/>
              <a:buChar char="•"/>
            </a:pPr>
            <a:r>
              <a:rPr lang="tr-TR" sz="2600" dirty="0" smtClean="0"/>
              <a:t>Astsubay </a:t>
            </a:r>
            <a:r>
              <a:rPr lang="tr-TR" sz="2600" dirty="0"/>
              <a:t>Meslek </a:t>
            </a:r>
            <a:r>
              <a:rPr lang="tr-TR" sz="2600" dirty="0" smtClean="0"/>
              <a:t>Yüksekokulu seçim aşamasında kullanılacaktır. </a:t>
            </a:r>
          </a:p>
          <a:p>
            <a:pPr>
              <a:buFont typeface="Arial" charset="0"/>
              <a:buChar char="•"/>
            </a:pPr>
            <a:endParaRPr lang="tr-TR" sz="2600" dirty="0" smtClean="0"/>
          </a:p>
          <a:p>
            <a:pPr>
              <a:buFont typeface="Arial" charset="0"/>
              <a:buChar char="•"/>
            </a:pPr>
            <a:r>
              <a:rPr lang="tr-TR" sz="2600" b="1" dirty="0" smtClean="0">
                <a:solidFill>
                  <a:srgbClr val="FF0000"/>
                </a:solidFill>
              </a:rPr>
              <a:t>***Subaylık ve Astsubaylık ön başvuruları için adayların  Askeri Öğrenci Aday Belirleme Sınavını AÖABS takip etmeleri gerekmektedir. ***</a:t>
            </a:r>
          </a:p>
          <a:p>
            <a:pPr>
              <a:buFont typeface="Arial" charset="0"/>
              <a:buChar char="•"/>
            </a:pPr>
            <a:endParaRPr lang="tr-TR" sz="2400" dirty="0"/>
          </a:p>
          <a:p>
            <a:r>
              <a:rPr lang="tr-TR" sz="2600" dirty="0"/>
              <a:t> </a:t>
            </a:r>
            <a:r>
              <a:rPr lang="tr-TR" sz="2600" dirty="0" smtClean="0"/>
              <a:t>Polis </a:t>
            </a:r>
            <a:r>
              <a:rPr lang="tr-TR" sz="2600" dirty="0"/>
              <a:t>Meslek </a:t>
            </a:r>
            <a:r>
              <a:rPr lang="tr-TR" sz="2600" dirty="0" smtClean="0"/>
              <a:t>Yüksekokulu ön </a:t>
            </a:r>
            <a:r>
              <a:rPr lang="tr-TR" sz="2600" dirty="0"/>
              <a:t>başvurusunda </a:t>
            </a:r>
            <a:r>
              <a:rPr lang="tr-TR" sz="2600" dirty="0" smtClean="0"/>
              <a:t>kullanılacaktır. Bu okulun başvurusunda muhtemelen </a:t>
            </a:r>
            <a:r>
              <a:rPr lang="tr-TR" sz="2600" dirty="0"/>
              <a:t>250-280 </a:t>
            </a:r>
            <a:r>
              <a:rPr lang="tr-TR" sz="2600" dirty="0" smtClean="0"/>
              <a:t>aralığında bir ham puan istenecektir.                    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456643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 smtClean="0"/>
              <a:t>ÖNEMLİ</a:t>
            </a:r>
            <a:r>
              <a:rPr lang="tr-TR" sz="3200" dirty="0" smtClean="0"/>
              <a:t> </a:t>
            </a:r>
            <a:r>
              <a:rPr lang="tr-TR" sz="3200" b="1" dirty="0" smtClean="0"/>
              <a:t>DEĞİŞİKLİK</a:t>
            </a:r>
            <a:r>
              <a:rPr lang="tr-TR" dirty="0" smtClean="0"/>
              <a:t>: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/>
          </a:bodyPr>
          <a:lstStyle/>
          <a:p>
            <a:endParaRPr lang="tr-TR" sz="2400" b="1" dirty="0" smtClean="0">
              <a:solidFill>
                <a:srgbClr val="C00000"/>
              </a:solidFill>
            </a:endParaRPr>
          </a:p>
          <a:p>
            <a:r>
              <a:rPr lang="tr-TR" sz="2400" b="1" dirty="0" smtClean="0">
                <a:solidFill>
                  <a:srgbClr val="C00000"/>
                </a:solidFill>
              </a:rPr>
              <a:t>KESİNLİKLE TYT (İLK AŞAMA) PUANI İLE 4 YILLIK YÜKSEKOKULLARA YANİ LİSANS PROGRAMLARINA ÖĞRENCİ ALIMI YAPILMAYACAKTIR.</a:t>
            </a:r>
          </a:p>
          <a:p>
            <a:endParaRPr lang="tr-TR" sz="2400" b="1" dirty="0" smtClean="0">
              <a:solidFill>
                <a:srgbClr val="C00000"/>
              </a:solidFill>
            </a:endParaRPr>
          </a:p>
          <a:p>
            <a:r>
              <a:rPr lang="tr-TR" sz="2400" b="1" dirty="0" smtClean="0">
                <a:solidFill>
                  <a:srgbClr val="C00000"/>
                </a:solidFill>
              </a:rPr>
              <a:t>YÜKSEKOKUL (4 YILLIK)  KAZANMA HEDEFİ OLAN ADAYLARIN İKİNCİ AŞAMA AYT’YE GİRMELERİ VE BU YÜKSEKOKULLAR İÇİN GEREKLİ OLAN PUANLARI ALMALARI GEREKMEKTEDİR.</a:t>
            </a:r>
            <a:endParaRPr lang="tr-TR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569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1512168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0070C0"/>
                </a:solidFill>
              </a:rPr>
              <a:t>YKS’DE İKİNCİ AŞAMA SINAVLARI:</a:t>
            </a:r>
            <a:endParaRPr lang="tr-TR" b="1" dirty="0">
              <a:solidFill>
                <a:srgbClr val="0070C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tr-TR" sz="4000" b="1" dirty="0" smtClean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tr-TR" sz="4000" b="1" dirty="0" smtClean="0">
                <a:solidFill>
                  <a:srgbClr val="C00000"/>
                </a:solidFill>
              </a:rPr>
              <a:t>ALAN YETERLİLİK TESTİ (AYT) </a:t>
            </a:r>
          </a:p>
          <a:p>
            <a:pPr marL="0" indent="0" algn="ctr">
              <a:buNone/>
            </a:pPr>
            <a:endParaRPr lang="tr-TR" sz="4000" b="1" dirty="0" smtClean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tr-TR" sz="4000" b="1" dirty="0" smtClean="0">
                <a:solidFill>
                  <a:srgbClr val="C00000"/>
                </a:solidFill>
              </a:rPr>
              <a:t>ve YABANCI DİL TESTİ (YDT)</a:t>
            </a:r>
            <a:endParaRPr lang="tr-TR" sz="4000" b="1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endParaRPr lang="tr-TR" sz="40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7205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 smtClean="0">
                <a:solidFill>
                  <a:srgbClr val="0070C0"/>
                </a:solidFill>
              </a:rPr>
              <a:t>İKİNCİ AŞAMA AYT’YE GİRİŞ</a:t>
            </a:r>
            <a:endParaRPr lang="tr-TR" sz="3200" b="1" dirty="0">
              <a:solidFill>
                <a:srgbClr val="0070C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268760"/>
            <a:ext cx="8363272" cy="4857403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tr-TR" sz="1800" dirty="0" smtClean="0"/>
              <a:t>    </a:t>
            </a:r>
          </a:p>
          <a:p>
            <a:pPr>
              <a:lnSpc>
                <a:spcPct val="150000"/>
              </a:lnSpc>
            </a:pPr>
            <a:r>
              <a:rPr lang="tr-TR" sz="2400" dirty="0" smtClean="0"/>
              <a:t>ADAY TYT PUANINI BİLMEDEN AYT’YE GİRECEKTİR. </a:t>
            </a:r>
          </a:p>
          <a:p>
            <a:pPr>
              <a:lnSpc>
                <a:spcPct val="150000"/>
              </a:lnSpc>
            </a:pPr>
            <a:endParaRPr lang="tr-TR" sz="2400" b="1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tr-TR" sz="2400" b="1" dirty="0" smtClean="0">
                <a:solidFill>
                  <a:srgbClr val="FF0000"/>
                </a:solidFill>
              </a:rPr>
              <a:t>Not: Aday TYT’den 150 puanı geçememiş ise AYT’ye girmiş olsa bile AYT puanı hesaplanmayacaktır.</a:t>
            </a:r>
          </a:p>
          <a:p>
            <a:pPr>
              <a:lnSpc>
                <a:spcPct val="150000"/>
              </a:lnSpc>
            </a:pPr>
            <a:endParaRPr lang="tr-TR" sz="2400" b="1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endParaRPr lang="tr-TR" sz="1800" dirty="0"/>
          </a:p>
        </p:txBody>
      </p:sp>
    </p:spTree>
    <p:extLst>
      <p:ext uri="{BB962C8B-B14F-4D97-AF65-F5344CB8AC3E}">
        <p14:creationId xmlns:p14="http://schemas.microsoft.com/office/powerpoint/2010/main" val="2613120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b="1" dirty="0" smtClean="0">
                <a:solidFill>
                  <a:srgbClr val="C00000"/>
                </a:solidFill>
              </a:rPr>
              <a:t>AYT ve YDT UYGULANIŞI  </a:t>
            </a:r>
            <a:endParaRPr lang="tr-TR" sz="3200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9512" y="1412776"/>
            <a:ext cx="8712968" cy="5112568"/>
          </a:xfrm>
        </p:spPr>
        <p:txBody>
          <a:bodyPr>
            <a:normAutofit/>
          </a:bodyPr>
          <a:lstStyle/>
          <a:p>
            <a:r>
              <a:rPr lang="tr-TR" sz="2800" dirty="0" err="1" smtClean="0"/>
              <a:t>TYT’de</a:t>
            </a:r>
            <a:r>
              <a:rPr lang="tr-TR" sz="2800" dirty="0" smtClean="0"/>
              <a:t> </a:t>
            </a:r>
            <a:r>
              <a:rPr lang="tr-TR" sz="2800" dirty="0" smtClean="0"/>
              <a:t>150 ve üstü ham puan alan adaylar 2. aşama sınavında (AYT) puan hesaplama hakkına sahip olacaklardır. </a:t>
            </a:r>
          </a:p>
          <a:p>
            <a:r>
              <a:rPr lang="tr-TR" sz="2800" dirty="0" smtClean="0"/>
              <a:t>AYT 180 ham puanı geçen aday, geçtiği puan türünde merkezi tercih hakkına sahip olacaktır.</a:t>
            </a:r>
          </a:p>
        </p:txBody>
      </p:sp>
    </p:spTree>
    <p:extLst>
      <p:ext uri="{BB962C8B-B14F-4D97-AF65-F5344CB8AC3E}">
        <p14:creationId xmlns:p14="http://schemas.microsoft.com/office/powerpoint/2010/main" val="3116347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008112"/>
          </a:xfrm>
        </p:spPr>
        <p:txBody>
          <a:bodyPr>
            <a:normAutofit/>
          </a:bodyPr>
          <a:lstStyle/>
          <a:p>
            <a:r>
              <a:rPr lang="tr-TR" sz="3600" b="1" dirty="0" smtClean="0">
                <a:solidFill>
                  <a:srgbClr val="C00000"/>
                </a:solidFill>
              </a:rPr>
              <a:t>YKS SINAVLARI:</a:t>
            </a:r>
            <a:endParaRPr lang="tr-TR" sz="3600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9512" y="1268760"/>
            <a:ext cx="8784976" cy="49685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800" dirty="0" smtClean="0"/>
              <a:t>  </a:t>
            </a:r>
            <a:endParaRPr lang="tr-TR" sz="2400" dirty="0" smtClean="0"/>
          </a:p>
          <a:p>
            <a:r>
              <a:rPr lang="tr-TR" sz="3600" dirty="0" smtClean="0"/>
              <a:t>BİRİNCİ AŞAMA: </a:t>
            </a:r>
            <a:r>
              <a:rPr lang="tr-TR" sz="3600" b="1" dirty="0" smtClean="0">
                <a:solidFill>
                  <a:srgbClr val="C00000"/>
                </a:solidFill>
              </a:rPr>
              <a:t>TEMEL YETENEK TESTİ </a:t>
            </a:r>
            <a:r>
              <a:rPr lang="tr-TR" sz="3600" b="1" dirty="0" smtClean="0">
                <a:solidFill>
                  <a:srgbClr val="0070C0"/>
                </a:solidFill>
              </a:rPr>
              <a:t>(TYT)</a:t>
            </a:r>
          </a:p>
          <a:p>
            <a:endParaRPr lang="tr-TR" sz="3600" dirty="0"/>
          </a:p>
          <a:p>
            <a:r>
              <a:rPr lang="tr-TR" sz="3600" dirty="0" smtClean="0"/>
              <a:t>İKİNCİ AŞAMA: </a:t>
            </a:r>
            <a:r>
              <a:rPr lang="tr-TR" sz="3600" b="1" dirty="0" smtClean="0">
                <a:solidFill>
                  <a:srgbClr val="C00000"/>
                </a:solidFill>
              </a:rPr>
              <a:t>ALAN YETERLİKİK TESTİ </a:t>
            </a:r>
            <a:r>
              <a:rPr lang="tr-TR" sz="3600" b="1" dirty="0" smtClean="0">
                <a:solidFill>
                  <a:srgbClr val="002060"/>
                </a:solidFill>
              </a:rPr>
              <a:t>(AYT) ve YABANCI DİL TESTİ (YDT) </a:t>
            </a:r>
          </a:p>
          <a:p>
            <a:pPr marL="0" indent="0">
              <a:buNone/>
            </a:pPr>
            <a:endParaRPr lang="tr-TR" sz="26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endParaRPr lang="tr-TR" sz="2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endParaRPr lang="tr-TR" sz="2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3425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712968" cy="1228998"/>
          </a:xfrm>
        </p:spPr>
        <p:txBody>
          <a:bodyPr>
            <a:normAutofit/>
          </a:bodyPr>
          <a:lstStyle/>
          <a:p>
            <a:r>
              <a:rPr lang="tr-TR" sz="2800" dirty="0" smtClean="0"/>
              <a:t>AYT DERS KAPSAMLARI ve SORU SAYILARI </a:t>
            </a:r>
            <a:endParaRPr lang="tr-TR" sz="2800" dirty="0"/>
          </a:p>
        </p:txBody>
      </p:sp>
      <p:pic>
        <p:nvPicPr>
          <p:cNvPr id="2050" name="Picture 2" descr="C:\Users\Senay\Desktop\örnek çalışma\fotolar\EDEBİTAY SOSYAL 1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389" y="1700808"/>
            <a:ext cx="9155738" cy="4320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9664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>
            <a:normAutofit/>
          </a:bodyPr>
          <a:lstStyle/>
          <a:p>
            <a:r>
              <a:rPr lang="tr-TR" sz="3200" dirty="0" smtClean="0"/>
              <a:t>Tarih-1 ve Coğrafya-1 Kapsamı</a:t>
            </a: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777283"/>
          </a:xfrm>
        </p:spPr>
        <p:txBody>
          <a:bodyPr>
            <a:normAutofit/>
          </a:bodyPr>
          <a:lstStyle/>
          <a:p>
            <a:r>
              <a:rPr lang="tr-TR" sz="2800" b="1" dirty="0" smtClean="0">
                <a:solidFill>
                  <a:srgbClr val="C00000"/>
                </a:solidFill>
              </a:rPr>
              <a:t>Coğrafya-1:  coğrafya öğretim programında belirtilen </a:t>
            </a:r>
            <a:r>
              <a:rPr lang="tr-TR" sz="2800" b="1" dirty="0">
                <a:solidFill>
                  <a:srgbClr val="C00000"/>
                </a:solidFill>
              </a:rPr>
              <a:t>9. ve 10. sınıf </a:t>
            </a:r>
            <a:r>
              <a:rPr lang="tr-TR" sz="2800" b="1" dirty="0" smtClean="0">
                <a:solidFill>
                  <a:srgbClr val="C00000"/>
                </a:solidFill>
              </a:rPr>
              <a:t>kazanımlarından oluşmaktadır</a:t>
            </a:r>
          </a:p>
          <a:p>
            <a:endParaRPr lang="tr-TR" sz="2800" b="1" dirty="0" smtClean="0">
              <a:solidFill>
                <a:srgbClr val="C00000"/>
              </a:solidFill>
            </a:endParaRPr>
          </a:p>
          <a:p>
            <a:r>
              <a:rPr lang="tr-TR" sz="2800" b="1" dirty="0" smtClean="0">
                <a:solidFill>
                  <a:srgbClr val="C00000"/>
                </a:solidFill>
              </a:rPr>
              <a:t>Tarih-1: Tarih dersinin 9 ve 10. sınıf tarih ve İnkılap Tarihi kazanımlarından oluşmaktadır. </a:t>
            </a:r>
          </a:p>
          <a:p>
            <a:endParaRPr lang="tr-TR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0855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17400" y="404664"/>
            <a:ext cx="8229600" cy="1143000"/>
          </a:xfrm>
        </p:spPr>
        <p:txBody>
          <a:bodyPr>
            <a:normAutofit/>
          </a:bodyPr>
          <a:lstStyle/>
          <a:p>
            <a:r>
              <a:rPr lang="tr-T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Sosyal Bilimler-2 Sınavı: </a:t>
            </a:r>
            <a:endParaRPr lang="tr-TR" sz="3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03648" y="2996953"/>
            <a:ext cx="5976664" cy="1872208"/>
          </a:xfrm>
        </p:spPr>
        <p:txBody>
          <a:bodyPr/>
          <a:lstStyle/>
          <a:p>
            <a:endParaRPr lang="tr-TR" dirty="0"/>
          </a:p>
        </p:txBody>
      </p:sp>
      <p:pic>
        <p:nvPicPr>
          <p:cNvPr id="3074" name="Picture 2" descr="C:\Users\Senay\Desktop\örnek çalışma\fotolar\SOSYAL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929" y="1916832"/>
            <a:ext cx="8576543" cy="36411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5218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Sosyal Bilimler-2 Ders Kapsamları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/>
          </a:bodyPr>
          <a:lstStyle/>
          <a:p>
            <a:r>
              <a:rPr lang="tr-TR" sz="2400" dirty="0" smtClean="0"/>
              <a:t>Felsefe Grubu: Felsefe, Sosyoloji, Psikoloji ve Mantık Derslerinin tüm lise müfredatını kapsamaktadır.</a:t>
            </a:r>
          </a:p>
          <a:p>
            <a:r>
              <a:rPr lang="tr-TR" sz="2400" dirty="0" smtClean="0"/>
              <a:t>Tarih-2 Coğrafya-2 derslerinin konu kapsamı; yukarıda belirtilen bu derslerin ortak konuları dışında kalan diğer tüm lise müfredatını kapsar. </a:t>
            </a:r>
          </a:p>
          <a:p>
            <a:r>
              <a:rPr lang="tr-TR" sz="2400" b="1" dirty="0" smtClean="0">
                <a:solidFill>
                  <a:srgbClr val="C00000"/>
                </a:solidFill>
              </a:rPr>
              <a:t>Din dersinden muaf olan adaylar, ilave felsefe grubu sorularını yanıtlayacaktır.</a:t>
            </a:r>
            <a:endParaRPr lang="tr-TR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0830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0" y="274638"/>
            <a:ext cx="8686800" cy="2074242"/>
          </a:xfrm>
        </p:spPr>
        <p:txBody>
          <a:bodyPr>
            <a:normAutofit/>
          </a:bodyPr>
          <a:lstStyle/>
          <a:p>
            <a:r>
              <a:rPr lang="tr-TR" sz="3200" b="1" dirty="0" smtClean="0"/>
              <a:t>Fen Bilimleri Sınavı: </a:t>
            </a:r>
            <a:r>
              <a:rPr lang="tr-TR" sz="3200" dirty="0" smtClean="0"/>
              <a:t/>
            </a:r>
            <a:br>
              <a:rPr lang="tr-TR" sz="3200" dirty="0" smtClean="0"/>
            </a:br>
            <a:r>
              <a:rPr lang="tr-TR" sz="3200" dirty="0" smtClean="0"/>
              <a:t>Bu derslerin tüm lise müfredatını kapsar. </a:t>
            </a:r>
            <a:endParaRPr lang="tr-TR" sz="2000" b="1" dirty="0">
              <a:solidFill>
                <a:srgbClr val="C00000"/>
              </a:solidFill>
            </a:endParaRPr>
          </a:p>
        </p:txBody>
      </p:sp>
      <p:pic>
        <p:nvPicPr>
          <p:cNvPr id="4098" name="Picture 2" descr="C:\Users\Senay\Desktop\örnek çalışma\fotolar\fen bilimleri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933" y="2708920"/>
            <a:ext cx="8394214" cy="3024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130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12968" cy="3730426"/>
          </a:xfrm>
        </p:spPr>
        <p:txBody>
          <a:bodyPr>
            <a:normAutofit/>
          </a:bodyPr>
          <a:lstStyle/>
          <a:p>
            <a:r>
              <a:rPr lang="tr-TR" sz="3600" b="1" dirty="0" smtClean="0"/>
              <a:t>Matematik Sınavı</a:t>
            </a:r>
            <a:r>
              <a:rPr lang="tr-TR" sz="3600" dirty="0" smtClean="0"/>
              <a:t>:  </a:t>
            </a:r>
            <a:br>
              <a:rPr lang="tr-TR" sz="3600" dirty="0" smtClean="0"/>
            </a:br>
            <a:r>
              <a:rPr lang="tr-TR" sz="3600" dirty="0" smtClean="0"/>
              <a:t> Tüm Lise Matematik ve Geometri konularını kapsamaktadır. </a:t>
            </a:r>
            <a:br>
              <a:rPr lang="tr-TR" sz="3600" dirty="0" smtClean="0"/>
            </a:br>
            <a:r>
              <a:rPr lang="tr-TR" sz="2400" b="1" dirty="0" smtClean="0">
                <a:solidFill>
                  <a:srgbClr val="C00000"/>
                </a:solidFill>
              </a:rPr>
              <a:t/>
            </a:r>
            <a:br>
              <a:rPr lang="tr-TR" sz="2400" b="1" dirty="0" smtClean="0">
                <a:solidFill>
                  <a:srgbClr val="C00000"/>
                </a:solidFill>
              </a:rPr>
            </a:br>
            <a:r>
              <a:rPr lang="tr-TR" sz="2400" b="1" dirty="0" smtClean="0">
                <a:solidFill>
                  <a:srgbClr val="C00000"/>
                </a:solidFill>
              </a:rPr>
              <a:t>Yaklaşık 30 mat 10 geometri sorusu sorulacaktır</a:t>
            </a:r>
            <a:endParaRPr lang="tr-TR" sz="2400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4005064"/>
            <a:ext cx="8496944" cy="2520280"/>
          </a:xfrm>
        </p:spPr>
        <p:txBody>
          <a:bodyPr>
            <a:normAutofit/>
          </a:bodyPr>
          <a:lstStyle/>
          <a:p>
            <a:r>
              <a:rPr lang="tr-TR" dirty="0" smtClean="0"/>
              <a:t>Matematik Soru Sayısı Toplam 40 </a:t>
            </a:r>
          </a:p>
          <a:p>
            <a:pPr marL="0" indent="0">
              <a:buNone/>
            </a:pPr>
            <a:endParaRPr lang="tr-T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3031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Dil Sınavı: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İng</a:t>
            </a:r>
            <a:r>
              <a:rPr lang="tr-TR" sz="2800" dirty="0"/>
              <a:t>.</a:t>
            </a:r>
            <a:r>
              <a:rPr lang="tr-TR" sz="2800" dirty="0" smtClean="0"/>
              <a:t> Alm. Frnsz. Rusça ve Arapça Dillerinden yapılır.</a:t>
            </a:r>
          </a:p>
          <a:p>
            <a:r>
              <a:rPr lang="tr-TR" sz="2800" dirty="0" smtClean="0"/>
              <a:t>Aday bu </a:t>
            </a:r>
            <a:r>
              <a:rPr lang="tr-TR" sz="2800" dirty="0"/>
              <a:t>5</a:t>
            </a:r>
            <a:r>
              <a:rPr lang="tr-TR" sz="2800" dirty="0" smtClean="0"/>
              <a:t> dilden birini seçerek Dil sınavına girer. </a:t>
            </a:r>
          </a:p>
          <a:p>
            <a:r>
              <a:rPr lang="tr-TR" sz="2800" dirty="0" smtClean="0"/>
              <a:t>80 soru sorulacaktır. </a:t>
            </a:r>
          </a:p>
          <a:p>
            <a:r>
              <a:rPr lang="tr-TR" sz="2800" dirty="0" smtClean="0"/>
              <a:t>O dilin tüm lise müfredatını kapsamaktadır. </a:t>
            </a:r>
          </a:p>
          <a:p>
            <a:r>
              <a:rPr lang="tr-TR" sz="2800" dirty="0" smtClean="0"/>
              <a:t>Beş farklı dilden yapılacak sınavda tek puanlama ve sıra olacaktır.</a:t>
            </a:r>
          </a:p>
          <a:p>
            <a:r>
              <a:rPr lang="tr-TR" sz="2800" dirty="0" smtClean="0"/>
              <a:t>120 dakika sınav süresi olacaktır.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117138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 smtClean="0"/>
              <a:t>AYT UYGULANIŞI</a:t>
            </a:r>
            <a:endParaRPr lang="tr-TR" sz="36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1556792"/>
            <a:ext cx="8291264" cy="4968552"/>
          </a:xfrm>
        </p:spPr>
        <p:txBody>
          <a:bodyPr>
            <a:normAutofit lnSpcReduction="10000"/>
          </a:bodyPr>
          <a:lstStyle/>
          <a:p>
            <a:r>
              <a:rPr lang="tr-TR" sz="2800" dirty="0" smtClean="0"/>
              <a:t>AYT’de adaya tek kitapçık verilecektir. Aday kendi tercih önceliğine göre istediği testten başlayarak, istediği kadar test yanıtlayabilir.</a:t>
            </a:r>
          </a:p>
          <a:p>
            <a:r>
              <a:rPr lang="tr-TR" sz="2800" dirty="0" smtClean="0"/>
              <a:t>AYT’de açık uçlu soru sorulmayacaktır ve 4 yanlış bir doğruyu götürecektir.</a:t>
            </a:r>
          </a:p>
          <a:p>
            <a:r>
              <a:rPr lang="tr-TR" sz="2800" dirty="0" smtClean="0"/>
              <a:t>Bu durumda adayın zamanı iyi kullanması açısından 2 veya 3 teste girmesi tavsiye olunur. </a:t>
            </a:r>
          </a:p>
          <a:p>
            <a:r>
              <a:rPr lang="tr-TR" sz="2800" dirty="0"/>
              <a:t>İ</a:t>
            </a:r>
            <a:r>
              <a:rPr lang="tr-TR" sz="2800" dirty="0" smtClean="0"/>
              <a:t>kinci aşama sınavına </a:t>
            </a:r>
            <a:r>
              <a:rPr lang="tr-TR" sz="2800" dirty="0"/>
              <a:t>4 testten birden </a:t>
            </a:r>
            <a:r>
              <a:rPr lang="tr-TR" sz="2800" dirty="0" smtClean="0"/>
              <a:t>girilmesi zaman baskısı oluşturacaktır. </a:t>
            </a:r>
          </a:p>
          <a:p>
            <a:r>
              <a:rPr lang="tr-TR" sz="2800" dirty="0" smtClean="0"/>
              <a:t>4 teste birden hazırlanmanın hiç gereği yoktur, lütfen kazanmak istediğiniz programı önceden seçiniz.</a:t>
            </a:r>
          </a:p>
          <a:p>
            <a:pPr marL="0" indent="0">
              <a:buNone/>
            </a:pPr>
            <a:endParaRPr lang="tr-TR" sz="2800" dirty="0" smtClean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85378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ALAN YETERLİKİK TESTİ SÜRELERİ </a:t>
            </a:r>
            <a:endParaRPr lang="tr-TR" sz="3600" dirty="0"/>
          </a:p>
        </p:txBody>
      </p:sp>
      <p:pic>
        <p:nvPicPr>
          <p:cNvPr id="5122" name="Picture 2" descr="C:\Users\Senay\Desktop\örnek çalışma\fotolar\SINAV SÜRESİ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31" y="1333142"/>
            <a:ext cx="9009665" cy="41436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1366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 flipV="1">
            <a:off x="899592" y="1417638"/>
            <a:ext cx="7787208" cy="643210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2050" name="Picture 2" descr="C:\Users\Senay\Desktop\2018 üniversiteye giriş sunumları\ayt - sunum 5.0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5680" y="1055008"/>
            <a:ext cx="9146060" cy="5259632"/>
          </a:xfrm>
          <a:prstGeom prst="rect">
            <a:avLst/>
          </a:prstGeom>
          <a:solidFill>
            <a:srgbClr val="FFC000"/>
          </a:solidFill>
          <a:extLst/>
        </p:spPr>
      </p:pic>
      <p:sp>
        <p:nvSpPr>
          <p:cNvPr id="4" name="Dikdörtgen 3"/>
          <p:cNvSpPr/>
          <p:nvPr/>
        </p:nvSpPr>
        <p:spPr>
          <a:xfrm>
            <a:off x="971600" y="1041688"/>
            <a:ext cx="6696744" cy="587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2020 ÜNİVERSİTE SINAV AŞAMASI</a:t>
            </a:r>
            <a:endParaRPr lang="tr-TR" dirty="0"/>
          </a:p>
        </p:txBody>
      </p:sp>
      <p:sp>
        <p:nvSpPr>
          <p:cNvPr id="5" name="Dikdörtgen 4"/>
          <p:cNvSpPr/>
          <p:nvPr/>
        </p:nvSpPr>
        <p:spPr>
          <a:xfrm>
            <a:off x="971600" y="5877272"/>
            <a:ext cx="698477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1192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800" b="1" dirty="0" smtClean="0">
                <a:solidFill>
                  <a:srgbClr val="C00000"/>
                </a:solidFill>
              </a:rPr>
              <a:t>2020 </a:t>
            </a:r>
            <a:r>
              <a:rPr lang="tr-TR" sz="3800" b="1" dirty="0" smtClean="0">
                <a:solidFill>
                  <a:srgbClr val="C00000"/>
                </a:solidFill>
              </a:rPr>
              <a:t>YKS TARİHLERİ </a:t>
            </a:r>
            <a:endParaRPr lang="tr-TR" sz="3800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3528" y="1600200"/>
            <a:ext cx="8496944" cy="4525963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tr-TR" sz="3600" b="1" dirty="0" smtClean="0"/>
              <a:t>Sınav Başvurusu: </a:t>
            </a:r>
            <a:r>
              <a:rPr lang="tr-TR" sz="3600" dirty="0"/>
              <a:t>6</a:t>
            </a:r>
            <a:r>
              <a:rPr lang="tr-TR" sz="3600" dirty="0" smtClean="0"/>
              <a:t> Şubat-3 Mart 2020</a:t>
            </a:r>
          </a:p>
          <a:p>
            <a:pPr marL="0" indent="0" algn="ctr">
              <a:buNone/>
            </a:pPr>
            <a:endParaRPr lang="tr-TR" sz="3600" dirty="0" smtClean="0"/>
          </a:p>
          <a:p>
            <a:pPr marL="0" indent="0" algn="ctr">
              <a:buNone/>
            </a:pPr>
            <a:r>
              <a:rPr lang="tr-TR" sz="3600" b="1" dirty="0" smtClean="0"/>
              <a:t>Sınavın Uygulanması: </a:t>
            </a:r>
            <a:r>
              <a:rPr lang="tr-TR" sz="3600" dirty="0" smtClean="0"/>
              <a:t>27-28Haziran </a:t>
            </a:r>
            <a:r>
              <a:rPr lang="tr-TR" sz="3600" dirty="0" smtClean="0"/>
              <a:t>2020</a:t>
            </a:r>
          </a:p>
          <a:p>
            <a:pPr marL="0" indent="0" algn="ctr">
              <a:buNone/>
            </a:pPr>
            <a:endParaRPr lang="tr-TR" sz="3600" dirty="0" smtClean="0"/>
          </a:p>
          <a:p>
            <a:pPr marL="0" indent="0" algn="ctr">
              <a:buNone/>
            </a:pPr>
            <a:r>
              <a:rPr lang="tr-TR" sz="3600" b="1" dirty="0" smtClean="0"/>
              <a:t>YKS Sonuçlarının Açıklanması: </a:t>
            </a:r>
            <a:r>
              <a:rPr lang="tr-TR" sz="3600" dirty="0" smtClean="0"/>
              <a:t>Temmuz Son Haftası</a:t>
            </a:r>
            <a:endParaRPr lang="tr-TR" sz="3600" dirty="0"/>
          </a:p>
          <a:p>
            <a:pPr marL="0" indent="0" algn="ctr">
              <a:buNone/>
            </a:pPr>
            <a:r>
              <a:rPr lang="tr-TR" sz="3500" b="1" dirty="0" smtClean="0"/>
              <a:t>YKS Tercihlerinin Yapılması: </a:t>
            </a:r>
            <a:r>
              <a:rPr lang="tr-TR" sz="3500" dirty="0" smtClean="0"/>
              <a:t>Ağustos Ayının İlk Haftası</a:t>
            </a:r>
            <a:endParaRPr lang="tr-TR" sz="3500" dirty="0" smtClean="0"/>
          </a:p>
          <a:p>
            <a:pPr marL="0" indent="0" algn="ctr">
              <a:buNone/>
            </a:pPr>
            <a:endParaRPr lang="tr-TR" sz="3600" dirty="0" smtClean="0"/>
          </a:p>
          <a:p>
            <a:pPr marL="0" indent="0" algn="ctr">
              <a:buNone/>
            </a:pPr>
            <a:endParaRPr lang="tr-TR" sz="3600" dirty="0" smtClean="0"/>
          </a:p>
          <a:p>
            <a:pPr marL="0" indent="0">
              <a:buNone/>
            </a:pP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4185596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 flipV="1">
            <a:off x="683568" y="1412776"/>
            <a:ext cx="7571184" cy="499194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  <p:pic>
        <p:nvPicPr>
          <p:cNvPr id="4098" name="Picture 2" descr="C:\Users\Senay\Desktop\2019 YKS SÜRECİ\puan hesaplama\ayt say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7864" y="404664"/>
            <a:ext cx="8958158" cy="5832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Dikdörtgen 2"/>
          <p:cNvSpPr/>
          <p:nvPr/>
        </p:nvSpPr>
        <p:spPr>
          <a:xfrm>
            <a:off x="323528" y="5301208"/>
            <a:ext cx="8352928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" name="Dikdörtgen 3"/>
          <p:cNvSpPr/>
          <p:nvPr/>
        </p:nvSpPr>
        <p:spPr>
          <a:xfrm>
            <a:off x="323528" y="620688"/>
            <a:ext cx="648072" cy="144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2020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5414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 flipV="1">
            <a:off x="457200" y="1417638"/>
            <a:ext cx="7211144" cy="931242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3074" name="Picture 2" descr="C:\Users\Senay\Desktop\2019 YKS SÜRECİ\puan hesaplama\ayt-ea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04" y="476672"/>
            <a:ext cx="8995505" cy="5904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Dikdörtgen 3"/>
          <p:cNvSpPr/>
          <p:nvPr/>
        </p:nvSpPr>
        <p:spPr>
          <a:xfrm>
            <a:off x="251520" y="5445224"/>
            <a:ext cx="8352928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Dikdörtgen 5"/>
          <p:cNvSpPr/>
          <p:nvPr/>
        </p:nvSpPr>
        <p:spPr>
          <a:xfrm>
            <a:off x="0" y="476672"/>
            <a:ext cx="75557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2020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88408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 flipV="1">
            <a:off x="457200" y="1417638"/>
            <a:ext cx="7859216" cy="499194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  <p:pic>
        <p:nvPicPr>
          <p:cNvPr id="2050" name="Picture 2" descr="C:\Users\Senay\Desktop\2019 YKS SÜRECİ\puan hesaplama\ayt-söz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060" y="480092"/>
            <a:ext cx="8843436" cy="6257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Dikdörtgen 2"/>
          <p:cNvSpPr/>
          <p:nvPr/>
        </p:nvSpPr>
        <p:spPr>
          <a:xfrm>
            <a:off x="539552" y="5877272"/>
            <a:ext cx="8136904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" name="Dikdörtgen 3"/>
          <p:cNvSpPr/>
          <p:nvPr/>
        </p:nvSpPr>
        <p:spPr>
          <a:xfrm>
            <a:off x="539552" y="620688"/>
            <a:ext cx="79208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2020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33930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 flipV="1">
            <a:off x="1043608" y="1417638"/>
            <a:ext cx="7643192" cy="355178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  <p:pic>
        <p:nvPicPr>
          <p:cNvPr id="1026" name="Picture 2" descr="C:\Users\Senay\Desktop\2019 YKS SÜRECİ\puan hesaplama\ayd dil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524" y="680922"/>
            <a:ext cx="8833964" cy="5876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Dikdörtgen 2"/>
          <p:cNvSpPr/>
          <p:nvPr/>
        </p:nvSpPr>
        <p:spPr>
          <a:xfrm>
            <a:off x="467544" y="5589240"/>
            <a:ext cx="8208912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" name="Dikdörtgen 3"/>
          <p:cNvSpPr/>
          <p:nvPr/>
        </p:nvSpPr>
        <p:spPr>
          <a:xfrm>
            <a:off x="480160" y="764704"/>
            <a:ext cx="864096" cy="4802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2020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00111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tr-TR" b="1" dirty="0" smtClean="0">
                <a:solidFill>
                  <a:srgbClr val="C00000"/>
                </a:solidFill>
              </a:rPr>
              <a:t>HATIRLATMALAR</a:t>
            </a:r>
            <a:endParaRPr lang="tr-TR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1600200"/>
            <a:ext cx="8435280" cy="4525963"/>
          </a:xfrm>
        </p:spPr>
        <p:txBody>
          <a:bodyPr>
            <a:normAutofit lnSpcReduction="10000"/>
          </a:bodyPr>
          <a:lstStyle/>
          <a:p>
            <a:r>
              <a:rPr lang="tr-TR" sz="3000" dirty="0" smtClean="0"/>
              <a:t>TYT’de 150 ham  puanı geçemeyen adayın YKS puanı hesaplanmaz.</a:t>
            </a:r>
          </a:p>
          <a:p>
            <a:r>
              <a:rPr lang="tr-TR" sz="3000" dirty="0" smtClean="0"/>
              <a:t>TYT netleri YKS puanını hesaplamada kullanılır.</a:t>
            </a:r>
          </a:p>
          <a:p>
            <a:r>
              <a:rPr lang="tr-TR" sz="3000" dirty="0" smtClean="0"/>
              <a:t>AYT başarısı / başarısızlığı TYT puanını etkilemez. </a:t>
            </a:r>
            <a:endParaRPr lang="tr-TR" sz="3000" dirty="0"/>
          </a:p>
          <a:p>
            <a:r>
              <a:rPr lang="tr-TR" sz="3000" dirty="0" smtClean="0"/>
              <a:t>Aday AYT’de 180 ham puanı geçmese de, TYT ham puanında 150’yi geçtiği için, TYT puanı ile tercih yapabilir. </a:t>
            </a:r>
          </a:p>
          <a:p>
            <a:r>
              <a:rPr lang="tr-TR" sz="3000" b="1" dirty="0" smtClean="0">
                <a:solidFill>
                  <a:srgbClr val="FF0000"/>
                </a:solidFill>
              </a:rPr>
              <a:t>Subaylık seçim aşamasında Sayısal ve Eşit Ağırlık AYT puanları kullanılır.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42102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922114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tr-TR" sz="3200" dirty="0" smtClean="0"/>
              <a:t>AYT puanları birbirinden bağımsız hesaplanır </a:t>
            </a: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39552" y="1340768"/>
            <a:ext cx="8147248" cy="4785395"/>
          </a:xfrm>
        </p:spPr>
        <p:txBody>
          <a:bodyPr>
            <a:normAutofit/>
          </a:bodyPr>
          <a:lstStyle/>
          <a:p>
            <a:r>
              <a:rPr lang="tr-TR" sz="3000" dirty="0" smtClean="0"/>
              <a:t>AYT </a:t>
            </a:r>
            <a:r>
              <a:rPr lang="tr-TR" sz="3000" dirty="0"/>
              <a:t>puanı hesaplanırken her alan için o alana kaynaklık eden iki </a:t>
            </a:r>
            <a:r>
              <a:rPr lang="tr-TR" sz="3000" dirty="0" smtClean="0"/>
              <a:t>AYT testi kullanılır. </a:t>
            </a:r>
          </a:p>
          <a:p>
            <a:r>
              <a:rPr lang="tr-TR" sz="3000" dirty="0" smtClean="0"/>
              <a:t>Örnek: AYT’de 3 teste giren adayın (MAT, FEN, Edebiyat Sos-1) sayısal puanı hesaplanırken Mat ve Fen testleri dikkate alınır, Edebiyat-sos-1 netleri Sayısal puanını etkilemez. </a:t>
            </a:r>
          </a:p>
          <a:p>
            <a:r>
              <a:rPr lang="tr-TR" sz="3000" dirty="0" smtClean="0"/>
              <a:t>Aynı şekilde bu adayın Eşit Ağırlık Puanı hesaplanırken de Mat ve Edebiyat Sos-1 netleri dikkate alınır, Fen netleri dikkate alınmaz.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27258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008112"/>
          </a:xfrm>
        </p:spPr>
        <p:txBody>
          <a:bodyPr>
            <a:normAutofit/>
          </a:bodyPr>
          <a:lstStyle/>
          <a:p>
            <a:r>
              <a:rPr lang="tr-TR" sz="2800" dirty="0" smtClean="0"/>
              <a:t>YKS ALANLARI VE PUAN TÜRLERİ:</a:t>
            </a: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1196752"/>
            <a:ext cx="8640960" cy="525658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tr-TR" sz="3600" b="1" dirty="0" smtClean="0">
                <a:solidFill>
                  <a:srgbClr val="C00000"/>
                </a:solidFill>
              </a:rPr>
              <a:t>TÜRKÇE SOSYAL </a:t>
            </a:r>
            <a:r>
              <a:rPr lang="tr-TR" sz="3600" b="1" dirty="0">
                <a:solidFill>
                  <a:srgbClr val="C00000"/>
                </a:solidFill>
              </a:rPr>
              <a:t>/</a:t>
            </a:r>
            <a:r>
              <a:rPr lang="tr-TR" sz="3600" b="1" dirty="0" smtClean="0">
                <a:solidFill>
                  <a:srgbClr val="C00000"/>
                </a:solidFill>
              </a:rPr>
              <a:t> SÖZEL ALAN: </a:t>
            </a:r>
          </a:p>
          <a:p>
            <a:pPr algn="ctr"/>
            <a:endParaRPr lang="tr-TR" sz="2400" dirty="0" smtClean="0"/>
          </a:p>
          <a:p>
            <a:pPr marL="0" indent="0" algn="ctr">
              <a:buNone/>
            </a:pPr>
            <a:endParaRPr lang="tr-TR" sz="2600" dirty="0" smtClean="0"/>
          </a:p>
          <a:p>
            <a:pPr marL="0" indent="0" algn="ctr">
              <a:buNone/>
            </a:pPr>
            <a:r>
              <a:rPr lang="tr-TR" sz="2600" dirty="0" smtClean="0"/>
              <a:t> SÖZEL (</a:t>
            </a:r>
            <a:r>
              <a:rPr lang="tr-TR" sz="2600" b="1" dirty="0" smtClean="0">
                <a:solidFill>
                  <a:srgbClr val="FF0000"/>
                </a:solidFill>
              </a:rPr>
              <a:t>SÖZ</a:t>
            </a:r>
            <a:r>
              <a:rPr lang="tr-TR" sz="2600" dirty="0" smtClean="0"/>
              <a:t>)</a:t>
            </a:r>
          </a:p>
          <a:p>
            <a:pPr marL="0" indent="0" algn="ctr">
              <a:buNone/>
            </a:pPr>
            <a:endParaRPr lang="tr-TR" sz="2600" dirty="0" smtClean="0"/>
          </a:p>
          <a:p>
            <a:pPr marL="0" indent="0" algn="ctr">
              <a:buNone/>
            </a:pPr>
            <a:r>
              <a:rPr lang="tr-TR" sz="2600" dirty="0" smtClean="0"/>
              <a:t>       AYT’DE GİRMESİ GEREKEN SINAVLAR   </a:t>
            </a:r>
          </a:p>
          <a:p>
            <a:pPr marL="0" indent="0" algn="ctr">
              <a:buNone/>
            </a:pPr>
            <a:endParaRPr lang="tr-TR" sz="2600" dirty="0" smtClean="0"/>
          </a:p>
          <a:p>
            <a:pPr marL="0" indent="0" algn="ctr">
              <a:buNone/>
            </a:pPr>
            <a:r>
              <a:rPr lang="tr-TR" sz="2600" b="1" dirty="0" smtClean="0"/>
              <a:t>YKS’DE EDEBİYAT - SOSYAL BİLİMLER 1 SINAVI 40 SORU</a:t>
            </a:r>
          </a:p>
          <a:p>
            <a:pPr marL="0" indent="0" algn="ctr">
              <a:buNone/>
            </a:pPr>
            <a:r>
              <a:rPr lang="tr-TR" sz="2600" b="1" dirty="0" smtClean="0"/>
              <a:t>  ve </a:t>
            </a:r>
          </a:p>
          <a:p>
            <a:pPr marL="0" indent="0" algn="ctr">
              <a:buNone/>
            </a:pPr>
            <a:r>
              <a:rPr lang="tr-TR" sz="2600" b="1" dirty="0" smtClean="0"/>
              <a:t>             SOSYAL BİLİMLER 2 SINAVI 40 SORU</a:t>
            </a:r>
            <a:endParaRPr lang="tr-TR" sz="2600" b="1" dirty="0"/>
          </a:p>
        </p:txBody>
      </p:sp>
    </p:spTree>
    <p:extLst>
      <p:ext uri="{BB962C8B-B14F-4D97-AF65-F5344CB8AC3E}">
        <p14:creationId xmlns:p14="http://schemas.microsoft.com/office/powerpoint/2010/main" val="3666444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4000" b="1" dirty="0" smtClean="0">
                <a:solidFill>
                  <a:srgbClr val="C00000"/>
                </a:solidFill>
              </a:rPr>
              <a:t>EŞİT AĞIRLIK / TÜRKÇE MATEMATİK ALAN</a:t>
            </a:r>
            <a:endParaRPr lang="tr-TR" sz="4000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579296" cy="4525963"/>
          </a:xfrm>
        </p:spPr>
        <p:txBody>
          <a:bodyPr>
            <a:normAutofit/>
          </a:bodyPr>
          <a:lstStyle/>
          <a:p>
            <a:pPr algn="ctr"/>
            <a:endParaRPr lang="tr-TR" sz="2800" dirty="0" smtClean="0"/>
          </a:p>
          <a:p>
            <a:pPr marL="0" indent="0" algn="ctr">
              <a:buNone/>
            </a:pPr>
            <a:r>
              <a:rPr lang="tr-TR" sz="2800" dirty="0" smtClean="0"/>
              <a:t> EŞİT AĞIRLIK  (</a:t>
            </a:r>
            <a:r>
              <a:rPr lang="tr-TR" sz="2800" b="1" dirty="0" smtClean="0">
                <a:solidFill>
                  <a:srgbClr val="FF0000"/>
                </a:solidFill>
              </a:rPr>
              <a:t>EA</a:t>
            </a:r>
            <a:r>
              <a:rPr lang="tr-TR" sz="2800" dirty="0" smtClean="0"/>
              <a:t>)</a:t>
            </a:r>
          </a:p>
          <a:p>
            <a:pPr marL="0" indent="0" algn="ctr">
              <a:buNone/>
            </a:pPr>
            <a:endParaRPr lang="tr-TR" sz="2800" dirty="0"/>
          </a:p>
          <a:p>
            <a:pPr marL="0" indent="0" algn="ctr">
              <a:buNone/>
            </a:pPr>
            <a:r>
              <a:rPr lang="tr-TR" sz="2800" dirty="0" smtClean="0"/>
              <a:t>   AYT’DE </a:t>
            </a:r>
            <a:r>
              <a:rPr lang="tr-TR" sz="2800" dirty="0"/>
              <a:t>GİRMESİ GEREKEN </a:t>
            </a:r>
            <a:r>
              <a:rPr lang="tr-TR" sz="2800" dirty="0" smtClean="0"/>
              <a:t>SINAVLAR</a:t>
            </a:r>
          </a:p>
          <a:p>
            <a:pPr marL="0" indent="0" algn="ctr">
              <a:buNone/>
            </a:pPr>
            <a:endParaRPr lang="tr-TR" sz="2800" dirty="0"/>
          </a:p>
          <a:p>
            <a:pPr marL="0" indent="0" algn="ctr">
              <a:buNone/>
            </a:pPr>
            <a:r>
              <a:rPr lang="tr-TR" sz="2800" b="1" dirty="0"/>
              <a:t>YKS’DE EDEBİYAT - SOSYAL BİLİMLER 1 SINAVI 40 SORU</a:t>
            </a:r>
          </a:p>
          <a:p>
            <a:pPr marL="0" indent="0" algn="ctr">
              <a:buNone/>
            </a:pPr>
            <a:r>
              <a:rPr lang="tr-TR" sz="2800" b="1" dirty="0"/>
              <a:t>  ve </a:t>
            </a:r>
          </a:p>
          <a:p>
            <a:pPr marL="0" indent="0" algn="ctr">
              <a:buNone/>
            </a:pPr>
            <a:r>
              <a:rPr lang="tr-TR" sz="2800" b="1" dirty="0" smtClean="0"/>
              <a:t>METEMATİK SINAVI </a:t>
            </a:r>
            <a:r>
              <a:rPr lang="tr-TR" sz="2800" b="1" dirty="0"/>
              <a:t>40 SORU</a:t>
            </a:r>
          </a:p>
          <a:p>
            <a:pPr marL="0" indent="0" algn="ctr">
              <a:buNone/>
            </a:pP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731832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b="1" dirty="0" smtClean="0">
                <a:solidFill>
                  <a:srgbClr val="C00000"/>
                </a:solidFill>
              </a:rPr>
              <a:t>SAYISAL / MATEMATİK FEN ALAN</a:t>
            </a:r>
            <a:endParaRPr lang="tr-TR" sz="4000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/>
          </a:bodyPr>
          <a:lstStyle/>
          <a:p>
            <a:pPr algn="ctr"/>
            <a:endParaRPr lang="tr-TR" sz="2800" dirty="0"/>
          </a:p>
          <a:p>
            <a:pPr marL="0" indent="0" algn="ctr">
              <a:buNone/>
            </a:pPr>
            <a:r>
              <a:rPr lang="tr-TR" sz="2800" dirty="0"/>
              <a:t> </a:t>
            </a:r>
            <a:r>
              <a:rPr lang="tr-TR" sz="2800" dirty="0" smtClean="0"/>
              <a:t>SAYISAL(</a:t>
            </a:r>
            <a:r>
              <a:rPr lang="tr-TR" sz="2800" b="1" dirty="0" smtClean="0">
                <a:solidFill>
                  <a:srgbClr val="FF0000"/>
                </a:solidFill>
              </a:rPr>
              <a:t>SAY</a:t>
            </a:r>
            <a:r>
              <a:rPr lang="tr-TR" sz="2800" dirty="0" smtClean="0"/>
              <a:t>)</a:t>
            </a:r>
            <a:endParaRPr lang="tr-TR" sz="2800" dirty="0"/>
          </a:p>
          <a:p>
            <a:pPr marL="0" indent="0" algn="ctr">
              <a:buNone/>
            </a:pPr>
            <a:endParaRPr lang="tr-TR" sz="2800" dirty="0"/>
          </a:p>
          <a:p>
            <a:pPr marL="0" indent="0" algn="ctr">
              <a:buNone/>
            </a:pPr>
            <a:r>
              <a:rPr lang="tr-TR" sz="2800" dirty="0"/>
              <a:t>   </a:t>
            </a:r>
            <a:r>
              <a:rPr lang="tr-TR" sz="2800" dirty="0" smtClean="0"/>
              <a:t>AYT’DE </a:t>
            </a:r>
            <a:r>
              <a:rPr lang="tr-TR" sz="2800" dirty="0"/>
              <a:t>GİRMESİ GEREKEN SINAVLAR</a:t>
            </a:r>
          </a:p>
          <a:p>
            <a:pPr marL="0" indent="0" algn="ctr">
              <a:buNone/>
            </a:pPr>
            <a:endParaRPr lang="tr-TR" sz="2800" dirty="0"/>
          </a:p>
          <a:p>
            <a:pPr marL="0" indent="0" algn="ctr">
              <a:buNone/>
            </a:pPr>
            <a:r>
              <a:rPr lang="tr-TR" sz="2800" b="1" dirty="0" smtClean="0"/>
              <a:t>FEN BİLİMLERİ SINAVI 40 SORU</a:t>
            </a:r>
            <a:endParaRPr lang="tr-TR" sz="2800" b="1" dirty="0"/>
          </a:p>
          <a:p>
            <a:pPr marL="0" indent="0" algn="ctr">
              <a:buNone/>
            </a:pPr>
            <a:r>
              <a:rPr lang="tr-TR" sz="2800" b="1" dirty="0"/>
              <a:t>  ve </a:t>
            </a:r>
          </a:p>
          <a:p>
            <a:pPr marL="0" indent="0" algn="ctr">
              <a:buNone/>
            </a:pPr>
            <a:r>
              <a:rPr lang="tr-TR" sz="2800" b="1" dirty="0"/>
              <a:t>METEMATİK SINAVI 40 SOR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4256848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C00000"/>
                </a:solidFill>
              </a:rPr>
              <a:t>BAŞARI SINIRLAMASI ŞARTI:</a:t>
            </a:r>
            <a:endParaRPr lang="tr-TR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 smtClean="0"/>
              <a:t>Tıp:                       </a:t>
            </a:r>
            <a:r>
              <a:rPr lang="tr-TR" dirty="0" smtClean="0"/>
              <a:t>50.000 </a:t>
            </a:r>
            <a:r>
              <a:rPr lang="tr-TR" dirty="0" smtClean="0"/>
              <a:t>(Sayısal puanda</a:t>
            </a:r>
            <a:r>
              <a:rPr lang="tr-TR" dirty="0" smtClean="0"/>
              <a:t>)</a:t>
            </a:r>
          </a:p>
          <a:p>
            <a:r>
              <a:rPr lang="tr-TR" dirty="0" smtClean="0"/>
              <a:t>Diş Hekimliği :    80.000 (Sayısal Puanda)</a:t>
            </a:r>
          </a:p>
          <a:p>
            <a:r>
              <a:rPr lang="tr-TR" dirty="0" smtClean="0"/>
              <a:t>Eczacılık :            100.000 (Sayısal Puanda)</a:t>
            </a:r>
            <a:endParaRPr lang="tr-TR" dirty="0" smtClean="0"/>
          </a:p>
          <a:p>
            <a:r>
              <a:rPr lang="tr-TR" dirty="0" smtClean="0"/>
              <a:t>Hukuk:                </a:t>
            </a:r>
            <a:r>
              <a:rPr lang="tr-TR" dirty="0" smtClean="0"/>
              <a:t>125.000 </a:t>
            </a:r>
            <a:r>
              <a:rPr lang="tr-TR" dirty="0" smtClean="0"/>
              <a:t>(EA Puanda)</a:t>
            </a:r>
          </a:p>
          <a:p>
            <a:r>
              <a:rPr lang="tr-TR" dirty="0" smtClean="0"/>
              <a:t>Mimarlık:            250.000 </a:t>
            </a:r>
            <a:r>
              <a:rPr lang="tr-TR" dirty="0"/>
              <a:t>(Sayısal puanda</a:t>
            </a:r>
            <a:r>
              <a:rPr lang="tr-TR" dirty="0" smtClean="0"/>
              <a:t>)</a:t>
            </a:r>
          </a:p>
          <a:p>
            <a:r>
              <a:rPr lang="tr-TR" dirty="0" smtClean="0"/>
              <a:t>Öğretmenlikler: 300.000 (Say-EA-Söz-Dil Puanda)</a:t>
            </a:r>
          </a:p>
          <a:p>
            <a:r>
              <a:rPr lang="tr-TR" dirty="0"/>
              <a:t>Mühendislikler: </a:t>
            </a:r>
            <a:r>
              <a:rPr lang="tr-TR" dirty="0" smtClean="0"/>
              <a:t>300.000 </a:t>
            </a:r>
            <a:r>
              <a:rPr lang="tr-TR" dirty="0"/>
              <a:t>(Sayısal puanda</a:t>
            </a:r>
            <a:r>
              <a:rPr lang="tr-TR" dirty="0" smtClean="0"/>
              <a:t>)</a:t>
            </a:r>
            <a:endParaRPr lang="tr-TR" dirty="0"/>
          </a:p>
          <a:p>
            <a:pPr marL="0" indent="0">
              <a:buNone/>
            </a:pPr>
            <a:r>
              <a:rPr lang="tr-TR" sz="2600" dirty="0">
                <a:solidFill>
                  <a:srgbClr val="C00000"/>
                </a:solidFill>
              </a:rPr>
              <a:t> </a:t>
            </a:r>
            <a:r>
              <a:rPr lang="tr-TR" sz="2600" dirty="0" smtClean="0">
                <a:solidFill>
                  <a:srgbClr val="C00000"/>
                </a:solidFill>
              </a:rPr>
              <a:t>  (Su, Orman ve Ziraat mühendislikleri hariç)</a:t>
            </a:r>
          </a:p>
          <a:p>
            <a:pPr marL="0" indent="0">
              <a:buNone/>
            </a:pPr>
            <a:r>
              <a:rPr lang="tr-TR" sz="2800" b="1" dirty="0" smtClean="0"/>
              <a:t>Adayların bu programları tercih edebilmeleri için ilgili puan türlerinde, belirtilen başarı sırası içinde olması gerekmektedir. </a:t>
            </a:r>
            <a:endParaRPr lang="tr-TR" sz="2800" b="1" dirty="0"/>
          </a:p>
        </p:txBody>
      </p:sp>
    </p:spTree>
    <p:extLst>
      <p:ext uri="{BB962C8B-B14F-4D97-AF65-F5344CB8AC3E}">
        <p14:creationId xmlns:p14="http://schemas.microsoft.com/office/powerpoint/2010/main" val="4120393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C00000"/>
                </a:solidFill>
              </a:rPr>
              <a:t>YKS BAŞVURUSU</a:t>
            </a:r>
            <a:endParaRPr lang="tr-TR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Bu başvuruda adaylar </a:t>
            </a:r>
            <a:r>
              <a:rPr lang="tr-TR" dirty="0" smtClean="0"/>
              <a:t>TYT, AYT ve YDT </a:t>
            </a:r>
            <a:r>
              <a:rPr lang="tr-TR" dirty="0"/>
              <a:t>başvurusunu yapacaklardır</a:t>
            </a:r>
            <a:r>
              <a:rPr lang="tr-TR" dirty="0" smtClean="0"/>
              <a:t>. (</a:t>
            </a:r>
            <a:r>
              <a:rPr lang="tr-TR" dirty="0"/>
              <a:t>6</a:t>
            </a:r>
            <a:r>
              <a:rPr lang="tr-TR" dirty="0" smtClean="0"/>
              <a:t> Şubat- 3 Mart)</a:t>
            </a:r>
            <a:endParaRPr lang="tr-TR" dirty="0"/>
          </a:p>
          <a:p>
            <a:r>
              <a:rPr lang="tr-TR" dirty="0" smtClean="0"/>
              <a:t>TYT’ye başvuran aday AYT ve / veya YDT’de başvurabilir. </a:t>
            </a:r>
            <a:endParaRPr lang="tr-TR" dirty="0"/>
          </a:p>
          <a:p>
            <a:r>
              <a:rPr lang="tr-TR" dirty="0"/>
              <a:t>Bu başvuruyu yapmayan adaylar </a:t>
            </a:r>
            <a:r>
              <a:rPr lang="tr-TR" dirty="0" smtClean="0"/>
              <a:t>2020 </a:t>
            </a:r>
            <a:r>
              <a:rPr lang="tr-TR" dirty="0"/>
              <a:t>yılında üniversite  sınavı ve tercihlerinde herhangi bir işlem yapamaz</a:t>
            </a:r>
            <a:r>
              <a:rPr lang="tr-TR" dirty="0" smtClean="0"/>
              <a:t>. Ve hak iddia edemez.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75117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 MTOK Aynen devam edecektir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2">
                    <a:lumMod val="50000"/>
                  </a:schemeClr>
                </a:solidFill>
              </a:rPr>
              <a:t>Meslek lisesi mezunlarının alanları ile ilgili 2 yıllık önlisans programları için aldıkları ek puan hakkı TYT’de devam etmektedir. </a:t>
            </a:r>
          </a:p>
          <a:p>
            <a:endParaRPr lang="tr-TR" dirty="0" smtClean="0"/>
          </a:p>
          <a:p>
            <a:r>
              <a:rPr lang="tr-TR" dirty="0" smtClean="0">
                <a:solidFill>
                  <a:schemeClr val="accent6">
                    <a:lumMod val="50000"/>
                  </a:schemeClr>
                </a:solidFill>
              </a:rPr>
              <a:t>30/03/2012 tarihinden önce meslek lisesi mezunu yada öğrencisi olan adayların ilgili lisans programları için aldıkları ek puan hakkı devam etmektedir. </a:t>
            </a:r>
            <a:endParaRPr lang="tr-TR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1884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91264" cy="1656184"/>
          </a:xfrm>
        </p:spPr>
        <p:txBody>
          <a:bodyPr>
            <a:normAutofit/>
          </a:bodyPr>
          <a:lstStyle/>
          <a:p>
            <a:r>
              <a:rPr lang="tr-TR" sz="3600" b="1" dirty="0" smtClean="0">
                <a:solidFill>
                  <a:srgbClr val="C00000"/>
                </a:solidFill>
              </a:rPr>
              <a:t>TYT NEDİR? (BİRİNCİ AŞAMA SINAVI)</a:t>
            </a:r>
            <a:br>
              <a:rPr lang="tr-TR" sz="3600" b="1" dirty="0" smtClean="0">
                <a:solidFill>
                  <a:srgbClr val="C00000"/>
                </a:solidFill>
              </a:rPr>
            </a:br>
            <a:r>
              <a:rPr lang="tr-TR" sz="3600" b="1" dirty="0" smtClean="0">
                <a:solidFill>
                  <a:srgbClr val="C00000"/>
                </a:solidFill>
              </a:rPr>
              <a:t>TEMEL YETENEK TESTİ</a:t>
            </a:r>
            <a:endParaRPr lang="tr-TR" sz="3600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1772816"/>
            <a:ext cx="8435280" cy="4353347"/>
          </a:xfrm>
        </p:spPr>
        <p:txBody>
          <a:bodyPr>
            <a:normAutofit/>
          </a:bodyPr>
          <a:lstStyle/>
          <a:p>
            <a:endParaRPr lang="tr-TR" dirty="0" smtClean="0"/>
          </a:p>
          <a:p>
            <a:r>
              <a:rPr lang="tr-TR" dirty="0" smtClean="0"/>
              <a:t>İlk aşama sınavı olup yükseköğretime geçiş yapmak isteyen tüm adayların girmesi gereken bir sınavdır. </a:t>
            </a:r>
          </a:p>
          <a:p>
            <a:r>
              <a:rPr lang="tr-TR" dirty="0"/>
              <a:t>Temel Yeterlilik, adayların sözel ve sayısal alanlarda sahip olmaları beklenen </a:t>
            </a:r>
            <a:r>
              <a:rPr lang="tr-TR" dirty="0" smtClean="0"/>
              <a:t>temel düzeyde bilgi</a:t>
            </a:r>
            <a:r>
              <a:rPr lang="tr-TR" dirty="0"/>
              <a:t>, </a:t>
            </a:r>
            <a:r>
              <a:rPr lang="tr-TR" dirty="0" smtClean="0"/>
              <a:t>beceri, hazırbulunuşluk </a:t>
            </a:r>
            <a:r>
              <a:rPr lang="tr-TR" dirty="0"/>
              <a:t>ve yetkinlikleri kapsar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09051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800" b="1" dirty="0" smtClean="0">
                <a:solidFill>
                  <a:srgbClr val="C00000"/>
                </a:solidFill>
              </a:rPr>
              <a:t>SÖZEL MANTIK (40 TÜRKÇE 20 SOSYAL)</a:t>
            </a:r>
            <a:endParaRPr lang="tr-TR" sz="3800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Amaç Türkçe ve Sosyal soruları ile;</a:t>
            </a:r>
          </a:p>
          <a:p>
            <a:r>
              <a:rPr lang="tr-TR" dirty="0"/>
              <a:t>Türkçeyi doğru kullanma, okuduğunu anlama ve yorumlama, kelime hazinesi, temel cümle bilgisi ve imla kurallarını kullanma becerileri ölçülecektir</a:t>
            </a:r>
            <a:r>
              <a:rPr lang="tr-TR" dirty="0" smtClean="0"/>
              <a:t>.</a:t>
            </a:r>
          </a:p>
          <a:p>
            <a:r>
              <a:rPr lang="tr-TR" dirty="0" smtClean="0"/>
              <a:t>Adayın sosyal alanda ki beceri, kavrama muhakeme, akıl yürütme ve çıkarım noktalarında yeterliliğini ölçmektir. </a:t>
            </a:r>
          </a:p>
          <a:p>
            <a:r>
              <a:rPr lang="tr-TR" b="1" u="sng" dirty="0" smtClean="0">
                <a:solidFill>
                  <a:srgbClr val="0070C0"/>
                </a:solidFill>
              </a:rPr>
              <a:t>Adayın Sosyal Bilimler alanına olan yatkınlığını ve temel bilgi birikimini ölçmek için yapılacaktır. </a:t>
            </a:r>
            <a:endParaRPr lang="tr-TR" b="1" u="sng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9440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0" y="274638"/>
            <a:ext cx="8892480" cy="994122"/>
          </a:xfrm>
        </p:spPr>
        <p:txBody>
          <a:bodyPr>
            <a:normAutofit/>
          </a:bodyPr>
          <a:lstStyle/>
          <a:p>
            <a:r>
              <a:rPr lang="tr-TR" sz="3800" b="1" dirty="0" smtClean="0">
                <a:solidFill>
                  <a:srgbClr val="C00000"/>
                </a:solidFill>
              </a:rPr>
              <a:t>SAYISAL MANTIK (40 MATEMATİK 20 FEN)</a:t>
            </a:r>
            <a:endParaRPr lang="tr-TR" sz="3800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1268760"/>
            <a:ext cx="8640960" cy="5256584"/>
          </a:xfrm>
        </p:spPr>
        <p:txBody>
          <a:bodyPr>
            <a:normAutofit/>
          </a:bodyPr>
          <a:lstStyle/>
          <a:p>
            <a:r>
              <a:rPr lang="tr-TR" dirty="0" smtClean="0"/>
              <a:t>Amaç Matematik ve Fen Soruları ile;</a:t>
            </a:r>
          </a:p>
          <a:p>
            <a:r>
              <a:rPr lang="tr-TR" dirty="0"/>
              <a:t> </a:t>
            </a:r>
            <a:r>
              <a:rPr lang="tr-TR" dirty="0" smtClean="0"/>
              <a:t>Temel </a:t>
            </a:r>
            <a:r>
              <a:rPr lang="tr-TR" dirty="0"/>
              <a:t>matematik </a:t>
            </a:r>
            <a:r>
              <a:rPr lang="tr-TR" dirty="0" smtClean="0"/>
              <a:t>ve Fen Bilimleri alanında, </a:t>
            </a:r>
            <a:r>
              <a:rPr lang="tr-TR" dirty="0"/>
              <a:t>bilim kavramlarını kullanma ve bu kavramları kullanarak işlem yapma, temel matematiksel ilişkilerden yararlanarak soyut işlemler yapma, temel matematik prensiplerini ve işlemlerini gündelik hayatta uygulama becerileri ölçülecektir</a:t>
            </a:r>
            <a:r>
              <a:rPr lang="tr-TR" dirty="0" smtClean="0"/>
              <a:t>.</a:t>
            </a:r>
          </a:p>
          <a:p>
            <a:r>
              <a:rPr lang="tr-TR" b="1" u="sng" dirty="0" smtClean="0">
                <a:solidFill>
                  <a:srgbClr val="0070C0"/>
                </a:solidFill>
              </a:rPr>
              <a:t>Adayın Fen Bilimleri alanına olan yatkınlığını ve temel bilgi birikimini ölçmek için yapılacaktır. </a:t>
            </a:r>
          </a:p>
        </p:txBody>
      </p:sp>
    </p:spTree>
    <p:extLst>
      <p:ext uri="{BB962C8B-B14F-4D97-AF65-F5344CB8AC3E}">
        <p14:creationId xmlns:p14="http://schemas.microsoft.com/office/powerpoint/2010/main" val="1176344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0070C0"/>
                </a:solidFill>
              </a:rPr>
              <a:t>TYT KAPSAMI </a:t>
            </a:r>
            <a:endParaRPr lang="tr-TR" b="1" dirty="0">
              <a:solidFill>
                <a:srgbClr val="0070C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TARİH: 9-10. sınıf ve İnkılap Tarihi</a:t>
            </a:r>
          </a:p>
          <a:p>
            <a:r>
              <a:rPr lang="tr-TR" dirty="0" smtClean="0"/>
              <a:t>Coğrafya: 9-10. sınıf</a:t>
            </a:r>
          </a:p>
          <a:p>
            <a:r>
              <a:rPr lang="tr-TR" dirty="0" smtClean="0"/>
              <a:t>Felsefe (Ortak Zorunlu Felsefedir) </a:t>
            </a:r>
          </a:p>
          <a:p>
            <a:r>
              <a:rPr lang="tr-TR" dirty="0" smtClean="0"/>
              <a:t>Din Kültürü: (Ortak Zorunlu) </a:t>
            </a:r>
          </a:p>
          <a:p>
            <a:r>
              <a:rPr lang="tr-TR" dirty="0" smtClean="0"/>
              <a:t>Fizik, Kimya Biyoloji: 9. ve 10. sınıf. </a:t>
            </a:r>
          </a:p>
          <a:p>
            <a:r>
              <a:rPr lang="tr-TR" dirty="0" smtClean="0"/>
              <a:t>Matematik: 9. ve 10. Sınıf (Mat-</a:t>
            </a:r>
            <a:r>
              <a:rPr lang="tr-TR" dirty="0" err="1" smtClean="0"/>
              <a:t>Geo</a:t>
            </a:r>
            <a:r>
              <a:rPr lang="tr-TR" dirty="0" smtClean="0"/>
              <a:t> Konuları)</a:t>
            </a:r>
          </a:p>
          <a:p>
            <a:r>
              <a:rPr lang="tr-TR" dirty="0" smtClean="0"/>
              <a:t>Türkçe: Dil Anlatım Dersi ve Paragraf Konuları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62617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 smtClean="0">
                <a:solidFill>
                  <a:srgbClr val="0070C0"/>
                </a:solidFill>
              </a:rPr>
              <a:t>TYT UYGULANIŞI</a:t>
            </a:r>
            <a:endParaRPr lang="tr-TR" sz="3600" b="1" dirty="0">
              <a:solidFill>
                <a:srgbClr val="0070C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11256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sz="2400" b="1" dirty="0"/>
          </a:p>
          <a:p>
            <a:r>
              <a:rPr lang="tr-TR" sz="2400" b="1" dirty="0" smtClean="0"/>
              <a:t>TEK SORU KİTAPÇIĞI DAĞITILACAKTIR.</a:t>
            </a:r>
          </a:p>
          <a:p>
            <a:endParaRPr lang="tr-TR" sz="2400" b="1" dirty="0" smtClean="0"/>
          </a:p>
          <a:p>
            <a:r>
              <a:rPr lang="tr-TR" sz="2400" b="1" dirty="0" smtClean="0"/>
              <a:t>SINAV SÜRESİ 120 SORU İÇİN 135 DAKİKADIR.</a:t>
            </a:r>
          </a:p>
          <a:p>
            <a:endParaRPr lang="tr-TR" sz="2400" b="1" dirty="0" smtClean="0"/>
          </a:p>
          <a:p>
            <a:r>
              <a:rPr lang="tr-TR" sz="2400" b="1" dirty="0" smtClean="0"/>
              <a:t>TYT BAŞLAMA SAATİ 10:15, SALONA SON GİRİŞ 10:00</a:t>
            </a:r>
          </a:p>
          <a:p>
            <a:endParaRPr lang="tr-TR" sz="2400" b="1" dirty="0"/>
          </a:p>
          <a:p>
            <a:r>
              <a:rPr lang="tr-TR" sz="2400" b="1" dirty="0" smtClean="0"/>
              <a:t>AÇIK UÇLU SORU SORULMAYACAK VE 4 YANLIŞ BİR DOĞRUYU GÖTÜRECEKTİR.</a:t>
            </a:r>
            <a:endParaRPr lang="tr-TR" sz="2400" b="1" dirty="0"/>
          </a:p>
        </p:txBody>
      </p:sp>
    </p:spTree>
    <p:extLst>
      <p:ext uri="{BB962C8B-B14F-4D97-AF65-F5344CB8AC3E}">
        <p14:creationId xmlns:p14="http://schemas.microsoft.com/office/powerpoint/2010/main" val="1034262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766</TotalTime>
  <Words>1330</Words>
  <Application>Microsoft Office PowerPoint</Application>
  <PresentationFormat>Ekran Gösterisi (4:3)</PresentationFormat>
  <Paragraphs>205</Paragraphs>
  <Slides>40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40</vt:i4>
      </vt:variant>
    </vt:vector>
  </HeadingPairs>
  <TitlesOfParts>
    <vt:vector size="41" baseType="lpstr">
      <vt:lpstr>Ofis Teması</vt:lpstr>
      <vt:lpstr>2020 YKS </vt:lpstr>
      <vt:lpstr>YKS SINAVLARI:</vt:lpstr>
      <vt:lpstr>2020 YKS TARİHLERİ </vt:lpstr>
      <vt:lpstr>YKS BAŞVURUSU</vt:lpstr>
      <vt:lpstr>TYT NEDİR? (BİRİNCİ AŞAMA SINAVI) TEMEL YETENEK TESTİ</vt:lpstr>
      <vt:lpstr>SÖZEL MANTIK (40 TÜRKÇE 20 SOSYAL)</vt:lpstr>
      <vt:lpstr>SAYISAL MANTIK (40 MATEMATİK 20 FEN)</vt:lpstr>
      <vt:lpstr>TYT KAPSAMI </vt:lpstr>
      <vt:lpstr>TYT UYGULANIŞI</vt:lpstr>
      <vt:lpstr>TYT SORU DAĞILIMLARI</vt:lpstr>
      <vt:lpstr>ADAYLARA TAVSİYEMİZ</vt:lpstr>
      <vt:lpstr>PowerPoint Sunusu</vt:lpstr>
      <vt:lpstr>TYT’de ders başına her bir netin yaklaşık değeri</vt:lpstr>
      <vt:lpstr>TYT SONUÇLARI NERELERDE KULLANILICAK</vt:lpstr>
      <vt:lpstr>TYT PUANI İLE ASKER ve POLİS MESLEK YÜKSEKOKULU ÖN BAŞVURULARI</vt:lpstr>
      <vt:lpstr>ÖNEMLİ DEĞİŞİKLİK: </vt:lpstr>
      <vt:lpstr>YKS’DE İKİNCİ AŞAMA SINAVLARI:</vt:lpstr>
      <vt:lpstr>İKİNCİ AŞAMA AYT’YE GİRİŞ</vt:lpstr>
      <vt:lpstr>AYT ve YDT UYGULANIŞI  </vt:lpstr>
      <vt:lpstr>AYT DERS KAPSAMLARI ve SORU SAYILARI </vt:lpstr>
      <vt:lpstr>Tarih-1 ve Coğrafya-1 Kapsamı</vt:lpstr>
      <vt:lpstr>Sosyal Bilimler-2 Sınavı: </vt:lpstr>
      <vt:lpstr>Sosyal Bilimler-2 Ders Kapsamları</vt:lpstr>
      <vt:lpstr>Fen Bilimleri Sınavı:  Bu derslerin tüm lise müfredatını kapsar. </vt:lpstr>
      <vt:lpstr>Matematik Sınavı:    Tüm Lise Matematik ve Geometri konularını kapsamaktadır.   Yaklaşık 30 mat 10 geometri sorusu sorulacaktır</vt:lpstr>
      <vt:lpstr>Dil Sınavı:</vt:lpstr>
      <vt:lpstr>AYT UYGULANIŞI</vt:lpstr>
      <vt:lpstr>ALAN YETERLİKİK TESTİ SÜRELERİ </vt:lpstr>
      <vt:lpstr>PowerPoint Sunusu</vt:lpstr>
      <vt:lpstr>PowerPoint Sunusu</vt:lpstr>
      <vt:lpstr>PowerPoint Sunusu</vt:lpstr>
      <vt:lpstr>PowerPoint Sunusu</vt:lpstr>
      <vt:lpstr>PowerPoint Sunusu</vt:lpstr>
      <vt:lpstr>HATIRLATMALAR</vt:lpstr>
      <vt:lpstr>AYT puanları birbirinden bağımsız hesaplanır </vt:lpstr>
      <vt:lpstr>YKS ALANLARI VE PUAN TÜRLERİ:</vt:lpstr>
      <vt:lpstr>EŞİT AĞIRLIK / TÜRKÇE MATEMATİK ALAN</vt:lpstr>
      <vt:lpstr>SAYISAL / MATEMATİK FEN ALAN</vt:lpstr>
      <vt:lpstr>BAŞARI SINIRLAMASI ŞARTI:</vt:lpstr>
      <vt:lpstr>   MTOK Aynen devam edecektir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2018 ÖSYS YENİ SİSTEM BİLGİLENDİRMESİ (09/11/2017)</dc:title>
  <dc:creator>Senay</dc:creator>
  <cp:lastModifiedBy>rehberlik</cp:lastModifiedBy>
  <cp:revision>105</cp:revision>
  <dcterms:created xsi:type="dcterms:W3CDTF">2017-11-09T20:14:45Z</dcterms:created>
  <dcterms:modified xsi:type="dcterms:W3CDTF">2020-11-23T10:27:32Z</dcterms:modified>
</cp:coreProperties>
</file>