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7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728-3E3B-43F0-8E61-E2D82EE61105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49E736F-677A-43CA-B8DE-7C3B92304D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728-3E3B-43F0-8E61-E2D82EE61105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736F-677A-43CA-B8DE-7C3B92304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728-3E3B-43F0-8E61-E2D82EE61105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736F-677A-43CA-B8DE-7C3B92304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728-3E3B-43F0-8E61-E2D82EE61105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736F-677A-43CA-B8DE-7C3B92304D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728-3E3B-43F0-8E61-E2D82EE61105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49E736F-677A-43CA-B8DE-7C3B92304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728-3E3B-43F0-8E61-E2D82EE61105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736F-677A-43CA-B8DE-7C3B92304D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728-3E3B-43F0-8E61-E2D82EE61105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736F-677A-43CA-B8DE-7C3B92304D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728-3E3B-43F0-8E61-E2D82EE61105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736F-677A-43CA-B8DE-7C3B92304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728-3E3B-43F0-8E61-E2D82EE61105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736F-677A-43CA-B8DE-7C3B92304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728-3E3B-43F0-8E61-E2D82EE61105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736F-677A-43CA-B8DE-7C3B92304D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728-3E3B-43F0-8E61-E2D82EE61105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49E736F-677A-43CA-B8DE-7C3B92304D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AAE8728-3E3B-43F0-8E61-E2D82EE61105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49E736F-677A-43CA-B8DE-7C3B92304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Esenyurt</a:t>
            </a:r>
            <a:r>
              <a:rPr lang="tr-TR" dirty="0" smtClean="0"/>
              <a:t>  Kıraç Anadolu Lisesi </a:t>
            </a:r>
          </a:p>
          <a:p>
            <a:r>
              <a:rPr lang="tr-TR" dirty="0" smtClean="0"/>
              <a:t>Rehberlik Öğretmeni</a:t>
            </a:r>
          </a:p>
          <a:p>
            <a:r>
              <a:rPr lang="tr-TR" dirty="0" smtClean="0"/>
              <a:t>Yusuf UYSAL</a:t>
            </a:r>
            <a:endParaRPr lang="en-US" dirty="0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Rehberlik Hizmetleri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86800" cy="6324600"/>
          </a:xfrm>
        </p:spPr>
        <p:txBody>
          <a:bodyPr/>
          <a:lstStyle/>
          <a:p>
            <a:pPr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Öğrenci Kişilik Hizmetleri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1) </a:t>
            </a:r>
            <a:r>
              <a:rPr lang="tr-TR" dirty="0" smtClean="0"/>
              <a:t>Sağlık Hizmetleri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2) </a:t>
            </a:r>
            <a:r>
              <a:rPr lang="tr-TR" dirty="0" smtClean="0"/>
              <a:t>Sosyal Yardım Hizmetleri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3) </a:t>
            </a:r>
            <a:r>
              <a:rPr lang="tr-TR" b="1" dirty="0" smtClean="0"/>
              <a:t>Rehberlik Hizmetleri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4) </a:t>
            </a:r>
            <a:r>
              <a:rPr lang="tr-TR" dirty="0" smtClean="0"/>
              <a:t>Sosyal Kültürel Hizmetler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5) </a:t>
            </a:r>
            <a:r>
              <a:rPr lang="tr-TR" dirty="0" smtClean="0"/>
              <a:t>Özel Eğitim ve Özel Yerleştirme Hizmetleri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6) </a:t>
            </a:r>
            <a:r>
              <a:rPr lang="tr-TR" dirty="0" smtClean="0"/>
              <a:t>Kayıt / Kabul Hizmetleri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86800" cy="6248400"/>
          </a:xfrm>
        </p:spPr>
        <p:txBody>
          <a:bodyPr/>
          <a:lstStyle/>
          <a:p>
            <a:pPr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Rehberlik Nedir?</a:t>
            </a:r>
          </a:p>
          <a:p>
            <a:pPr>
              <a:buNone/>
            </a:pPr>
            <a:r>
              <a:rPr lang="tr-TR" dirty="0" smtClean="0"/>
              <a:t>Bireyin kendisini anlaması, çevresindeki olanakları tanıması ve doğru kararlar vererek kendisini gerçekleştiren birisi olabilmesi için yapılan sistematik ve profesyonel bir yardımdır.</a:t>
            </a:r>
          </a:p>
          <a:p>
            <a:pPr>
              <a:buNone/>
            </a:pPr>
            <a:r>
              <a:rPr lang="tr-TR" dirty="0" smtClean="0"/>
              <a:t>- Ben kimim?</a:t>
            </a:r>
          </a:p>
          <a:p>
            <a:pPr>
              <a:buFontTx/>
              <a:buChar char="-"/>
            </a:pPr>
            <a:r>
              <a:rPr lang="tr-TR" dirty="0" smtClean="0"/>
              <a:t>Güçlü ve zayıf yönlerim nelerdir?</a:t>
            </a:r>
          </a:p>
          <a:p>
            <a:pPr>
              <a:buFontTx/>
              <a:buChar char="-"/>
            </a:pPr>
            <a:r>
              <a:rPr lang="tr-TR" dirty="0" smtClean="0"/>
              <a:t>Sınırlılıklarım nelerdir?</a:t>
            </a:r>
          </a:p>
          <a:p>
            <a:pPr>
              <a:buFontTx/>
              <a:buChar char="-"/>
            </a:pPr>
            <a:r>
              <a:rPr lang="tr-TR" dirty="0" smtClean="0"/>
              <a:t>İlgi ve yeteneklerim ne yöndedir?</a:t>
            </a:r>
          </a:p>
          <a:p>
            <a:pPr>
              <a:buFontTx/>
              <a:buChar char="-"/>
            </a:pPr>
            <a:r>
              <a:rPr lang="tr-TR" dirty="0" smtClean="0"/>
              <a:t>Çevremdeki olanaklar nelerdir?</a:t>
            </a:r>
          </a:p>
          <a:p>
            <a:pPr>
              <a:buFontTx/>
              <a:buChar char="-"/>
            </a:pPr>
            <a:r>
              <a:rPr lang="tr-TR" dirty="0" smtClean="0"/>
              <a:t>Ne yapabilirim, gücüm nedir?</a:t>
            </a:r>
          </a:p>
          <a:p>
            <a:pPr>
              <a:buFontTx/>
              <a:buChar char="-"/>
            </a:pPr>
            <a:r>
              <a:rPr lang="tr-TR" dirty="0" smtClean="0"/>
              <a:t>Amaçlarıma ulaşmak için neler yapmalıyım?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10600" cy="6324600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3) Rehberlik Hizmetleri</a:t>
            </a:r>
          </a:p>
          <a:p>
            <a:pPr marL="514350" indent="-514350">
              <a:buAutoNum type="alphaLcParenR"/>
            </a:pPr>
            <a:r>
              <a:rPr lang="tr-TR" dirty="0" smtClean="0"/>
              <a:t>Bireyi Tanıma</a:t>
            </a:r>
          </a:p>
          <a:p>
            <a:pPr marL="514350" indent="-514350">
              <a:buAutoNum type="alphaLcParenR"/>
            </a:pPr>
            <a:r>
              <a:rPr lang="tr-TR" dirty="0" smtClean="0"/>
              <a:t>Bilgi Toplama ve Yayma Hizmeti</a:t>
            </a:r>
          </a:p>
          <a:p>
            <a:pPr marL="514350" indent="-514350">
              <a:buAutoNum type="alphaLcParenR"/>
            </a:pPr>
            <a:r>
              <a:rPr lang="tr-TR" dirty="0" smtClean="0"/>
              <a:t>Psikolojik Danışma Hizmeti</a:t>
            </a:r>
          </a:p>
          <a:p>
            <a:pPr marL="514350" indent="-514350">
              <a:buAutoNum type="alphaLcParenR"/>
            </a:pPr>
            <a:r>
              <a:rPr lang="tr-TR" dirty="0" smtClean="0"/>
              <a:t>Oryantasyon (Duruma Alıştırma) Hizmeti</a:t>
            </a:r>
          </a:p>
          <a:p>
            <a:pPr marL="514350" indent="-514350">
              <a:buAutoNum type="alphaLcParenR"/>
            </a:pPr>
            <a:r>
              <a:rPr lang="tr-TR" dirty="0" smtClean="0"/>
              <a:t>Yöneltme ve Yerleştirme Hizmeti</a:t>
            </a:r>
          </a:p>
          <a:p>
            <a:pPr marL="514350" indent="-514350">
              <a:buAutoNum type="alphaLcParenR"/>
            </a:pPr>
            <a:r>
              <a:rPr lang="tr-TR" dirty="0" smtClean="0"/>
              <a:t>Sevk (Yardım Almaya Yönlendirme) Hizmeti</a:t>
            </a:r>
          </a:p>
          <a:p>
            <a:pPr marL="514350" indent="-514350">
              <a:buAutoNum type="alphaLcParenR"/>
            </a:pPr>
            <a:r>
              <a:rPr lang="tr-TR" dirty="0" smtClean="0"/>
              <a:t>İzleme Hizmeti</a:t>
            </a:r>
          </a:p>
          <a:p>
            <a:pPr marL="514350" indent="-514350">
              <a:buAutoNum type="alphaLcParenR"/>
            </a:pPr>
            <a:r>
              <a:rPr lang="tr-TR" dirty="0" smtClean="0"/>
              <a:t>Araştırma ve Değerlendirme Hizmeti</a:t>
            </a:r>
          </a:p>
          <a:p>
            <a:pPr marL="514350" indent="-514350">
              <a:buAutoNum type="alphaLcParenR"/>
            </a:pPr>
            <a:r>
              <a:rPr lang="tr-TR" dirty="0" smtClean="0"/>
              <a:t>Müşavirlik (Konsültasyon) Hizmeti</a:t>
            </a:r>
          </a:p>
          <a:p>
            <a:pPr marL="514350" indent="-514350">
              <a:buAutoNum type="alphaLcParenR"/>
            </a:pPr>
            <a:r>
              <a:rPr lang="tr-TR" dirty="0" smtClean="0"/>
              <a:t>Çevre ve Veli İlişkileri Hizmeti</a:t>
            </a:r>
          </a:p>
          <a:p>
            <a:pPr marL="514350" indent="-514350">
              <a:buAutoNum type="alphaLcParenR"/>
            </a:pPr>
            <a:r>
              <a:rPr lang="tr-TR" dirty="0" smtClean="0"/>
              <a:t>Program Hazırlama ve Geliştirme Hizmeti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86800" cy="63246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Rehberliğin İlkeleri</a:t>
            </a:r>
          </a:p>
          <a:p>
            <a:pPr>
              <a:buFontTx/>
              <a:buChar char="-"/>
            </a:pPr>
            <a:r>
              <a:rPr lang="tr-TR" dirty="0" smtClean="0"/>
              <a:t>Herkese açık bir hizmettir</a:t>
            </a:r>
          </a:p>
          <a:p>
            <a:pPr>
              <a:buFontTx/>
              <a:buChar char="-"/>
            </a:pPr>
            <a:r>
              <a:rPr lang="tr-TR" dirty="0" smtClean="0"/>
              <a:t>İlgililerin iş birliği içerisinde ve ortak bir anlayış çerçevesinde hareket edilir</a:t>
            </a:r>
          </a:p>
          <a:p>
            <a:pPr>
              <a:buFontTx/>
              <a:buChar char="-"/>
            </a:pPr>
            <a:r>
              <a:rPr lang="tr-TR" dirty="0" smtClean="0"/>
              <a:t>İnsan hak ve sorumlulukları ile yakından ilgili ve insancıl bir anlayışı içerir</a:t>
            </a:r>
          </a:p>
          <a:p>
            <a:pPr>
              <a:buFontTx/>
              <a:buChar char="-"/>
            </a:pPr>
            <a:r>
              <a:rPr lang="tr-TR" dirty="0" smtClean="0"/>
              <a:t>Öğrencileri merkez alan bir anlayıştır</a:t>
            </a:r>
          </a:p>
          <a:p>
            <a:pPr>
              <a:buFontTx/>
              <a:buChar char="-"/>
            </a:pPr>
            <a:r>
              <a:rPr lang="tr-TR" dirty="0" smtClean="0"/>
              <a:t>Bireysel farklılıklara saygı duyar</a:t>
            </a:r>
          </a:p>
          <a:p>
            <a:pPr>
              <a:buFontTx/>
              <a:buChar char="-"/>
            </a:pPr>
            <a:r>
              <a:rPr lang="tr-TR" dirty="0" smtClean="0"/>
              <a:t>Bireyin bir bütün olarak bedensel, zihinsel, duygusal ve sosyal yönden gelişmesini sağlar</a:t>
            </a:r>
          </a:p>
          <a:p>
            <a:pPr>
              <a:buFontTx/>
              <a:buChar char="-"/>
            </a:pPr>
            <a:r>
              <a:rPr lang="tr-TR" dirty="0" smtClean="0"/>
              <a:t>Karar verici değil, karar vermeye yardımcıdır</a:t>
            </a:r>
          </a:p>
          <a:p>
            <a:pPr>
              <a:buFontTx/>
              <a:buChar char="-"/>
            </a:pPr>
            <a:r>
              <a:rPr lang="tr-TR" dirty="0" smtClean="0"/>
              <a:t>Eğitimin ayrılmaz ve tamamlayıcı bir parçasıdır</a:t>
            </a:r>
          </a:p>
          <a:p>
            <a:pPr>
              <a:buFontTx/>
              <a:buChar char="-"/>
            </a:pPr>
            <a:r>
              <a:rPr lang="tr-TR" dirty="0" smtClean="0"/>
              <a:t>Rehberlikte gönüllük esastır</a:t>
            </a:r>
          </a:p>
          <a:p>
            <a:pPr>
              <a:buFontTx/>
              <a:buChar char="-"/>
            </a:pPr>
            <a:r>
              <a:rPr lang="tr-TR" dirty="0" smtClean="0"/>
              <a:t>Rehberlikte gizlilik esastır</a:t>
            </a:r>
          </a:p>
          <a:p>
            <a:pPr>
              <a:buFontTx/>
              <a:buChar char="-"/>
            </a:pPr>
            <a:r>
              <a:rPr lang="tr-TR" dirty="0" smtClean="0"/>
              <a:t>Rehberlik hem bireye hem de topluma karşı sorumludur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86800" cy="6324600"/>
          </a:xfrm>
        </p:spPr>
        <p:txBody>
          <a:bodyPr/>
          <a:lstStyle/>
          <a:p>
            <a:pPr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Rehberlik Hizmetleri İle İlgili Doğru Bilinen Yanlışlar</a:t>
            </a:r>
          </a:p>
          <a:p>
            <a:pPr>
              <a:buFontTx/>
              <a:buChar char="-"/>
            </a:pPr>
            <a:r>
              <a:rPr lang="tr-TR" dirty="0" smtClean="0"/>
              <a:t>Rehberlik yardımı bireyin yalnızca duygusal yanlarıyla ilgilenir</a:t>
            </a:r>
          </a:p>
          <a:p>
            <a:pPr>
              <a:buFontTx/>
              <a:buChar char="-"/>
            </a:pPr>
            <a:r>
              <a:rPr lang="tr-TR" dirty="0" smtClean="0"/>
              <a:t>Rehberlik yardımı yalnızca sorun yaşayan bireylere yöneliktir</a:t>
            </a:r>
          </a:p>
          <a:p>
            <a:pPr>
              <a:buFontTx/>
              <a:buChar char="-"/>
            </a:pPr>
            <a:r>
              <a:rPr lang="tr-TR" dirty="0" smtClean="0"/>
              <a:t>Rehberlik yardımı bireyin sorunlarını çözen, bireyi olumsuz durumlardan ve çeşitli sorunlardan koruyan bir yardımdır.</a:t>
            </a:r>
          </a:p>
          <a:p>
            <a:pPr>
              <a:buFontTx/>
              <a:buChar char="-"/>
            </a:pPr>
            <a:r>
              <a:rPr lang="tr-TR" dirty="0" smtClean="0"/>
              <a:t>Rehberlik servisi disiplini sağlamaya yöneliktir</a:t>
            </a:r>
          </a:p>
          <a:p>
            <a:pPr>
              <a:buFontTx/>
              <a:buChar char="-"/>
            </a:pPr>
            <a:r>
              <a:rPr lang="tr-TR" dirty="0" smtClean="0"/>
              <a:t>Rehberlik servisleri aracılığıyla bireylerin her türlü sorunu çözülebilir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110</TotalTime>
  <Words>287</Words>
  <Application>Microsoft Office PowerPoint</Application>
  <PresentationFormat>Ekran Gösterisi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Hisse Senedi</vt:lpstr>
      <vt:lpstr>Rehberlik Hizmetleri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Rehberlik Hizmetleri</dc:title>
  <dc:creator>picosoft</dc:creator>
  <cp:lastModifiedBy>rehberlik</cp:lastModifiedBy>
  <cp:revision>10</cp:revision>
  <dcterms:created xsi:type="dcterms:W3CDTF">2017-09-16T20:53:21Z</dcterms:created>
  <dcterms:modified xsi:type="dcterms:W3CDTF">2020-11-23T09:35:44Z</dcterms:modified>
</cp:coreProperties>
</file>