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handoutMasterIdLst>
    <p:handoutMasterId r:id="rId80"/>
  </p:handoutMasterIdLst>
  <p:sldIdLst>
    <p:sldId id="256" r:id="rId2"/>
    <p:sldId id="257" r:id="rId3"/>
    <p:sldId id="259" r:id="rId4"/>
    <p:sldId id="295" r:id="rId5"/>
    <p:sldId id="296" r:id="rId6"/>
    <p:sldId id="297" r:id="rId7"/>
    <p:sldId id="298" r:id="rId8"/>
    <p:sldId id="299" r:id="rId9"/>
    <p:sldId id="300" r:id="rId10"/>
    <p:sldId id="407" r:id="rId11"/>
    <p:sldId id="408" r:id="rId12"/>
    <p:sldId id="409" r:id="rId13"/>
    <p:sldId id="355" r:id="rId14"/>
    <p:sldId id="356" r:id="rId15"/>
    <p:sldId id="357" r:id="rId16"/>
    <p:sldId id="358" r:id="rId17"/>
    <p:sldId id="359" r:id="rId18"/>
    <p:sldId id="360" r:id="rId19"/>
    <p:sldId id="361" r:id="rId20"/>
    <p:sldId id="362" r:id="rId21"/>
    <p:sldId id="363" r:id="rId22"/>
    <p:sldId id="364" r:id="rId23"/>
    <p:sldId id="365" r:id="rId24"/>
    <p:sldId id="366" r:id="rId25"/>
    <p:sldId id="369" r:id="rId26"/>
    <p:sldId id="370" r:id="rId27"/>
    <p:sldId id="371" r:id="rId28"/>
    <p:sldId id="372" r:id="rId29"/>
    <p:sldId id="373" r:id="rId30"/>
    <p:sldId id="377" r:id="rId31"/>
    <p:sldId id="301" r:id="rId32"/>
    <p:sldId id="302" r:id="rId33"/>
    <p:sldId id="303" r:id="rId34"/>
    <p:sldId id="304" r:id="rId35"/>
    <p:sldId id="305" r:id="rId36"/>
    <p:sldId id="306" r:id="rId37"/>
    <p:sldId id="307" r:id="rId38"/>
    <p:sldId id="308" r:id="rId39"/>
    <p:sldId id="390" r:id="rId40"/>
    <p:sldId id="380" r:id="rId41"/>
    <p:sldId id="381" r:id="rId42"/>
    <p:sldId id="382" r:id="rId43"/>
    <p:sldId id="384" r:id="rId44"/>
    <p:sldId id="315" r:id="rId45"/>
    <p:sldId id="316" r:id="rId46"/>
    <p:sldId id="317" r:id="rId47"/>
    <p:sldId id="318" r:id="rId48"/>
    <p:sldId id="406" r:id="rId49"/>
    <p:sldId id="386" r:id="rId50"/>
    <p:sldId id="387" r:id="rId51"/>
    <p:sldId id="388" r:id="rId52"/>
    <p:sldId id="385" r:id="rId53"/>
    <p:sldId id="345" r:id="rId54"/>
    <p:sldId id="346" r:id="rId55"/>
    <p:sldId id="347" r:id="rId56"/>
    <p:sldId id="348" r:id="rId57"/>
    <p:sldId id="349" r:id="rId58"/>
    <p:sldId id="350" r:id="rId59"/>
    <p:sldId id="389" r:id="rId60"/>
    <p:sldId id="351" r:id="rId61"/>
    <p:sldId id="352" r:id="rId62"/>
    <p:sldId id="391" r:id="rId63"/>
    <p:sldId id="392" r:id="rId64"/>
    <p:sldId id="393" r:id="rId65"/>
    <p:sldId id="394" r:id="rId66"/>
    <p:sldId id="395" r:id="rId67"/>
    <p:sldId id="396" r:id="rId68"/>
    <p:sldId id="397" r:id="rId69"/>
    <p:sldId id="398" r:id="rId70"/>
    <p:sldId id="399" r:id="rId71"/>
    <p:sldId id="400" r:id="rId72"/>
    <p:sldId id="401" r:id="rId73"/>
    <p:sldId id="402" r:id="rId74"/>
    <p:sldId id="403" r:id="rId75"/>
    <p:sldId id="404" r:id="rId76"/>
    <p:sldId id="405" r:id="rId77"/>
    <p:sldId id="293" r:id="rId7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ğuzhan Kürşad Ağralı" initials="OKA" lastIdx="0" clrIdx="0">
    <p:extLst>
      <p:ext uri="{19B8F6BF-5375-455C-9EA6-DF929625EA0E}">
        <p15:presenceInfo xmlns="" xmlns:p15="http://schemas.microsoft.com/office/powerpoint/2012/main" userId="6badb6560f1a697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DADADA"/>
    <a:srgbClr val="E61F4F"/>
    <a:srgbClr val="EE7430"/>
    <a:srgbClr val="575757"/>
    <a:srgbClr val="D18D05"/>
    <a:srgbClr val="FAB529"/>
    <a:srgbClr val="75246B"/>
    <a:srgbClr val="11A74F"/>
    <a:srgbClr val="231F20"/>
    <a:srgbClr val="B2B2B2"/>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76" autoAdjust="0"/>
    <p:restoredTop sz="79278" autoAdjust="0"/>
  </p:normalViewPr>
  <p:slideViewPr>
    <p:cSldViewPr snapToGrid="0">
      <p:cViewPr varScale="1">
        <p:scale>
          <a:sx n="58" d="100"/>
          <a:sy n="58" d="100"/>
        </p:scale>
        <p:origin x="-930" y="-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605A4C-0F1D-4A83-A357-5BA51791AFD9}" type="datetimeFigureOut">
              <a:rPr lang="tr-TR" smtClean="0"/>
              <a:pPr/>
              <a:t>09.09.2017</a:t>
            </a:fld>
            <a:endParaRPr lang="tr-TR"/>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27F6D2-D853-47EF-A8E8-159E750B428F}" type="slidenum">
              <a:rPr lang="tr-TR" smtClean="0"/>
              <a:pPr/>
              <a:t>‹#›</a:t>
            </a:fld>
            <a:endParaRPr lang="tr-TR"/>
          </a:p>
        </p:txBody>
      </p:sp>
    </p:spTree>
    <p:extLst>
      <p:ext uri="{BB962C8B-B14F-4D97-AF65-F5344CB8AC3E}">
        <p14:creationId xmlns="" xmlns:p14="http://schemas.microsoft.com/office/powerpoint/2010/main" val="587405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424FF-93FB-4A2D-9506-31283CAAAA4D}" type="datetimeFigureOut">
              <a:rPr lang="tr-TR" smtClean="0"/>
              <a:pPr/>
              <a:t>09.09.2017</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8681B-2EDC-407F-B97F-862249554AFD}" type="slidenum">
              <a:rPr lang="tr-TR" smtClean="0"/>
              <a:pPr/>
              <a:t>‹#›</a:t>
            </a:fld>
            <a:endParaRPr lang="tr-TR"/>
          </a:p>
        </p:txBody>
      </p:sp>
    </p:spTree>
    <p:extLst>
      <p:ext uri="{BB962C8B-B14F-4D97-AF65-F5344CB8AC3E}">
        <p14:creationId xmlns="" xmlns:p14="http://schemas.microsoft.com/office/powerpoint/2010/main" val="40983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yetişkinlere ve anne babalara yönelik hazırlanmış aşağıdaki kitapçıktan ulaşabilirsiniz:</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Ufuk Kodaman, Mehmet Dinç, 2016, İstanbul, Yeşilay TBM Alan Kitaplığı Dizisi No: 9.</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a:t>
            </a:fld>
            <a:endParaRPr lang="tr-TR"/>
          </a:p>
        </p:txBody>
      </p:sp>
    </p:spTree>
    <p:extLst>
      <p:ext uri="{BB962C8B-B14F-4D97-AF65-F5344CB8AC3E}">
        <p14:creationId xmlns="" xmlns:p14="http://schemas.microsoft.com/office/powerpoint/2010/main" val="883417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12.</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10</a:t>
            </a:fld>
            <a:endParaRPr lang="tr-TR"/>
          </a:p>
        </p:txBody>
      </p:sp>
    </p:spTree>
    <p:extLst>
      <p:ext uri="{BB962C8B-B14F-4D97-AF65-F5344CB8AC3E}">
        <p14:creationId xmlns="" xmlns:p14="http://schemas.microsoft.com/office/powerpoint/2010/main" val="838588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13.</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11</a:t>
            </a:fld>
            <a:endParaRPr lang="tr-TR"/>
          </a:p>
        </p:txBody>
      </p:sp>
    </p:spTree>
    <p:extLst>
      <p:ext uri="{BB962C8B-B14F-4D97-AF65-F5344CB8AC3E}">
        <p14:creationId xmlns="" xmlns:p14="http://schemas.microsoft.com/office/powerpoint/2010/main" val="1038088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4.</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13</a:t>
            </a:fld>
            <a:endParaRPr lang="tr-TR"/>
          </a:p>
        </p:txBody>
      </p:sp>
    </p:spTree>
    <p:extLst>
      <p:ext uri="{BB962C8B-B14F-4D97-AF65-F5344CB8AC3E}">
        <p14:creationId xmlns="" xmlns:p14="http://schemas.microsoft.com/office/powerpoint/2010/main" val="1186458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4.</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14</a:t>
            </a:fld>
            <a:endParaRPr lang="tr-TR"/>
          </a:p>
        </p:txBody>
      </p:sp>
    </p:spTree>
    <p:extLst>
      <p:ext uri="{BB962C8B-B14F-4D97-AF65-F5344CB8AC3E}">
        <p14:creationId xmlns="" xmlns:p14="http://schemas.microsoft.com/office/powerpoint/2010/main" val="3311946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4.</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15</a:t>
            </a:fld>
            <a:endParaRPr lang="tr-TR"/>
          </a:p>
        </p:txBody>
      </p:sp>
    </p:spTree>
    <p:extLst>
      <p:ext uri="{BB962C8B-B14F-4D97-AF65-F5344CB8AC3E}">
        <p14:creationId xmlns="" xmlns:p14="http://schemas.microsoft.com/office/powerpoint/2010/main" val="3105896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4.</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16</a:t>
            </a:fld>
            <a:endParaRPr lang="tr-TR"/>
          </a:p>
        </p:txBody>
      </p:sp>
    </p:spTree>
    <p:extLst>
      <p:ext uri="{BB962C8B-B14F-4D97-AF65-F5344CB8AC3E}">
        <p14:creationId xmlns="" xmlns:p14="http://schemas.microsoft.com/office/powerpoint/2010/main" val="1604298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4.</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17</a:t>
            </a:fld>
            <a:endParaRPr lang="tr-TR"/>
          </a:p>
        </p:txBody>
      </p:sp>
    </p:spTree>
    <p:extLst>
      <p:ext uri="{BB962C8B-B14F-4D97-AF65-F5344CB8AC3E}">
        <p14:creationId xmlns="" xmlns:p14="http://schemas.microsoft.com/office/powerpoint/2010/main" val="115953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4.</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18</a:t>
            </a:fld>
            <a:endParaRPr lang="tr-TR"/>
          </a:p>
        </p:txBody>
      </p:sp>
    </p:spTree>
    <p:extLst>
      <p:ext uri="{BB962C8B-B14F-4D97-AF65-F5344CB8AC3E}">
        <p14:creationId xmlns="" xmlns:p14="http://schemas.microsoft.com/office/powerpoint/2010/main" val="2764378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5.</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19</a:t>
            </a:fld>
            <a:endParaRPr lang="tr-TR"/>
          </a:p>
        </p:txBody>
      </p:sp>
    </p:spTree>
    <p:extLst>
      <p:ext uri="{BB962C8B-B14F-4D97-AF65-F5344CB8AC3E}">
        <p14:creationId xmlns="" xmlns:p14="http://schemas.microsoft.com/office/powerpoint/2010/main" val="2884864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5.</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20</a:t>
            </a:fld>
            <a:endParaRPr lang="tr-TR"/>
          </a:p>
        </p:txBody>
      </p:sp>
    </p:spTree>
    <p:extLst>
      <p:ext uri="{BB962C8B-B14F-4D97-AF65-F5344CB8AC3E}">
        <p14:creationId xmlns="" xmlns:p14="http://schemas.microsoft.com/office/powerpoint/2010/main" val="2531604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a:t>
            </a:fld>
            <a:endParaRPr lang="tr-TR"/>
          </a:p>
        </p:txBody>
      </p:sp>
    </p:spTree>
    <p:extLst>
      <p:ext uri="{BB962C8B-B14F-4D97-AF65-F5344CB8AC3E}">
        <p14:creationId xmlns="" xmlns:p14="http://schemas.microsoft.com/office/powerpoint/2010/main" val="3595930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6.</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21</a:t>
            </a:fld>
            <a:endParaRPr lang="tr-TR"/>
          </a:p>
        </p:txBody>
      </p:sp>
    </p:spTree>
    <p:extLst>
      <p:ext uri="{BB962C8B-B14F-4D97-AF65-F5344CB8AC3E}">
        <p14:creationId xmlns="" xmlns:p14="http://schemas.microsoft.com/office/powerpoint/2010/main" val="1178611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6.</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22</a:t>
            </a:fld>
            <a:endParaRPr lang="tr-TR"/>
          </a:p>
        </p:txBody>
      </p:sp>
    </p:spTree>
    <p:extLst>
      <p:ext uri="{BB962C8B-B14F-4D97-AF65-F5344CB8AC3E}">
        <p14:creationId xmlns="" xmlns:p14="http://schemas.microsoft.com/office/powerpoint/2010/main" val="4283092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6.</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23</a:t>
            </a:fld>
            <a:endParaRPr lang="tr-TR"/>
          </a:p>
        </p:txBody>
      </p:sp>
    </p:spTree>
    <p:extLst>
      <p:ext uri="{BB962C8B-B14F-4D97-AF65-F5344CB8AC3E}">
        <p14:creationId xmlns="" xmlns:p14="http://schemas.microsoft.com/office/powerpoint/2010/main" val="1486136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6.</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24</a:t>
            </a:fld>
            <a:endParaRPr lang="tr-TR"/>
          </a:p>
        </p:txBody>
      </p:sp>
    </p:spTree>
    <p:extLst>
      <p:ext uri="{BB962C8B-B14F-4D97-AF65-F5344CB8AC3E}">
        <p14:creationId xmlns="" xmlns:p14="http://schemas.microsoft.com/office/powerpoint/2010/main" val="13292180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6.</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25</a:t>
            </a:fld>
            <a:endParaRPr lang="tr-TR"/>
          </a:p>
        </p:txBody>
      </p:sp>
    </p:spTree>
    <p:extLst>
      <p:ext uri="{BB962C8B-B14F-4D97-AF65-F5344CB8AC3E}">
        <p14:creationId xmlns="" xmlns:p14="http://schemas.microsoft.com/office/powerpoint/2010/main" val="4167497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8.</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26</a:t>
            </a:fld>
            <a:endParaRPr lang="tr-TR"/>
          </a:p>
        </p:txBody>
      </p:sp>
    </p:spTree>
    <p:extLst>
      <p:ext uri="{BB962C8B-B14F-4D97-AF65-F5344CB8AC3E}">
        <p14:creationId xmlns="" xmlns:p14="http://schemas.microsoft.com/office/powerpoint/2010/main" val="2524392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8.</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27</a:t>
            </a:fld>
            <a:endParaRPr lang="tr-TR"/>
          </a:p>
        </p:txBody>
      </p:sp>
    </p:spTree>
    <p:extLst>
      <p:ext uri="{BB962C8B-B14F-4D97-AF65-F5344CB8AC3E}">
        <p14:creationId xmlns="" xmlns:p14="http://schemas.microsoft.com/office/powerpoint/2010/main" val="33615706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8.</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28</a:t>
            </a:fld>
            <a:endParaRPr lang="tr-TR"/>
          </a:p>
        </p:txBody>
      </p:sp>
    </p:spTree>
    <p:extLst>
      <p:ext uri="{BB962C8B-B14F-4D97-AF65-F5344CB8AC3E}">
        <p14:creationId xmlns="" xmlns:p14="http://schemas.microsoft.com/office/powerpoint/2010/main" val="5363482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8.</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29</a:t>
            </a:fld>
            <a:endParaRPr lang="tr-TR"/>
          </a:p>
        </p:txBody>
      </p:sp>
    </p:spTree>
    <p:extLst>
      <p:ext uri="{BB962C8B-B14F-4D97-AF65-F5344CB8AC3E}">
        <p14:creationId xmlns="" xmlns:p14="http://schemas.microsoft.com/office/powerpoint/2010/main" val="26600585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9.</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30</a:t>
            </a:fld>
            <a:endParaRPr lang="tr-TR"/>
          </a:p>
        </p:txBody>
      </p:sp>
    </p:spTree>
    <p:extLst>
      <p:ext uri="{BB962C8B-B14F-4D97-AF65-F5344CB8AC3E}">
        <p14:creationId xmlns="" xmlns:p14="http://schemas.microsoft.com/office/powerpoint/2010/main" val="609654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2-3.</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a:t>
            </a:fld>
            <a:endParaRPr lang="tr-TR"/>
          </a:p>
        </p:txBody>
      </p:sp>
    </p:spTree>
    <p:extLst>
      <p:ext uri="{BB962C8B-B14F-4D97-AF65-F5344CB8AC3E}">
        <p14:creationId xmlns="" xmlns:p14="http://schemas.microsoft.com/office/powerpoint/2010/main" val="4568032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10.</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31</a:t>
            </a:fld>
            <a:endParaRPr lang="tr-TR"/>
          </a:p>
        </p:txBody>
      </p:sp>
    </p:spTree>
    <p:extLst>
      <p:ext uri="{BB962C8B-B14F-4D97-AF65-F5344CB8AC3E}">
        <p14:creationId xmlns="" xmlns:p14="http://schemas.microsoft.com/office/powerpoint/2010/main" val="21813866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11.</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32</a:t>
            </a:fld>
            <a:endParaRPr lang="tr-TR"/>
          </a:p>
        </p:txBody>
      </p:sp>
    </p:spTree>
    <p:extLst>
      <p:ext uri="{BB962C8B-B14F-4D97-AF65-F5344CB8AC3E}">
        <p14:creationId xmlns="" xmlns:p14="http://schemas.microsoft.com/office/powerpoint/2010/main" val="8605461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11.</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33</a:t>
            </a:fld>
            <a:endParaRPr lang="tr-TR"/>
          </a:p>
        </p:txBody>
      </p:sp>
    </p:spTree>
    <p:extLst>
      <p:ext uri="{BB962C8B-B14F-4D97-AF65-F5344CB8AC3E}">
        <p14:creationId xmlns="" xmlns:p14="http://schemas.microsoft.com/office/powerpoint/2010/main" val="29164049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11.</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34</a:t>
            </a:fld>
            <a:endParaRPr lang="tr-TR"/>
          </a:p>
        </p:txBody>
      </p:sp>
    </p:spTree>
    <p:extLst>
      <p:ext uri="{BB962C8B-B14F-4D97-AF65-F5344CB8AC3E}">
        <p14:creationId xmlns="" xmlns:p14="http://schemas.microsoft.com/office/powerpoint/2010/main" val="31322852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12.</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35</a:t>
            </a:fld>
            <a:endParaRPr lang="tr-TR"/>
          </a:p>
        </p:txBody>
      </p:sp>
    </p:spTree>
    <p:extLst>
      <p:ext uri="{BB962C8B-B14F-4D97-AF65-F5344CB8AC3E}">
        <p14:creationId xmlns="" xmlns:p14="http://schemas.microsoft.com/office/powerpoint/2010/main" val="33765051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12.</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36</a:t>
            </a:fld>
            <a:endParaRPr lang="tr-TR"/>
          </a:p>
        </p:txBody>
      </p:sp>
    </p:spTree>
    <p:extLst>
      <p:ext uri="{BB962C8B-B14F-4D97-AF65-F5344CB8AC3E}">
        <p14:creationId xmlns="" xmlns:p14="http://schemas.microsoft.com/office/powerpoint/2010/main" val="2616009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12.</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37</a:t>
            </a:fld>
            <a:endParaRPr lang="tr-TR"/>
          </a:p>
        </p:txBody>
      </p:sp>
    </p:spTree>
    <p:extLst>
      <p:ext uri="{BB962C8B-B14F-4D97-AF65-F5344CB8AC3E}">
        <p14:creationId xmlns="" xmlns:p14="http://schemas.microsoft.com/office/powerpoint/2010/main" val="26091780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12.</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38</a:t>
            </a:fld>
            <a:endParaRPr lang="tr-TR"/>
          </a:p>
        </p:txBody>
      </p:sp>
    </p:spTree>
    <p:extLst>
      <p:ext uri="{BB962C8B-B14F-4D97-AF65-F5344CB8AC3E}">
        <p14:creationId xmlns="" xmlns:p14="http://schemas.microsoft.com/office/powerpoint/2010/main" val="7126943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14.</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40</a:t>
            </a:fld>
            <a:endParaRPr lang="tr-TR"/>
          </a:p>
        </p:txBody>
      </p:sp>
    </p:spTree>
    <p:extLst>
      <p:ext uri="{BB962C8B-B14F-4D97-AF65-F5344CB8AC3E}">
        <p14:creationId xmlns="" xmlns:p14="http://schemas.microsoft.com/office/powerpoint/2010/main" val="14130531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14.</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41</a:t>
            </a:fld>
            <a:endParaRPr lang="tr-TR"/>
          </a:p>
        </p:txBody>
      </p:sp>
    </p:spTree>
    <p:extLst>
      <p:ext uri="{BB962C8B-B14F-4D97-AF65-F5344CB8AC3E}">
        <p14:creationId xmlns="" xmlns:p14="http://schemas.microsoft.com/office/powerpoint/2010/main" val="1663036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3.</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a:t>
            </a:fld>
            <a:endParaRPr lang="tr-TR"/>
          </a:p>
        </p:txBody>
      </p:sp>
    </p:spTree>
    <p:extLst>
      <p:ext uri="{BB962C8B-B14F-4D97-AF65-F5344CB8AC3E}">
        <p14:creationId xmlns="" xmlns:p14="http://schemas.microsoft.com/office/powerpoint/2010/main" val="31388515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14.</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42</a:t>
            </a:fld>
            <a:endParaRPr lang="tr-TR"/>
          </a:p>
        </p:txBody>
      </p:sp>
    </p:spTree>
    <p:extLst>
      <p:ext uri="{BB962C8B-B14F-4D97-AF65-F5344CB8AC3E}">
        <p14:creationId xmlns="" xmlns:p14="http://schemas.microsoft.com/office/powerpoint/2010/main" val="26559270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14.</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43</a:t>
            </a:fld>
            <a:endParaRPr lang="tr-TR"/>
          </a:p>
        </p:txBody>
      </p:sp>
    </p:spTree>
    <p:extLst>
      <p:ext uri="{BB962C8B-B14F-4D97-AF65-F5344CB8AC3E}">
        <p14:creationId xmlns="" xmlns:p14="http://schemas.microsoft.com/office/powerpoint/2010/main" val="11617305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14.</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44</a:t>
            </a:fld>
            <a:endParaRPr lang="tr-TR"/>
          </a:p>
        </p:txBody>
      </p:sp>
    </p:spTree>
    <p:extLst>
      <p:ext uri="{BB962C8B-B14F-4D97-AF65-F5344CB8AC3E}">
        <p14:creationId xmlns="" xmlns:p14="http://schemas.microsoft.com/office/powerpoint/2010/main" val="3031623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14.</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45</a:t>
            </a:fld>
            <a:endParaRPr lang="tr-TR"/>
          </a:p>
        </p:txBody>
      </p:sp>
    </p:spTree>
    <p:extLst>
      <p:ext uri="{BB962C8B-B14F-4D97-AF65-F5344CB8AC3E}">
        <p14:creationId xmlns="" xmlns:p14="http://schemas.microsoft.com/office/powerpoint/2010/main" val="38152819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14.</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46</a:t>
            </a:fld>
            <a:endParaRPr lang="tr-TR"/>
          </a:p>
        </p:txBody>
      </p:sp>
    </p:spTree>
    <p:extLst>
      <p:ext uri="{BB962C8B-B14F-4D97-AF65-F5344CB8AC3E}">
        <p14:creationId xmlns="" xmlns:p14="http://schemas.microsoft.com/office/powerpoint/2010/main" val="36236298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14.</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47</a:t>
            </a:fld>
            <a:endParaRPr lang="tr-TR"/>
          </a:p>
        </p:txBody>
      </p:sp>
    </p:spTree>
    <p:extLst>
      <p:ext uri="{BB962C8B-B14F-4D97-AF65-F5344CB8AC3E}">
        <p14:creationId xmlns="" xmlns:p14="http://schemas.microsoft.com/office/powerpoint/2010/main" val="69092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20-21.</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49</a:t>
            </a:fld>
            <a:endParaRPr lang="tr-TR"/>
          </a:p>
        </p:txBody>
      </p:sp>
    </p:spTree>
    <p:extLst>
      <p:ext uri="{BB962C8B-B14F-4D97-AF65-F5344CB8AC3E}">
        <p14:creationId xmlns="" xmlns:p14="http://schemas.microsoft.com/office/powerpoint/2010/main" val="28035165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20-21.</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50</a:t>
            </a:fld>
            <a:endParaRPr lang="tr-TR"/>
          </a:p>
        </p:txBody>
      </p:sp>
    </p:spTree>
    <p:extLst>
      <p:ext uri="{BB962C8B-B14F-4D97-AF65-F5344CB8AC3E}">
        <p14:creationId xmlns="" xmlns:p14="http://schemas.microsoft.com/office/powerpoint/2010/main" val="151993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20-21.</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51</a:t>
            </a:fld>
            <a:endParaRPr lang="tr-TR"/>
          </a:p>
        </p:txBody>
      </p:sp>
    </p:spTree>
    <p:extLst>
      <p:ext uri="{BB962C8B-B14F-4D97-AF65-F5344CB8AC3E}">
        <p14:creationId xmlns="" xmlns:p14="http://schemas.microsoft.com/office/powerpoint/2010/main" val="23998920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20-21.</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52</a:t>
            </a:fld>
            <a:endParaRPr lang="tr-TR"/>
          </a:p>
        </p:txBody>
      </p:sp>
    </p:spTree>
    <p:extLst>
      <p:ext uri="{BB962C8B-B14F-4D97-AF65-F5344CB8AC3E}">
        <p14:creationId xmlns="" xmlns:p14="http://schemas.microsoft.com/office/powerpoint/2010/main" val="2096660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3.</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5</a:t>
            </a:fld>
            <a:endParaRPr lang="tr-TR"/>
          </a:p>
        </p:txBody>
      </p:sp>
    </p:spTree>
    <p:extLst>
      <p:ext uri="{BB962C8B-B14F-4D97-AF65-F5344CB8AC3E}">
        <p14:creationId xmlns="" xmlns:p14="http://schemas.microsoft.com/office/powerpoint/2010/main" val="1375487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20-21.</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53</a:t>
            </a:fld>
            <a:endParaRPr lang="tr-TR"/>
          </a:p>
        </p:txBody>
      </p:sp>
    </p:spTree>
    <p:extLst>
      <p:ext uri="{BB962C8B-B14F-4D97-AF65-F5344CB8AC3E}">
        <p14:creationId xmlns="" xmlns:p14="http://schemas.microsoft.com/office/powerpoint/2010/main" val="20344052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20-21.</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54</a:t>
            </a:fld>
            <a:endParaRPr lang="tr-TR"/>
          </a:p>
        </p:txBody>
      </p:sp>
    </p:spTree>
    <p:extLst>
      <p:ext uri="{BB962C8B-B14F-4D97-AF65-F5344CB8AC3E}">
        <p14:creationId xmlns="" xmlns:p14="http://schemas.microsoft.com/office/powerpoint/2010/main" val="5665613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20-21.</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55</a:t>
            </a:fld>
            <a:endParaRPr lang="tr-TR"/>
          </a:p>
        </p:txBody>
      </p:sp>
    </p:spTree>
    <p:extLst>
      <p:ext uri="{BB962C8B-B14F-4D97-AF65-F5344CB8AC3E}">
        <p14:creationId xmlns="" xmlns:p14="http://schemas.microsoft.com/office/powerpoint/2010/main" val="33648530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20-21.</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56</a:t>
            </a:fld>
            <a:endParaRPr lang="tr-TR"/>
          </a:p>
        </p:txBody>
      </p:sp>
    </p:spTree>
    <p:extLst>
      <p:ext uri="{BB962C8B-B14F-4D97-AF65-F5344CB8AC3E}">
        <p14:creationId xmlns="" xmlns:p14="http://schemas.microsoft.com/office/powerpoint/2010/main" val="8966630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20-21.</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57</a:t>
            </a:fld>
            <a:endParaRPr lang="tr-TR"/>
          </a:p>
        </p:txBody>
      </p:sp>
    </p:spTree>
    <p:extLst>
      <p:ext uri="{BB962C8B-B14F-4D97-AF65-F5344CB8AC3E}">
        <p14:creationId xmlns="" xmlns:p14="http://schemas.microsoft.com/office/powerpoint/2010/main" val="15079380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20-21.</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58</a:t>
            </a:fld>
            <a:endParaRPr lang="tr-TR"/>
          </a:p>
        </p:txBody>
      </p:sp>
    </p:spTree>
    <p:extLst>
      <p:ext uri="{BB962C8B-B14F-4D97-AF65-F5344CB8AC3E}">
        <p14:creationId xmlns="" xmlns:p14="http://schemas.microsoft.com/office/powerpoint/2010/main" val="7443746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20-21.</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59</a:t>
            </a:fld>
            <a:endParaRPr lang="tr-TR"/>
          </a:p>
        </p:txBody>
      </p:sp>
    </p:spTree>
    <p:extLst>
      <p:ext uri="{BB962C8B-B14F-4D97-AF65-F5344CB8AC3E}">
        <p14:creationId xmlns="" xmlns:p14="http://schemas.microsoft.com/office/powerpoint/2010/main" val="4079983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20-21.</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60</a:t>
            </a:fld>
            <a:endParaRPr lang="tr-TR"/>
          </a:p>
        </p:txBody>
      </p:sp>
    </p:spTree>
    <p:extLst>
      <p:ext uri="{BB962C8B-B14F-4D97-AF65-F5344CB8AC3E}">
        <p14:creationId xmlns="" xmlns:p14="http://schemas.microsoft.com/office/powerpoint/2010/main" val="20272056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20-21.</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61</a:t>
            </a:fld>
            <a:endParaRPr lang="tr-TR"/>
          </a:p>
        </p:txBody>
      </p:sp>
    </p:spTree>
    <p:extLst>
      <p:ext uri="{BB962C8B-B14F-4D97-AF65-F5344CB8AC3E}">
        <p14:creationId xmlns="" xmlns:p14="http://schemas.microsoft.com/office/powerpoint/2010/main" val="40317021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22.</a:t>
            </a:r>
            <a:endParaRPr lang="tr-TR" b="0"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62</a:t>
            </a:fld>
            <a:endParaRPr lang="tr-TR"/>
          </a:p>
        </p:txBody>
      </p:sp>
    </p:spTree>
    <p:extLst>
      <p:ext uri="{BB962C8B-B14F-4D97-AF65-F5344CB8AC3E}">
        <p14:creationId xmlns="" xmlns:p14="http://schemas.microsoft.com/office/powerpoint/2010/main" val="448507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3.</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6</a:t>
            </a:fld>
            <a:endParaRPr lang="tr-TR"/>
          </a:p>
        </p:txBody>
      </p:sp>
    </p:spTree>
    <p:extLst>
      <p:ext uri="{BB962C8B-B14F-4D97-AF65-F5344CB8AC3E}">
        <p14:creationId xmlns="" xmlns:p14="http://schemas.microsoft.com/office/powerpoint/2010/main" val="39825100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24.</a:t>
            </a:r>
            <a:endParaRPr lang="tr-TR" b="0" dirty="0"/>
          </a:p>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66</a:t>
            </a:fld>
            <a:endParaRPr lang="tr-TR"/>
          </a:p>
        </p:txBody>
      </p:sp>
    </p:spTree>
    <p:extLst>
      <p:ext uri="{BB962C8B-B14F-4D97-AF65-F5344CB8AC3E}">
        <p14:creationId xmlns="" xmlns:p14="http://schemas.microsoft.com/office/powerpoint/2010/main" val="38004637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24.</a:t>
            </a:r>
            <a:endParaRPr lang="tr-TR" b="0" dirty="0"/>
          </a:p>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67</a:t>
            </a:fld>
            <a:endParaRPr lang="tr-TR"/>
          </a:p>
        </p:txBody>
      </p:sp>
    </p:spTree>
    <p:extLst>
      <p:ext uri="{BB962C8B-B14F-4D97-AF65-F5344CB8AC3E}">
        <p14:creationId xmlns="" xmlns:p14="http://schemas.microsoft.com/office/powerpoint/2010/main" val="34774603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24.</a:t>
            </a:r>
            <a:endParaRPr lang="tr-TR" b="0" dirty="0"/>
          </a:p>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68</a:t>
            </a:fld>
            <a:endParaRPr lang="tr-TR"/>
          </a:p>
        </p:txBody>
      </p:sp>
    </p:spTree>
    <p:extLst>
      <p:ext uri="{BB962C8B-B14F-4D97-AF65-F5344CB8AC3E}">
        <p14:creationId xmlns="" xmlns:p14="http://schemas.microsoft.com/office/powerpoint/2010/main" val="40975338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26-28.</a:t>
            </a:r>
            <a:endParaRPr lang="tr-TR" b="0" dirty="0"/>
          </a:p>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70</a:t>
            </a:fld>
            <a:endParaRPr lang="tr-TR"/>
          </a:p>
        </p:txBody>
      </p:sp>
    </p:spTree>
    <p:extLst>
      <p:ext uri="{BB962C8B-B14F-4D97-AF65-F5344CB8AC3E}">
        <p14:creationId xmlns="" xmlns:p14="http://schemas.microsoft.com/office/powerpoint/2010/main" val="15485603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26-28.</a:t>
            </a:r>
            <a:endParaRPr lang="tr-TR" b="0" dirty="0"/>
          </a:p>
          <a:p>
            <a:endParaRPr lang="tr-TR" dirty="0"/>
          </a:p>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71</a:t>
            </a:fld>
            <a:endParaRPr lang="tr-TR"/>
          </a:p>
        </p:txBody>
      </p:sp>
    </p:spTree>
    <p:extLst>
      <p:ext uri="{BB962C8B-B14F-4D97-AF65-F5344CB8AC3E}">
        <p14:creationId xmlns="" xmlns:p14="http://schemas.microsoft.com/office/powerpoint/2010/main" val="6939324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26-28.</a:t>
            </a:r>
            <a:endParaRPr lang="tr-TR" b="0" dirty="0"/>
          </a:p>
          <a:p>
            <a:endParaRPr lang="tr-TR" dirty="0"/>
          </a:p>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72</a:t>
            </a:fld>
            <a:endParaRPr lang="tr-TR"/>
          </a:p>
        </p:txBody>
      </p:sp>
    </p:spTree>
    <p:extLst>
      <p:ext uri="{BB962C8B-B14F-4D97-AF65-F5344CB8AC3E}">
        <p14:creationId xmlns="" xmlns:p14="http://schemas.microsoft.com/office/powerpoint/2010/main" val="19093020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26-28.</a:t>
            </a:r>
            <a:endParaRPr lang="tr-TR" b="0" dirty="0"/>
          </a:p>
          <a:p>
            <a:endParaRPr lang="tr-TR" dirty="0"/>
          </a:p>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73</a:t>
            </a:fld>
            <a:endParaRPr lang="tr-TR"/>
          </a:p>
        </p:txBody>
      </p:sp>
    </p:spTree>
    <p:extLst>
      <p:ext uri="{BB962C8B-B14F-4D97-AF65-F5344CB8AC3E}">
        <p14:creationId xmlns="" xmlns:p14="http://schemas.microsoft.com/office/powerpoint/2010/main" val="10876577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26-28.</a:t>
            </a:r>
            <a:endParaRPr lang="tr-TR" b="0" dirty="0"/>
          </a:p>
          <a:p>
            <a:endParaRPr lang="tr-TR" dirty="0"/>
          </a:p>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74</a:t>
            </a:fld>
            <a:endParaRPr lang="tr-TR"/>
          </a:p>
        </p:txBody>
      </p:sp>
    </p:spTree>
    <p:extLst>
      <p:ext uri="{BB962C8B-B14F-4D97-AF65-F5344CB8AC3E}">
        <p14:creationId xmlns="" xmlns:p14="http://schemas.microsoft.com/office/powerpoint/2010/main" val="20925592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22.</a:t>
            </a:r>
            <a:endParaRPr lang="tr-TR" b="0" dirty="0"/>
          </a:p>
          <a:p>
            <a:endParaRPr lang="tr-TR" dirty="0"/>
          </a:p>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75</a:t>
            </a:fld>
            <a:endParaRPr lang="tr-TR"/>
          </a:p>
        </p:txBody>
      </p:sp>
    </p:spTree>
    <p:extLst>
      <p:ext uri="{BB962C8B-B14F-4D97-AF65-F5344CB8AC3E}">
        <p14:creationId xmlns="" xmlns:p14="http://schemas.microsoft.com/office/powerpoint/2010/main" val="17114804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 Yeşilay tarafından yetişkinlere ve anne babalara yönelik hazırlanmış aşağıdaki kitapçıktan yararlanılarak oluşturulmuştur: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Ufuk Kodaman, Mehmet Dinç, 2016, İstanbul, Yeşilay TBM Alan Kitaplığı Dizisi No: 9.</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77</a:t>
            </a:fld>
            <a:endParaRPr lang="tr-TR"/>
          </a:p>
        </p:txBody>
      </p:sp>
    </p:spTree>
    <p:extLst>
      <p:ext uri="{BB962C8B-B14F-4D97-AF65-F5344CB8AC3E}">
        <p14:creationId xmlns="" xmlns:p14="http://schemas.microsoft.com/office/powerpoint/2010/main" val="312361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3.</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7</a:t>
            </a:fld>
            <a:endParaRPr lang="tr-TR"/>
          </a:p>
        </p:txBody>
      </p:sp>
    </p:spTree>
    <p:extLst>
      <p:ext uri="{BB962C8B-B14F-4D97-AF65-F5344CB8AC3E}">
        <p14:creationId xmlns="" xmlns:p14="http://schemas.microsoft.com/office/powerpoint/2010/main" val="1914146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15.</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8</a:t>
            </a:fld>
            <a:endParaRPr lang="tr-TR"/>
          </a:p>
        </p:txBody>
      </p:sp>
    </p:spTree>
    <p:extLst>
      <p:ext uri="{BB962C8B-B14F-4D97-AF65-F5344CB8AC3E}">
        <p14:creationId xmlns="" xmlns:p14="http://schemas.microsoft.com/office/powerpoint/2010/main" val="1064898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15.</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9</a:t>
            </a:fld>
            <a:endParaRPr lang="tr-TR"/>
          </a:p>
        </p:txBody>
      </p:sp>
    </p:spTree>
    <p:extLst>
      <p:ext uri="{BB962C8B-B14F-4D97-AF65-F5344CB8AC3E}">
        <p14:creationId xmlns="" xmlns:p14="http://schemas.microsoft.com/office/powerpoint/2010/main" val="3008203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pPr/>
              <a:t>09.09.2017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 xmlns:p14="http://schemas.microsoft.com/office/powerpoint/2010/main" val="1728246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pPr/>
              <a:t>09.09.2017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 xmlns:p14="http://schemas.microsoft.com/office/powerpoint/2010/main" val="50136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pPr/>
              <a:t>09.09.2017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 xmlns:p14="http://schemas.microsoft.com/office/powerpoint/2010/main" val="7390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pPr/>
              <a:t>09.09.2017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 xmlns:p14="http://schemas.microsoft.com/office/powerpoint/2010/main" val="1154034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pPr/>
              <a:t>09.09.2017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 xmlns:p14="http://schemas.microsoft.com/office/powerpoint/2010/main" val="2109173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B67049-8322-43C8-8B5C-23BF436DE3AE}" type="datetimeFigureOut">
              <a:rPr lang="tr-TR" smtClean="0"/>
              <a:pPr/>
              <a:t>09.09.2017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 xmlns:p14="http://schemas.microsoft.com/office/powerpoint/2010/main" val="3954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B67049-8322-43C8-8B5C-23BF436DE3AE}" type="datetimeFigureOut">
              <a:rPr lang="tr-TR" smtClean="0"/>
              <a:pPr/>
              <a:t>09.09.2017</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 xmlns:p14="http://schemas.microsoft.com/office/powerpoint/2010/main" val="181532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B67049-8322-43C8-8B5C-23BF436DE3AE}" type="datetimeFigureOut">
              <a:rPr lang="tr-TR" smtClean="0"/>
              <a:pPr/>
              <a:t>09.09.2017</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 xmlns:p14="http://schemas.microsoft.com/office/powerpoint/2010/main" val="2152256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B67049-8322-43C8-8B5C-23BF436DE3AE}" type="datetimeFigureOut">
              <a:rPr lang="tr-TR" smtClean="0"/>
              <a:pPr/>
              <a:t>09.09.2017</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 xmlns:p14="http://schemas.microsoft.com/office/powerpoint/2010/main" val="334982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pPr/>
              <a:t>09.09.2017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 xmlns:p14="http://schemas.microsoft.com/office/powerpoint/2010/main" val="303270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pPr/>
              <a:t>09.09.2017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 xmlns:p14="http://schemas.microsoft.com/office/powerpoint/2010/main" val="1887955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7049-8322-43C8-8B5C-23BF436DE3AE}" type="datetimeFigureOut">
              <a:rPr lang="tr-TR" smtClean="0"/>
              <a:pPr/>
              <a:t>09.09.2017</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E8944-0FC9-420B-A261-5ABB15C2B345}" type="slidenum">
              <a:rPr lang="tr-TR" smtClean="0"/>
              <a:pPr/>
              <a:t>‹#›</a:t>
            </a:fld>
            <a:endParaRPr lang="tr-TR"/>
          </a:p>
        </p:txBody>
      </p:sp>
    </p:spTree>
    <p:extLst>
      <p:ext uri="{BB962C8B-B14F-4D97-AF65-F5344CB8AC3E}">
        <p14:creationId xmlns="" xmlns:p14="http://schemas.microsoft.com/office/powerpoint/2010/main" val="3179874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5.emf"/><Relationship Id="rId7" Type="http://schemas.openxmlformats.org/officeDocument/2006/relationships/image" Target="../media/image22.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15.emf"/></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15.emf"/></Relationships>
</file>

<file path=ppt/slides/_rels/slide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15.emf"/></Relationships>
</file>

<file path=ppt/slides/_rels/slide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5.emf"/></Relationships>
</file>

<file path=ppt/slides/_rels/slide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15.emf"/></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15.emf"/></Relationships>
</file>

<file path=ppt/slides/_rels/slide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5.emf"/></Relationships>
</file>

<file path=ppt/slides/_rels/slide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5.emf"/></Relationships>
</file>

<file path=ppt/slides/_rels/slide2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15.emf"/></Relationships>
</file>

<file path=ppt/slides/_rels/slide31.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5.emf"/><Relationship Id="rId7" Type="http://schemas.openxmlformats.org/officeDocument/2006/relationships/image" Target="../media/image42.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3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15.emf"/></Relationships>
</file>

<file path=ppt/slides/_rels/slide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15.emf"/></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5.emf"/></Relationships>
</file>

<file path=ppt/slides/_rels/slide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4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4.emf"/><Relationship Id="rId4" Type="http://schemas.openxmlformats.org/officeDocument/2006/relationships/image" Target="../media/image53.emf"/></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5.emf"/></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5.emf"/></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5.emf"/></Relationships>
</file>

<file path=ppt/slides/_rels/slide4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Layout" Target="../slideLayouts/slideLayout2.xml"/><Relationship Id="rId1" Type="http://schemas.openxmlformats.org/officeDocument/2006/relationships/video" Target="../media/media1.mp4"/><Relationship Id="rId5" Type="http://schemas.openxmlformats.org/officeDocument/2006/relationships/image" Target="../media/image55.png"/><Relationship Id="rId4" Type="http://schemas.microsoft.com/office/2007/relationships/media" Target="../media/media1.mp4"/></Relationships>
</file>

<file path=ppt/slides/_rels/slide4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5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5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5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5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5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5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5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5.emf"/></Relationships>
</file>

<file path=ppt/slides/_rels/slide6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6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6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15.emf"/></Relationships>
</file>

<file path=ppt/slides/_rels/slide6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15.emf"/></Relationships>
</file>

<file path=ppt/slides/_rels/slide6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15.emf"/></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5.emf"/></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7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15.emf"/></Relationships>
</file>

<file path=ppt/slides/_rels/slide7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7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7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7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75.emf"/><Relationship Id="rId5" Type="http://schemas.openxmlformats.org/officeDocument/2006/relationships/image" Target="../media/image3.emf"/><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flipH="1">
            <a:off x="0" y="-9525"/>
            <a:ext cx="12191999" cy="6877357"/>
          </a:xfrm>
          <a:prstGeom prst="rect">
            <a:avLst/>
          </a:prstGeom>
          <a:blipFill dpi="0" rotWithShape="1">
            <a:blip r:embed="rId3" cstate="print"/>
            <a:srcRect/>
            <a:stretch>
              <a:fillRect l="62000" t="-14000" b="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75246B">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4" cstate="print"/>
          <a:stretch>
            <a:fillRect/>
          </a:stretch>
        </p:blipFill>
        <p:spPr>
          <a:xfrm>
            <a:off x="11367914" y="920137"/>
            <a:ext cx="843750" cy="1957500"/>
          </a:xfrm>
          <a:prstGeom prst="rect">
            <a:avLst/>
          </a:prstGeom>
        </p:spPr>
      </p:pic>
      <p:grpSp>
        <p:nvGrpSpPr>
          <p:cNvPr id="2" name="Grup 1"/>
          <p:cNvGrpSpPr/>
          <p:nvPr/>
        </p:nvGrpSpPr>
        <p:grpSpPr>
          <a:xfrm>
            <a:off x="7077542" y="1125516"/>
            <a:ext cx="4617931" cy="1546741"/>
            <a:chOff x="7087167" y="1972564"/>
            <a:chExt cx="4617931" cy="1546741"/>
          </a:xfrm>
        </p:grpSpPr>
        <p:sp>
          <p:nvSpPr>
            <p:cNvPr id="20" name="Metin kutusu 19"/>
            <p:cNvSpPr txBox="1"/>
            <p:nvPr/>
          </p:nvSpPr>
          <p:spPr>
            <a:xfrm>
              <a:off x="8353691" y="1972564"/>
              <a:ext cx="3014223" cy="1015663"/>
            </a:xfrm>
            <a:prstGeom prst="rect">
              <a:avLst/>
            </a:prstGeom>
            <a:noFill/>
          </p:spPr>
          <p:txBody>
            <a:bodyPr wrap="none" rtlCol="0">
              <a:spAutoFit/>
            </a:bodyPr>
            <a:lstStyle/>
            <a:p>
              <a:pPr algn="r"/>
              <a:r>
                <a:rPr lang="tr-TR" sz="6000" b="1" dirty="0">
                  <a:solidFill>
                    <a:schemeClr val="bg1"/>
                  </a:solidFill>
                </a:rPr>
                <a:t>teknoloji</a:t>
              </a:r>
            </a:p>
          </p:txBody>
        </p:sp>
        <p:sp>
          <p:nvSpPr>
            <p:cNvPr id="23" name="Metin kutusu 22"/>
            <p:cNvSpPr txBox="1"/>
            <p:nvPr/>
          </p:nvSpPr>
          <p:spPr>
            <a:xfrm>
              <a:off x="7087167" y="2688308"/>
              <a:ext cx="4617931" cy="830997"/>
            </a:xfrm>
            <a:prstGeom prst="rect">
              <a:avLst/>
            </a:prstGeom>
            <a:noFill/>
          </p:spPr>
          <p:txBody>
            <a:bodyPr wrap="none" rtlCol="0">
              <a:spAutoFit/>
            </a:bodyPr>
            <a:lstStyle/>
            <a:p>
              <a:r>
                <a:rPr lang="tr-TR" sz="4800" dirty="0">
                  <a:solidFill>
                    <a:schemeClr val="bg1"/>
                  </a:solidFill>
                </a:rPr>
                <a:t>yerinde yeterince</a:t>
              </a:r>
            </a:p>
          </p:txBody>
        </p:sp>
      </p:grpSp>
      <p:sp>
        <p:nvSpPr>
          <p:cNvPr id="24" name="Dikdörtgen 23"/>
          <p:cNvSpPr/>
          <p:nvPr/>
        </p:nvSpPr>
        <p:spPr>
          <a:xfrm>
            <a:off x="0" y="0"/>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Dikdörtgen 23"/>
          <p:cNvSpPr/>
          <p:nvPr/>
        </p:nvSpPr>
        <p:spPr>
          <a:xfrm>
            <a:off x="-19664" y="5295726"/>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Dikdörtgen 23"/>
          <p:cNvSpPr/>
          <p:nvPr/>
        </p:nvSpPr>
        <p:spPr>
          <a:xfrm flipH="1" flipV="1">
            <a:off x="5789860" y="5549802"/>
            <a:ext cx="6411664" cy="844395"/>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6500044"/>
              <a:gd name="connsiteY0" fmla="*/ 0 h 1343025"/>
              <a:gd name="connsiteX1" fmla="*/ 5310648 w 6500044"/>
              <a:gd name="connsiteY1" fmla="*/ 0 h 1343025"/>
              <a:gd name="connsiteX2" fmla="*/ 6500044 w 6500044"/>
              <a:gd name="connsiteY2" fmla="*/ 1019175 h 1343025"/>
              <a:gd name="connsiteX3" fmla="*/ 0 w 6500044"/>
              <a:gd name="connsiteY3" fmla="*/ 1343025 h 1343025"/>
              <a:gd name="connsiteX4" fmla="*/ 9525 w 6500044"/>
              <a:gd name="connsiteY4" fmla="*/ 0 h 1343025"/>
              <a:gd name="connsiteX0" fmla="*/ 9525 w 6500044"/>
              <a:gd name="connsiteY0" fmla="*/ 0 h 1343025"/>
              <a:gd name="connsiteX1" fmla="*/ 6282198 w 6500044"/>
              <a:gd name="connsiteY1" fmla="*/ 333375 h 1343025"/>
              <a:gd name="connsiteX2" fmla="*/ 6500044 w 6500044"/>
              <a:gd name="connsiteY2" fmla="*/ 1019175 h 1343025"/>
              <a:gd name="connsiteX3" fmla="*/ 0 w 6500044"/>
              <a:gd name="connsiteY3" fmla="*/ 1343025 h 1343025"/>
              <a:gd name="connsiteX4" fmla="*/ 9525 w 6500044"/>
              <a:gd name="connsiteY4" fmla="*/ 0 h 134302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981075 h 1019175"/>
              <a:gd name="connsiteX4" fmla="*/ 28575 w 6519094"/>
              <a:gd name="connsiteY4" fmla="*/ 0 h 101917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1000125 h 1019175"/>
              <a:gd name="connsiteX4" fmla="*/ 28575 w 6519094"/>
              <a:gd name="connsiteY4" fmla="*/ 0 h 1019175"/>
              <a:gd name="connsiteX0" fmla="*/ 28575 w 6519094"/>
              <a:gd name="connsiteY0" fmla="*/ 0 h 1038225"/>
              <a:gd name="connsiteX1" fmla="*/ 6301248 w 6519094"/>
              <a:gd name="connsiteY1" fmla="*/ 333375 h 1038225"/>
              <a:gd name="connsiteX2" fmla="*/ 6519094 w 6519094"/>
              <a:gd name="connsiteY2" fmla="*/ 1019175 h 1038225"/>
              <a:gd name="connsiteX3" fmla="*/ 0 w 6519094"/>
              <a:gd name="connsiteY3" fmla="*/ 1038225 h 1038225"/>
              <a:gd name="connsiteX4" fmla="*/ 28575 w 6519094"/>
              <a:gd name="connsiteY4" fmla="*/ 0 h 1038225"/>
              <a:gd name="connsiteX0" fmla="*/ 28575 w 6519094"/>
              <a:gd name="connsiteY0" fmla="*/ 0 h 1028700"/>
              <a:gd name="connsiteX1" fmla="*/ 6301248 w 6519094"/>
              <a:gd name="connsiteY1" fmla="*/ 333375 h 1028700"/>
              <a:gd name="connsiteX2" fmla="*/ 6519094 w 6519094"/>
              <a:gd name="connsiteY2" fmla="*/ 1019175 h 1028700"/>
              <a:gd name="connsiteX3" fmla="*/ 0 w 6519094"/>
              <a:gd name="connsiteY3" fmla="*/ 1028700 h 1028700"/>
              <a:gd name="connsiteX4" fmla="*/ 28575 w 6519094"/>
              <a:gd name="connsiteY4" fmla="*/ 0 h 1028700"/>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00125 h 1019175"/>
              <a:gd name="connsiteX4" fmla="*/ 0 w 6490519"/>
              <a:gd name="connsiteY4" fmla="*/ 0 h 1019175"/>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19175 h 1019175"/>
              <a:gd name="connsiteX4" fmla="*/ 0 w 6490519"/>
              <a:gd name="connsiteY4" fmla="*/ 0 h 1019175"/>
              <a:gd name="connsiteX0" fmla="*/ 0 w 6480994"/>
              <a:gd name="connsiteY0" fmla="*/ 0 h 781050"/>
              <a:gd name="connsiteX1" fmla="*/ 6263148 w 6480994"/>
              <a:gd name="connsiteY1" fmla="*/ 95250 h 781050"/>
              <a:gd name="connsiteX2" fmla="*/ 6480994 w 6480994"/>
              <a:gd name="connsiteY2" fmla="*/ 781050 h 781050"/>
              <a:gd name="connsiteX3" fmla="*/ 0 w 6480994"/>
              <a:gd name="connsiteY3" fmla="*/ 781050 h 781050"/>
              <a:gd name="connsiteX4" fmla="*/ 0 w 6480994"/>
              <a:gd name="connsiteY4" fmla="*/ 0 h 781050"/>
              <a:gd name="connsiteX0" fmla="*/ 0 w 6480994"/>
              <a:gd name="connsiteY0" fmla="*/ 0 h 742950"/>
              <a:gd name="connsiteX1" fmla="*/ 6263148 w 6480994"/>
              <a:gd name="connsiteY1" fmla="*/ 57150 h 742950"/>
              <a:gd name="connsiteX2" fmla="*/ 6480994 w 6480994"/>
              <a:gd name="connsiteY2" fmla="*/ 742950 h 742950"/>
              <a:gd name="connsiteX3" fmla="*/ 0 w 6480994"/>
              <a:gd name="connsiteY3" fmla="*/ 742950 h 742950"/>
              <a:gd name="connsiteX4" fmla="*/ 0 w 6480994"/>
              <a:gd name="connsiteY4" fmla="*/ 0 h 742950"/>
              <a:gd name="connsiteX0" fmla="*/ 0 w 6480994"/>
              <a:gd name="connsiteY0" fmla="*/ 0 h 723900"/>
              <a:gd name="connsiteX1" fmla="*/ 6263148 w 6480994"/>
              <a:gd name="connsiteY1" fmla="*/ 38100 h 723900"/>
              <a:gd name="connsiteX2" fmla="*/ 6480994 w 6480994"/>
              <a:gd name="connsiteY2" fmla="*/ 723900 h 723900"/>
              <a:gd name="connsiteX3" fmla="*/ 0 w 6480994"/>
              <a:gd name="connsiteY3" fmla="*/ 723900 h 723900"/>
              <a:gd name="connsiteX4" fmla="*/ 0 w 6480994"/>
              <a:gd name="connsiteY4" fmla="*/ 0 h 723900"/>
              <a:gd name="connsiteX0" fmla="*/ 0 w 6480994"/>
              <a:gd name="connsiteY0" fmla="*/ 0 h 704850"/>
              <a:gd name="connsiteX1" fmla="*/ 6263148 w 6480994"/>
              <a:gd name="connsiteY1" fmla="*/ 19050 h 704850"/>
              <a:gd name="connsiteX2" fmla="*/ 6480994 w 6480994"/>
              <a:gd name="connsiteY2" fmla="*/ 704850 h 704850"/>
              <a:gd name="connsiteX3" fmla="*/ 0 w 6480994"/>
              <a:gd name="connsiteY3" fmla="*/ 704850 h 704850"/>
              <a:gd name="connsiteX4" fmla="*/ 0 w 6480994"/>
              <a:gd name="connsiteY4" fmla="*/ 0 h 704850"/>
              <a:gd name="connsiteX0" fmla="*/ 0 w 6480994"/>
              <a:gd name="connsiteY0" fmla="*/ 0 h 685800"/>
              <a:gd name="connsiteX1" fmla="*/ 6263148 w 6480994"/>
              <a:gd name="connsiteY1" fmla="*/ 0 h 685800"/>
              <a:gd name="connsiteX2" fmla="*/ 6480994 w 6480994"/>
              <a:gd name="connsiteY2" fmla="*/ 685800 h 685800"/>
              <a:gd name="connsiteX3" fmla="*/ 0 w 6480994"/>
              <a:gd name="connsiteY3" fmla="*/ 685800 h 685800"/>
              <a:gd name="connsiteX4" fmla="*/ 0 w 6480994"/>
              <a:gd name="connsiteY4" fmla="*/ 0 h 685800"/>
              <a:gd name="connsiteX0" fmla="*/ 0 w 6500044"/>
              <a:gd name="connsiteY0" fmla="*/ 0 h 685800"/>
              <a:gd name="connsiteX1" fmla="*/ 6263148 w 6500044"/>
              <a:gd name="connsiteY1" fmla="*/ 0 h 685800"/>
              <a:gd name="connsiteX2" fmla="*/ 6500044 w 6500044"/>
              <a:gd name="connsiteY2" fmla="*/ 685800 h 685800"/>
              <a:gd name="connsiteX3" fmla="*/ 0 w 6500044"/>
              <a:gd name="connsiteY3" fmla="*/ 685800 h 685800"/>
              <a:gd name="connsiteX4" fmla="*/ 0 w 6500044"/>
              <a:gd name="connsiteY4" fmla="*/ 0 h 685800"/>
              <a:gd name="connsiteX0" fmla="*/ 0 w 6519094"/>
              <a:gd name="connsiteY0" fmla="*/ 0 h 685800"/>
              <a:gd name="connsiteX1" fmla="*/ 6263148 w 6519094"/>
              <a:gd name="connsiteY1" fmla="*/ 0 h 685800"/>
              <a:gd name="connsiteX2" fmla="*/ 6519094 w 6519094"/>
              <a:gd name="connsiteY2" fmla="*/ 685800 h 685800"/>
              <a:gd name="connsiteX3" fmla="*/ 0 w 6519094"/>
              <a:gd name="connsiteY3" fmla="*/ 685800 h 685800"/>
              <a:gd name="connsiteX4" fmla="*/ 0 w 651909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094" h="685800">
                <a:moveTo>
                  <a:pt x="0" y="0"/>
                </a:moveTo>
                <a:lnTo>
                  <a:pt x="6263148" y="0"/>
                </a:lnTo>
                <a:lnTo>
                  <a:pt x="6519094" y="685800"/>
                </a:lnTo>
                <a:lnTo>
                  <a:pt x="0" y="685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p:cNvGrpSpPr/>
          <p:nvPr/>
        </p:nvGrpSpPr>
        <p:grpSpPr>
          <a:xfrm>
            <a:off x="10636502" y="5676774"/>
            <a:ext cx="1565330" cy="602840"/>
            <a:chOff x="10636502" y="5676774"/>
            <a:chExt cx="1565330" cy="602840"/>
          </a:xfrm>
        </p:grpSpPr>
        <p:sp>
          <p:nvSpPr>
            <p:cNvPr id="1024" name="Rectangle 13"/>
            <p:cNvSpPr>
              <a:spLocks noChangeArrowheads="1"/>
            </p:cNvSpPr>
            <p:nvPr/>
          </p:nvSpPr>
          <p:spPr bwMode="auto">
            <a:xfrm>
              <a:off x="12011025" y="5676774"/>
              <a:ext cx="190807" cy="602840"/>
            </a:xfrm>
            <a:prstGeom prst="rect">
              <a:avLst/>
            </a:pr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36" name="Metin kutusu 35"/>
            <p:cNvSpPr txBox="1"/>
            <p:nvPr/>
          </p:nvSpPr>
          <p:spPr>
            <a:xfrm>
              <a:off x="10636502" y="5745534"/>
              <a:ext cx="1354859" cy="461665"/>
            </a:xfrm>
            <a:prstGeom prst="rect">
              <a:avLst/>
            </a:prstGeom>
            <a:noFill/>
          </p:spPr>
          <p:txBody>
            <a:bodyPr wrap="none" rtlCol="0">
              <a:spAutoFit/>
            </a:bodyPr>
            <a:lstStyle/>
            <a:p>
              <a:pPr algn="r"/>
              <a:r>
                <a:rPr lang="tr-TR" sz="2400" b="1" dirty="0">
                  <a:solidFill>
                    <a:srgbClr val="231F20"/>
                  </a:solidFill>
                </a:rPr>
                <a:t>EBEVEYN</a:t>
              </a:r>
            </a:p>
          </p:txBody>
        </p:sp>
      </p:grpSp>
      <p:pic>
        <p:nvPicPr>
          <p:cNvPr id="1026" name="Resim 1025"/>
          <p:cNvPicPr>
            <a:picLocks noChangeAspect="1"/>
          </p:cNvPicPr>
          <p:nvPr/>
        </p:nvPicPr>
        <p:blipFill>
          <a:blip r:embed="rId5" cstate="print"/>
          <a:stretch>
            <a:fillRect/>
          </a:stretch>
        </p:blipFill>
        <p:spPr>
          <a:xfrm>
            <a:off x="144337" y="5455186"/>
            <a:ext cx="4500000" cy="1035000"/>
          </a:xfrm>
          <a:prstGeom prst="rect">
            <a:avLst/>
          </a:prstGeom>
        </p:spPr>
      </p:pic>
      <p:grpSp>
        <p:nvGrpSpPr>
          <p:cNvPr id="54" name="Grup 53"/>
          <p:cNvGrpSpPr/>
          <p:nvPr/>
        </p:nvGrpSpPr>
        <p:grpSpPr>
          <a:xfrm>
            <a:off x="7292466" y="2794801"/>
            <a:ext cx="942795" cy="950137"/>
            <a:chOff x="474663" y="3333750"/>
            <a:chExt cx="1019175" cy="1027112"/>
          </a:xfrm>
        </p:grpSpPr>
        <p:sp>
          <p:nvSpPr>
            <p:cNvPr id="55" name="Oval 5"/>
            <p:cNvSpPr>
              <a:spLocks noChangeArrowheads="1"/>
            </p:cNvSpPr>
            <p:nvPr/>
          </p:nvSpPr>
          <p:spPr bwMode="auto">
            <a:xfrm>
              <a:off x="474663" y="3333750"/>
              <a:ext cx="1019175" cy="1027112"/>
            </a:xfrm>
            <a:prstGeom prst="ellipse">
              <a:avLst/>
            </a:prstGeom>
            <a:solidFill>
              <a:srgbClr val="FFFFFF"/>
            </a:solidFill>
            <a:ln w="15875" cap="flat">
              <a:solidFill>
                <a:srgbClr val="E61F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56" name="Oval 11"/>
            <p:cNvSpPr>
              <a:spLocks noChangeArrowheads="1"/>
            </p:cNvSpPr>
            <p:nvPr/>
          </p:nvSpPr>
          <p:spPr bwMode="auto">
            <a:xfrm>
              <a:off x="534988" y="3407804"/>
              <a:ext cx="898525" cy="906462"/>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7" name="Freeform 13"/>
            <p:cNvSpPr>
              <a:spLocks/>
            </p:cNvSpPr>
            <p:nvPr/>
          </p:nvSpPr>
          <p:spPr bwMode="auto">
            <a:xfrm>
              <a:off x="757238" y="3697288"/>
              <a:ext cx="96838" cy="209550"/>
            </a:xfrm>
            <a:custGeom>
              <a:avLst/>
              <a:gdLst>
                <a:gd name="T0" fmla="*/ 26 w 26"/>
                <a:gd name="T1" fmla="*/ 18 h 55"/>
                <a:gd name="T2" fmla="*/ 17 w 26"/>
                <a:gd name="T3" fmla="*/ 18 h 55"/>
                <a:gd name="T4" fmla="*/ 17 w 26"/>
                <a:gd name="T5" fmla="*/ 12 h 55"/>
                <a:gd name="T6" fmla="*/ 19 w 26"/>
                <a:gd name="T7" fmla="*/ 10 h 55"/>
                <a:gd name="T8" fmla="*/ 25 w 26"/>
                <a:gd name="T9" fmla="*/ 10 h 55"/>
                <a:gd name="T10" fmla="*/ 25 w 26"/>
                <a:gd name="T11" fmla="*/ 0 h 55"/>
                <a:gd name="T12" fmla="*/ 17 w 26"/>
                <a:gd name="T13" fmla="*/ 0 h 55"/>
                <a:gd name="T14" fmla="*/ 5 w 26"/>
                <a:gd name="T15" fmla="*/ 12 h 55"/>
                <a:gd name="T16" fmla="*/ 5 w 26"/>
                <a:gd name="T17" fmla="*/ 18 h 55"/>
                <a:gd name="T18" fmla="*/ 0 w 26"/>
                <a:gd name="T19" fmla="*/ 18 h 55"/>
                <a:gd name="T20" fmla="*/ 0 w 26"/>
                <a:gd name="T21" fmla="*/ 28 h 55"/>
                <a:gd name="T22" fmla="*/ 5 w 26"/>
                <a:gd name="T23" fmla="*/ 28 h 55"/>
                <a:gd name="T24" fmla="*/ 5 w 26"/>
                <a:gd name="T25" fmla="*/ 55 h 55"/>
                <a:gd name="T26" fmla="*/ 17 w 26"/>
                <a:gd name="T27" fmla="*/ 55 h 55"/>
                <a:gd name="T28" fmla="*/ 17 w 26"/>
                <a:gd name="T29" fmla="*/ 28 h 55"/>
                <a:gd name="T30" fmla="*/ 25 w 26"/>
                <a:gd name="T31" fmla="*/ 28 h 55"/>
                <a:gd name="T32" fmla="*/ 26 w 26"/>
                <a:gd name="T33" fmla="*/ 1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55">
                  <a:moveTo>
                    <a:pt x="26" y="18"/>
                  </a:moveTo>
                  <a:cubicBezTo>
                    <a:pt x="17" y="18"/>
                    <a:pt x="17" y="18"/>
                    <a:pt x="17" y="18"/>
                  </a:cubicBezTo>
                  <a:cubicBezTo>
                    <a:pt x="17" y="12"/>
                    <a:pt x="17" y="12"/>
                    <a:pt x="17" y="12"/>
                  </a:cubicBezTo>
                  <a:cubicBezTo>
                    <a:pt x="17" y="10"/>
                    <a:pt x="18" y="10"/>
                    <a:pt x="19" y="10"/>
                  </a:cubicBezTo>
                  <a:cubicBezTo>
                    <a:pt x="20" y="10"/>
                    <a:pt x="25" y="10"/>
                    <a:pt x="25" y="10"/>
                  </a:cubicBezTo>
                  <a:cubicBezTo>
                    <a:pt x="25" y="0"/>
                    <a:pt x="25" y="0"/>
                    <a:pt x="25" y="0"/>
                  </a:cubicBezTo>
                  <a:cubicBezTo>
                    <a:pt x="17" y="0"/>
                    <a:pt x="17" y="0"/>
                    <a:pt x="17" y="0"/>
                  </a:cubicBezTo>
                  <a:cubicBezTo>
                    <a:pt x="7" y="0"/>
                    <a:pt x="5" y="7"/>
                    <a:pt x="5" y="12"/>
                  </a:cubicBezTo>
                  <a:cubicBezTo>
                    <a:pt x="5" y="18"/>
                    <a:pt x="5" y="18"/>
                    <a:pt x="5" y="18"/>
                  </a:cubicBezTo>
                  <a:cubicBezTo>
                    <a:pt x="0" y="18"/>
                    <a:pt x="0" y="18"/>
                    <a:pt x="0" y="18"/>
                  </a:cubicBezTo>
                  <a:cubicBezTo>
                    <a:pt x="0" y="28"/>
                    <a:pt x="0" y="28"/>
                    <a:pt x="0" y="28"/>
                  </a:cubicBezTo>
                  <a:cubicBezTo>
                    <a:pt x="5" y="28"/>
                    <a:pt x="5" y="28"/>
                    <a:pt x="5" y="28"/>
                  </a:cubicBezTo>
                  <a:cubicBezTo>
                    <a:pt x="5" y="40"/>
                    <a:pt x="5" y="55"/>
                    <a:pt x="5" y="55"/>
                  </a:cubicBezTo>
                  <a:cubicBezTo>
                    <a:pt x="17" y="55"/>
                    <a:pt x="17" y="55"/>
                    <a:pt x="17" y="55"/>
                  </a:cubicBezTo>
                  <a:cubicBezTo>
                    <a:pt x="17" y="55"/>
                    <a:pt x="17" y="40"/>
                    <a:pt x="17" y="28"/>
                  </a:cubicBezTo>
                  <a:cubicBezTo>
                    <a:pt x="25" y="28"/>
                    <a:pt x="25" y="28"/>
                    <a:pt x="25" y="28"/>
                  </a:cubicBezTo>
                  <a:lnTo>
                    <a:pt x="26" y="1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8" name="Freeform 14"/>
            <p:cNvSpPr>
              <a:spLocks/>
            </p:cNvSpPr>
            <p:nvPr/>
          </p:nvSpPr>
          <p:spPr bwMode="auto">
            <a:xfrm>
              <a:off x="911225" y="3906838"/>
              <a:ext cx="198438" cy="161925"/>
            </a:xfrm>
            <a:custGeom>
              <a:avLst/>
              <a:gdLst>
                <a:gd name="T0" fmla="*/ 53 w 53"/>
                <a:gd name="T1" fmla="*/ 6 h 43"/>
                <a:gd name="T2" fmla="*/ 47 w 53"/>
                <a:gd name="T3" fmla="*/ 7 h 43"/>
                <a:gd name="T4" fmla="*/ 51 w 53"/>
                <a:gd name="T5" fmla="*/ 1 h 43"/>
                <a:gd name="T6" fmla="*/ 44 w 53"/>
                <a:gd name="T7" fmla="*/ 4 h 43"/>
                <a:gd name="T8" fmla="*/ 37 w 53"/>
                <a:gd name="T9" fmla="*/ 0 h 43"/>
                <a:gd name="T10" fmla="*/ 26 w 53"/>
                <a:gd name="T11" fmla="*/ 11 h 43"/>
                <a:gd name="T12" fmla="*/ 26 w 53"/>
                <a:gd name="T13" fmla="*/ 14 h 43"/>
                <a:gd name="T14" fmla="*/ 4 w 53"/>
                <a:gd name="T15" fmla="*/ 2 h 43"/>
                <a:gd name="T16" fmla="*/ 2 w 53"/>
                <a:gd name="T17" fmla="*/ 8 h 43"/>
                <a:gd name="T18" fmla="*/ 7 w 53"/>
                <a:gd name="T19" fmla="*/ 17 h 43"/>
                <a:gd name="T20" fmla="*/ 2 w 53"/>
                <a:gd name="T21" fmla="*/ 16 h 43"/>
                <a:gd name="T22" fmla="*/ 2 w 53"/>
                <a:gd name="T23" fmla="*/ 16 h 43"/>
                <a:gd name="T24" fmla="*/ 11 w 53"/>
                <a:gd name="T25" fmla="*/ 26 h 43"/>
                <a:gd name="T26" fmla="*/ 8 w 53"/>
                <a:gd name="T27" fmla="*/ 27 h 43"/>
                <a:gd name="T28" fmla="*/ 6 w 53"/>
                <a:gd name="T29" fmla="*/ 27 h 43"/>
                <a:gd name="T30" fmla="*/ 16 w 53"/>
                <a:gd name="T31" fmla="*/ 34 h 43"/>
                <a:gd name="T32" fmla="*/ 3 w 53"/>
                <a:gd name="T33" fmla="*/ 39 h 43"/>
                <a:gd name="T34" fmla="*/ 0 w 53"/>
                <a:gd name="T35" fmla="*/ 39 h 43"/>
                <a:gd name="T36" fmla="*/ 17 w 53"/>
                <a:gd name="T37" fmla="*/ 43 h 43"/>
                <a:gd name="T38" fmla="*/ 47 w 53"/>
                <a:gd name="T39" fmla="*/ 13 h 43"/>
                <a:gd name="T40" fmla="*/ 47 w 53"/>
                <a:gd name="T41" fmla="*/ 11 h 43"/>
                <a:gd name="T42" fmla="*/ 53 w 53"/>
                <a:gd name="T43" fmla="*/ 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43">
                  <a:moveTo>
                    <a:pt x="53" y="6"/>
                  </a:moveTo>
                  <a:cubicBezTo>
                    <a:pt x="51" y="6"/>
                    <a:pt x="49" y="7"/>
                    <a:pt x="47" y="7"/>
                  </a:cubicBezTo>
                  <a:cubicBezTo>
                    <a:pt x="49" y="6"/>
                    <a:pt x="51" y="4"/>
                    <a:pt x="51" y="1"/>
                  </a:cubicBezTo>
                  <a:cubicBezTo>
                    <a:pt x="49" y="2"/>
                    <a:pt x="47" y="3"/>
                    <a:pt x="44" y="4"/>
                  </a:cubicBezTo>
                  <a:cubicBezTo>
                    <a:pt x="42" y="2"/>
                    <a:pt x="40" y="0"/>
                    <a:pt x="37" y="0"/>
                  </a:cubicBezTo>
                  <a:cubicBezTo>
                    <a:pt x="31" y="0"/>
                    <a:pt x="26" y="5"/>
                    <a:pt x="26" y="11"/>
                  </a:cubicBezTo>
                  <a:cubicBezTo>
                    <a:pt x="26" y="12"/>
                    <a:pt x="26" y="13"/>
                    <a:pt x="26" y="14"/>
                  </a:cubicBezTo>
                  <a:cubicBezTo>
                    <a:pt x="17" y="13"/>
                    <a:pt x="9" y="9"/>
                    <a:pt x="4" y="2"/>
                  </a:cubicBezTo>
                  <a:cubicBezTo>
                    <a:pt x="3" y="4"/>
                    <a:pt x="2" y="6"/>
                    <a:pt x="2" y="8"/>
                  </a:cubicBezTo>
                  <a:cubicBezTo>
                    <a:pt x="2" y="12"/>
                    <a:pt x="4" y="15"/>
                    <a:pt x="7" y="17"/>
                  </a:cubicBezTo>
                  <a:cubicBezTo>
                    <a:pt x="5" y="17"/>
                    <a:pt x="4" y="16"/>
                    <a:pt x="2" y="16"/>
                  </a:cubicBezTo>
                  <a:cubicBezTo>
                    <a:pt x="2" y="16"/>
                    <a:pt x="2" y="16"/>
                    <a:pt x="2" y="16"/>
                  </a:cubicBezTo>
                  <a:cubicBezTo>
                    <a:pt x="2" y="21"/>
                    <a:pt x="6" y="25"/>
                    <a:pt x="11" y="26"/>
                  </a:cubicBezTo>
                  <a:cubicBezTo>
                    <a:pt x="10" y="27"/>
                    <a:pt x="9" y="27"/>
                    <a:pt x="8" y="27"/>
                  </a:cubicBezTo>
                  <a:cubicBezTo>
                    <a:pt x="7" y="27"/>
                    <a:pt x="7" y="27"/>
                    <a:pt x="6" y="27"/>
                  </a:cubicBezTo>
                  <a:cubicBezTo>
                    <a:pt x="7" y="31"/>
                    <a:pt x="11" y="34"/>
                    <a:pt x="16" y="34"/>
                  </a:cubicBezTo>
                  <a:cubicBezTo>
                    <a:pt x="12" y="37"/>
                    <a:pt x="8" y="39"/>
                    <a:pt x="3" y="39"/>
                  </a:cubicBezTo>
                  <a:cubicBezTo>
                    <a:pt x="2" y="39"/>
                    <a:pt x="1" y="39"/>
                    <a:pt x="0" y="39"/>
                  </a:cubicBezTo>
                  <a:cubicBezTo>
                    <a:pt x="5" y="42"/>
                    <a:pt x="10" y="43"/>
                    <a:pt x="17" y="43"/>
                  </a:cubicBezTo>
                  <a:cubicBezTo>
                    <a:pt x="37" y="43"/>
                    <a:pt x="47" y="27"/>
                    <a:pt x="47" y="13"/>
                  </a:cubicBezTo>
                  <a:cubicBezTo>
                    <a:pt x="47" y="12"/>
                    <a:pt x="47" y="12"/>
                    <a:pt x="47" y="11"/>
                  </a:cubicBezTo>
                  <a:cubicBezTo>
                    <a:pt x="50" y="10"/>
                    <a:pt x="51" y="8"/>
                    <a:pt x="53" y="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9" name="Freeform 15"/>
            <p:cNvSpPr>
              <a:spLocks noEditPoints="1"/>
            </p:cNvSpPr>
            <p:nvPr/>
          </p:nvSpPr>
          <p:spPr bwMode="auto">
            <a:xfrm>
              <a:off x="1008063" y="3667125"/>
              <a:ext cx="95250" cy="95250"/>
            </a:xfrm>
            <a:custGeom>
              <a:avLst/>
              <a:gdLst>
                <a:gd name="T0" fmla="*/ 13 w 25"/>
                <a:gd name="T1" fmla="*/ 0 h 25"/>
                <a:gd name="T2" fmla="*/ 0 w 25"/>
                <a:gd name="T3" fmla="*/ 13 h 25"/>
                <a:gd name="T4" fmla="*/ 13 w 25"/>
                <a:gd name="T5" fmla="*/ 25 h 25"/>
                <a:gd name="T6" fmla="*/ 25 w 25"/>
                <a:gd name="T7" fmla="*/ 13 h 25"/>
                <a:gd name="T8" fmla="*/ 13 w 25"/>
                <a:gd name="T9" fmla="*/ 0 h 25"/>
                <a:gd name="T10" fmla="*/ 13 w 25"/>
                <a:gd name="T11" fmla="*/ 21 h 25"/>
                <a:gd name="T12" fmla="*/ 5 w 25"/>
                <a:gd name="T13" fmla="*/ 13 h 25"/>
                <a:gd name="T14" fmla="*/ 13 w 25"/>
                <a:gd name="T15" fmla="*/ 5 h 25"/>
                <a:gd name="T16" fmla="*/ 21 w 25"/>
                <a:gd name="T17" fmla="*/ 13 h 25"/>
                <a:gd name="T18" fmla="*/ 13 w 25"/>
                <a:gd name="T1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5">
                  <a:moveTo>
                    <a:pt x="13" y="0"/>
                  </a:moveTo>
                  <a:cubicBezTo>
                    <a:pt x="6" y="0"/>
                    <a:pt x="0" y="6"/>
                    <a:pt x="0" y="13"/>
                  </a:cubicBezTo>
                  <a:cubicBezTo>
                    <a:pt x="0" y="19"/>
                    <a:pt x="6" y="25"/>
                    <a:pt x="13" y="25"/>
                  </a:cubicBezTo>
                  <a:cubicBezTo>
                    <a:pt x="20" y="25"/>
                    <a:pt x="25" y="19"/>
                    <a:pt x="25" y="13"/>
                  </a:cubicBezTo>
                  <a:cubicBezTo>
                    <a:pt x="25" y="6"/>
                    <a:pt x="19" y="0"/>
                    <a:pt x="13" y="0"/>
                  </a:cubicBezTo>
                  <a:close/>
                  <a:moveTo>
                    <a:pt x="13" y="21"/>
                  </a:moveTo>
                  <a:cubicBezTo>
                    <a:pt x="8" y="21"/>
                    <a:pt x="5" y="17"/>
                    <a:pt x="5" y="13"/>
                  </a:cubicBezTo>
                  <a:cubicBezTo>
                    <a:pt x="5" y="8"/>
                    <a:pt x="8" y="5"/>
                    <a:pt x="13" y="5"/>
                  </a:cubicBezTo>
                  <a:cubicBezTo>
                    <a:pt x="17" y="5"/>
                    <a:pt x="21" y="8"/>
                    <a:pt x="21" y="13"/>
                  </a:cubicBezTo>
                  <a:cubicBezTo>
                    <a:pt x="21" y="17"/>
                    <a:pt x="17" y="21"/>
                    <a:pt x="13" y="2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0" name="Oval 16"/>
            <p:cNvSpPr>
              <a:spLocks noChangeArrowheads="1"/>
            </p:cNvSpPr>
            <p:nvPr/>
          </p:nvSpPr>
          <p:spPr bwMode="auto">
            <a:xfrm>
              <a:off x="1095375" y="3656013"/>
              <a:ext cx="19050" cy="22225"/>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1" name="Freeform 17"/>
            <p:cNvSpPr>
              <a:spLocks noEditPoints="1"/>
            </p:cNvSpPr>
            <p:nvPr/>
          </p:nvSpPr>
          <p:spPr bwMode="auto">
            <a:xfrm>
              <a:off x="966788" y="3625850"/>
              <a:ext cx="180975" cy="182562"/>
            </a:xfrm>
            <a:custGeom>
              <a:avLst/>
              <a:gdLst>
                <a:gd name="T0" fmla="*/ 44 w 48"/>
                <a:gd name="T1" fmla="*/ 4 h 48"/>
                <a:gd name="T2" fmla="*/ 34 w 48"/>
                <a:gd name="T3" fmla="*/ 0 h 48"/>
                <a:gd name="T4" fmla="*/ 14 w 48"/>
                <a:gd name="T5" fmla="*/ 0 h 48"/>
                <a:gd name="T6" fmla="*/ 0 w 48"/>
                <a:gd name="T7" fmla="*/ 14 h 48"/>
                <a:gd name="T8" fmla="*/ 0 w 48"/>
                <a:gd name="T9" fmla="*/ 34 h 48"/>
                <a:gd name="T10" fmla="*/ 4 w 48"/>
                <a:gd name="T11" fmla="*/ 44 h 48"/>
                <a:gd name="T12" fmla="*/ 14 w 48"/>
                <a:gd name="T13" fmla="*/ 48 h 48"/>
                <a:gd name="T14" fmla="*/ 33 w 48"/>
                <a:gd name="T15" fmla="*/ 48 h 48"/>
                <a:gd name="T16" fmla="*/ 44 w 48"/>
                <a:gd name="T17" fmla="*/ 44 h 48"/>
                <a:gd name="T18" fmla="*/ 48 w 48"/>
                <a:gd name="T19" fmla="*/ 34 h 48"/>
                <a:gd name="T20" fmla="*/ 48 w 48"/>
                <a:gd name="T21" fmla="*/ 14 h 48"/>
                <a:gd name="T22" fmla="*/ 44 w 48"/>
                <a:gd name="T23" fmla="*/ 4 h 48"/>
                <a:gd name="T24" fmla="*/ 43 w 48"/>
                <a:gd name="T25" fmla="*/ 34 h 48"/>
                <a:gd name="T26" fmla="*/ 41 w 48"/>
                <a:gd name="T27" fmla="*/ 41 h 48"/>
                <a:gd name="T28" fmla="*/ 33 w 48"/>
                <a:gd name="T29" fmla="*/ 43 h 48"/>
                <a:gd name="T30" fmla="*/ 14 w 48"/>
                <a:gd name="T31" fmla="*/ 43 h 48"/>
                <a:gd name="T32" fmla="*/ 7 w 48"/>
                <a:gd name="T33" fmla="*/ 41 h 48"/>
                <a:gd name="T34" fmla="*/ 4 w 48"/>
                <a:gd name="T35" fmla="*/ 34 h 48"/>
                <a:gd name="T36" fmla="*/ 4 w 48"/>
                <a:gd name="T37" fmla="*/ 14 h 48"/>
                <a:gd name="T38" fmla="*/ 7 w 48"/>
                <a:gd name="T39" fmla="*/ 7 h 48"/>
                <a:gd name="T40" fmla="*/ 14 w 48"/>
                <a:gd name="T41" fmla="*/ 4 h 48"/>
                <a:gd name="T42" fmla="*/ 34 w 48"/>
                <a:gd name="T43" fmla="*/ 4 h 48"/>
                <a:gd name="T44" fmla="*/ 41 w 48"/>
                <a:gd name="T45" fmla="*/ 7 h 48"/>
                <a:gd name="T46" fmla="*/ 43 w 48"/>
                <a:gd name="T47" fmla="*/ 14 h 48"/>
                <a:gd name="T48" fmla="*/ 43 w 48"/>
                <a:gd name="T49"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48">
                  <a:moveTo>
                    <a:pt x="44" y="4"/>
                  </a:moveTo>
                  <a:cubicBezTo>
                    <a:pt x="41" y="1"/>
                    <a:pt x="38" y="0"/>
                    <a:pt x="34" y="0"/>
                  </a:cubicBezTo>
                  <a:cubicBezTo>
                    <a:pt x="14" y="0"/>
                    <a:pt x="14" y="0"/>
                    <a:pt x="14" y="0"/>
                  </a:cubicBezTo>
                  <a:cubicBezTo>
                    <a:pt x="5" y="0"/>
                    <a:pt x="0" y="5"/>
                    <a:pt x="0" y="14"/>
                  </a:cubicBezTo>
                  <a:cubicBezTo>
                    <a:pt x="0" y="34"/>
                    <a:pt x="0" y="34"/>
                    <a:pt x="0" y="34"/>
                  </a:cubicBezTo>
                  <a:cubicBezTo>
                    <a:pt x="0" y="38"/>
                    <a:pt x="1" y="41"/>
                    <a:pt x="4" y="44"/>
                  </a:cubicBezTo>
                  <a:cubicBezTo>
                    <a:pt x="6" y="46"/>
                    <a:pt x="10" y="48"/>
                    <a:pt x="14" y="48"/>
                  </a:cubicBezTo>
                  <a:cubicBezTo>
                    <a:pt x="33" y="48"/>
                    <a:pt x="33" y="48"/>
                    <a:pt x="33" y="48"/>
                  </a:cubicBezTo>
                  <a:cubicBezTo>
                    <a:pt x="38" y="48"/>
                    <a:pt x="41" y="46"/>
                    <a:pt x="44" y="44"/>
                  </a:cubicBezTo>
                  <a:cubicBezTo>
                    <a:pt x="46" y="41"/>
                    <a:pt x="48" y="38"/>
                    <a:pt x="48" y="34"/>
                  </a:cubicBezTo>
                  <a:cubicBezTo>
                    <a:pt x="48" y="14"/>
                    <a:pt x="48" y="14"/>
                    <a:pt x="48" y="14"/>
                  </a:cubicBezTo>
                  <a:cubicBezTo>
                    <a:pt x="48" y="10"/>
                    <a:pt x="46" y="6"/>
                    <a:pt x="44" y="4"/>
                  </a:cubicBezTo>
                  <a:close/>
                  <a:moveTo>
                    <a:pt x="43" y="34"/>
                  </a:moveTo>
                  <a:cubicBezTo>
                    <a:pt x="43" y="37"/>
                    <a:pt x="42" y="39"/>
                    <a:pt x="41" y="41"/>
                  </a:cubicBezTo>
                  <a:cubicBezTo>
                    <a:pt x="39" y="42"/>
                    <a:pt x="36" y="43"/>
                    <a:pt x="33" y="43"/>
                  </a:cubicBezTo>
                  <a:cubicBezTo>
                    <a:pt x="14" y="43"/>
                    <a:pt x="14" y="43"/>
                    <a:pt x="14" y="43"/>
                  </a:cubicBezTo>
                  <a:cubicBezTo>
                    <a:pt x="11" y="43"/>
                    <a:pt x="9" y="42"/>
                    <a:pt x="7" y="41"/>
                  </a:cubicBezTo>
                  <a:cubicBezTo>
                    <a:pt x="5" y="39"/>
                    <a:pt x="4" y="37"/>
                    <a:pt x="4" y="34"/>
                  </a:cubicBezTo>
                  <a:cubicBezTo>
                    <a:pt x="4" y="14"/>
                    <a:pt x="4" y="14"/>
                    <a:pt x="4" y="14"/>
                  </a:cubicBezTo>
                  <a:cubicBezTo>
                    <a:pt x="4" y="11"/>
                    <a:pt x="5" y="9"/>
                    <a:pt x="7" y="7"/>
                  </a:cubicBezTo>
                  <a:cubicBezTo>
                    <a:pt x="9" y="5"/>
                    <a:pt x="11" y="4"/>
                    <a:pt x="14" y="4"/>
                  </a:cubicBezTo>
                  <a:cubicBezTo>
                    <a:pt x="34" y="4"/>
                    <a:pt x="34" y="4"/>
                    <a:pt x="34" y="4"/>
                  </a:cubicBezTo>
                  <a:cubicBezTo>
                    <a:pt x="37" y="4"/>
                    <a:pt x="39" y="5"/>
                    <a:pt x="41" y="7"/>
                  </a:cubicBezTo>
                  <a:cubicBezTo>
                    <a:pt x="42" y="9"/>
                    <a:pt x="43" y="11"/>
                    <a:pt x="43" y="14"/>
                  </a:cubicBezTo>
                  <a:cubicBezTo>
                    <a:pt x="43" y="34"/>
                    <a:pt x="43" y="34"/>
                    <a:pt x="43" y="3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2" name="Grup 61"/>
          <p:cNvGrpSpPr/>
          <p:nvPr/>
        </p:nvGrpSpPr>
        <p:grpSpPr>
          <a:xfrm>
            <a:off x="9359124" y="2794801"/>
            <a:ext cx="941327" cy="950137"/>
            <a:chOff x="2859088" y="3333750"/>
            <a:chExt cx="1017588" cy="1027112"/>
          </a:xfrm>
        </p:grpSpPr>
        <p:sp>
          <p:nvSpPr>
            <p:cNvPr id="63" name="Oval 7"/>
            <p:cNvSpPr>
              <a:spLocks noChangeArrowheads="1"/>
            </p:cNvSpPr>
            <p:nvPr/>
          </p:nvSpPr>
          <p:spPr bwMode="auto">
            <a:xfrm>
              <a:off x="2859088" y="3333750"/>
              <a:ext cx="1017588" cy="1027112"/>
            </a:xfrm>
            <a:prstGeom prst="ellipse">
              <a:avLst/>
            </a:prstGeom>
            <a:solidFill>
              <a:srgbClr val="FFFFFF"/>
            </a:solidFill>
            <a:ln w="15875" cap="flat">
              <a:solidFill>
                <a:srgbClr val="FAB529"/>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64" name="Oval 9"/>
            <p:cNvSpPr>
              <a:spLocks noChangeArrowheads="1"/>
            </p:cNvSpPr>
            <p:nvPr/>
          </p:nvSpPr>
          <p:spPr bwMode="auto">
            <a:xfrm>
              <a:off x="2925763" y="3407804"/>
              <a:ext cx="895350" cy="906462"/>
            </a:xfrm>
            <a:prstGeom prst="ellipse">
              <a:avLst/>
            </a:prstGeom>
            <a:solidFill>
              <a:srgbClr val="FAB52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5" name="Freeform 18"/>
            <p:cNvSpPr>
              <a:spLocks noEditPoints="1"/>
            </p:cNvSpPr>
            <p:nvPr/>
          </p:nvSpPr>
          <p:spPr bwMode="auto">
            <a:xfrm>
              <a:off x="3136900" y="3660775"/>
              <a:ext cx="473075" cy="377825"/>
            </a:xfrm>
            <a:custGeom>
              <a:avLst/>
              <a:gdLst>
                <a:gd name="T0" fmla="*/ 52 w 126"/>
                <a:gd name="T1" fmla="*/ 8 h 100"/>
                <a:gd name="T2" fmla="*/ 41 w 126"/>
                <a:gd name="T3" fmla="*/ 22 h 100"/>
                <a:gd name="T4" fmla="*/ 4 w 126"/>
                <a:gd name="T5" fmla="*/ 56 h 100"/>
                <a:gd name="T6" fmla="*/ 48 w 126"/>
                <a:gd name="T7" fmla="*/ 66 h 100"/>
                <a:gd name="T8" fmla="*/ 104 w 126"/>
                <a:gd name="T9" fmla="*/ 83 h 100"/>
                <a:gd name="T10" fmla="*/ 93 w 126"/>
                <a:gd name="T11" fmla="*/ 4 h 100"/>
                <a:gd name="T12" fmla="*/ 60 w 126"/>
                <a:gd name="T13" fmla="*/ 18 h 100"/>
                <a:gd name="T14" fmla="*/ 54 w 126"/>
                <a:gd name="T15" fmla="*/ 4 h 100"/>
                <a:gd name="T16" fmla="*/ 95 w 126"/>
                <a:gd name="T17" fmla="*/ 16 h 100"/>
                <a:gd name="T18" fmla="*/ 97 w 126"/>
                <a:gd name="T19" fmla="*/ 26 h 100"/>
                <a:gd name="T20" fmla="*/ 95 w 126"/>
                <a:gd name="T21" fmla="*/ 16 h 100"/>
                <a:gd name="T22" fmla="*/ 26 w 126"/>
                <a:gd name="T23" fmla="*/ 36 h 100"/>
                <a:gd name="T24" fmla="*/ 27 w 126"/>
                <a:gd name="T25" fmla="*/ 43 h 100"/>
                <a:gd name="T26" fmla="*/ 37 w 126"/>
                <a:gd name="T27" fmla="*/ 44 h 100"/>
                <a:gd name="T28" fmla="*/ 35 w 126"/>
                <a:gd name="T29" fmla="*/ 48 h 100"/>
                <a:gd name="T30" fmla="*/ 30 w 126"/>
                <a:gd name="T31" fmla="*/ 55 h 100"/>
                <a:gd name="T32" fmla="*/ 24 w 126"/>
                <a:gd name="T33" fmla="*/ 57 h 100"/>
                <a:gd name="T34" fmla="*/ 22 w 126"/>
                <a:gd name="T35" fmla="*/ 51 h 100"/>
                <a:gd name="T36" fmla="*/ 12 w 126"/>
                <a:gd name="T37" fmla="*/ 50 h 100"/>
                <a:gd name="T38" fmla="*/ 14 w 126"/>
                <a:gd name="T39" fmla="*/ 46 h 100"/>
                <a:gd name="T40" fmla="*/ 21 w 126"/>
                <a:gd name="T41" fmla="*/ 44 h 100"/>
                <a:gd name="T42" fmla="*/ 21 w 126"/>
                <a:gd name="T43" fmla="*/ 34 h 100"/>
                <a:gd name="T44" fmla="*/ 93 w 126"/>
                <a:gd name="T45" fmla="*/ 31 h 100"/>
                <a:gd name="T46" fmla="*/ 84 w 126"/>
                <a:gd name="T47" fmla="*/ 34 h 100"/>
                <a:gd name="T48" fmla="*/ 106 w 126"/>
                <a:gd name="T49" fmla="*/ 24 h 100"/>
                <a:gd name="T50" fmla="*/ 108 w 126"/>
                <a:gd name="T51" fmla="*/ 33 h 100"/>
                <a:gd name="T52" fmla="*/ 106 w 126"/>
                <a:gd name="T53" fmla="*/ 24 h 100"/>
                <a:gd name="T54" fmla="*/ 105 w 126"/>
                <a:gd name="T55" fmla="*/ 39 h 100"/>
                <a:gd name="T56" fmla="*/ 95 w 126"/>
                <a:gd name="T57" fmla="*/ 41 h 100"/>
                <a:gd name="T58" fmla="*/ 59 w 126"/>
                <a:gd name="T59" fmla="*/ 47 h 100"/>
                <a:gd name="T60" fmla="*/ 59 w 126"/>
                <a:gd name="T61" fmla="*/ 47 h 100"/>
                <a:gd name="T62" fmla="*/ 72 w 126"/>
                <a:gd name="T63" fmla="*/ 48 h 100"/>
                <a:gd name="T64" fmla="*/ 70 w 126"/>
                <a:gd name="T65" fmla="*/ 51 h 100"/>
                <a:gd name="T66" fmla="*/ 56 w 126"/>
                <a:gd name="T67" fmla="*/ 5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00">
                  <a:moveTo>
                    <a:pt x="54" y="4"/>
                  </a:moveTo>
                  <a:cubicBezTo>
                    <a:pt x="52" y="5"/>
                    <a:pt x="51" y="6"/>
                    <a:pt x="52" y="8"/>
                  </a:cubicBezTo>
                  <a:cubicBezTo>
                    <a:pt x="54" y="19"/>
                    <a:pt x="54" y="19"/>
                    <a:pt x="54" y="19"/>
                  </a:cubicBezTo>
                  <a:cubicBezTo>
                    <a:pt x="41" y="22"/>
                    <a:pt x="41" y="22"/>
                    <a:pt x="41" y="22"/>
                  </a:cubicBezTo>
                  <a:cubicBezTo>
                    <a:pt x="34" y="17"/>
                    <a:pt x="27" y="19"/>
                    <a:pt x="19" y="20"/>
                  </a:cubicBezTo>
                  <a:cubicBezTo>
                    <a:pt x="3" y="24"/>
                    <a:pt x="0" y="41"/>
                    <a:pt x="4" y="56"/>
                  </a:cubicBezTo>
                  <a:cubicBezTo>
                    <a:pt x="7" y="72"/>
                    <a:pt x="27" y="100"/>
                    <a:pt x="43" y="97"/>
                  </a:cubicBezTo>
                  <a:cubicBezTo>
                    <a:pt x="51" y="95"/>
                    <a:pt x="44" y="73"/>
                    <a:pt x="48" y="66"/>
                  </a:cubicBezTo>
                  <a:cubicBezTo>
                    <a:pt x="87" y="57"/>
                    <a:pt x="87" y="57"/>
                    <a:pt x="87" y="57"/>
                  </a:cubicBezTo>
                  <a:cubicBezTo>
                    <a:pt x="93" y="62"/>
                    <a:pt x="96" y="85"/>
                    <a:pt x="104" y="83"/>
                  </a:cubicBezTo>
                  <a:cubicBezTo>
                    <a:pt x="120" y="79"/>
                    <a:pt x="126" y="45"/>
                    <a:pt x="122" y="30"/>
                  </a:cubicBezTo>
                  <a:cubicBezTo>
                    <a:pt x="119" y="14"/>
                    <a:pt x="109" y="0"/>
                    <a:pt x="93" y="4"/>
                  </a:cubicBezTo>
                  <a:cubicBezTo>
                    <a:pt x="85" y="5"/>
                    <a:pt x="78" y="8"/>
                    <a:pt x="74" y="15"/>
                  </a:cubicBezTo>
                  <a:cubicBezTo>
                    <a:pt x="60" y="18"/>
                    <a:pt x="60" y="18"/>
                    <a:pt x="60" y="18"/>
                  </a:cubicBezTo>
                  <a:cubicBezTo>
                    <a:pt x="58" y="7"/>
                    <a:pt x="58" y="7"/>
                    <a:pt x="58" y="7"/>
                  </a:cubicBezTo>
                  <a:cubicBezTo>
                    <a:pt x="58" y="5"/>
                    <a:pt x="56" y="4"/>
                    <a:pt x="54" y="4"/>
                  </a:cubicBezTo>
                  <a:cubicBezTo>
                    <a:pt x="54" y="4"/>
                    <a:pt x="54" y="4"/>
                    <a:pt x="54" y="4"/>
                  </a:cubicBezTo>
                  <a:close/>
                  <a:moveTo>
                    <a:pt x="95" y="16"/>
                  </a:moveTo>
                  <a:cubicBezTo>
                    <a:pt x="97" y="16"/>
                    <a:pt x="100" y="17"/>
                    <a:pt x="100" y="20"/>
                  </a:cubicBezTo>
                  <a:cubicBezTo>
                    <a:pt x="101" y="23"/>
                    <a:pt x="99" y="25"/>
                    <a:pt x="97" y="26"/>
                  </a:cubicBezTo>
                  <a:cubicBezTo>
                    <a:pt x="94" y="26"/>
                    <a:pt x="92" y="25"/>
                    <a:pt x="91" y="22"/>
                  </a:cubicBezTo>
                  <a:cubicBezTo>
                    <a:pt x="90" y="20"/>
                    <a:pt x="92" y="17"/>
                    <a:pt x="95" y="16"/>
                  </a:cubicBezTo>
                  <a:close/>
                  <a:moveTo>
                    <a:pt x="21" y="34"/>
                  </a:moveTo>
                  <a:cubicBezTo>
                    <a:pt x="23" y="34"/>
                    <a:pt x="25" y="35"/>
                    <a:pt x="26" y="36"/>
                  </a:cubicBezTo>
                  <a:cubicBezTo>
                    <a:pt x="26" y="37"/>
                    <a:pt x="26" y="37"/>
                    <a:pt x="26" y="37"/>
                  </a:cubicBezTo>
                  <a:cubicBezTo>
                    <a:pt x="27" y="43"/>
                    <a:pt x="27" y="43"/>
                    <a:pt x="27" y="43"/>
                  </a:cubicBezTo>
                  <a:cubicBezTo>
                    <a:pt x="33" y="42"/>
                    <a:pt x="33" y="42"/>
                    <a:pt x="33" y="42"/>
                  </a:cubicBezTo>
                  <a:cubicBezTo>
                    <a:pt x="35" y="41"/>
                    <a:pt x="37" y="42"/>
                    <a:pt x="37" y="44"/>
                  </a:cubicBezTo>
                  <a:cubicBezTo>
                    <a:pt x="38" y="46"/>
                    <a:pt x="36" y="47"/>
                    <a:pt x="35" y="48"/>
                  </a:cubicBezTo>
                  <a:cubicBezTo>
                    <a:pt x="35" y="48"/>
                    <a:pt x="35" y="48"/>
                    <a:pt x="35" y="48"/>
                  </a:cubicBezTo>
                  <a:cubicBezTo>
                    <a:pt x="28" y="49"/>
                    <a:pt x="28" y="49"/>
                    <a:pt x="28" y="49"/>
                  </a:cubicBezTo>
                  <a:cubicBezTo>
                    <a:pt x="30" y="55"/>
                    <a:pt x="30" y="55"/>
                    <a:pt x="30" y="55"/>
                  </a:cubicBezTo>
                  <a:cubicBezTo>
                    <a:pt x="30" y="57"/>
                    <a:pt x="29" y="59"/>
                    <a:pt x="27" y="59"/>
                  </a:cubicBezTo>
                  <a:cubicBezTo>
                    <a:pt x="26" y="60"/>
                    <a:pt x="24" y="59"/>
                    <a:pt x="24" y="57"/>
                  </a:cubicBezTo>
                  <a:cubicBezTo>
                    <a:pt x="24" y="57"/>
                    <a:pt x="24" y="57"/>
                    <a:pt x="24" y="57"/>
                  </a:cubicBezTo>
                  <a:cubicBezTo>
                    <a:pt x="22" y="51"/>
                    <a:pt x="22" y="51"/>
                    <a:pt x="22" y="51"/>
                  </a:cubicBezTo>
                  <a:cubicBezTo>
                    <a:pt x="16" y="52"/>
                    <a:pt x="16" y="52"/>
                    <a:pt x="16" y="52"/>
                  </a:cubicBezTo>
                  <a:cubicBezTo>
                    <a:pt x="14" y="53"/>
                    <a:pt x="12" y="52"/>
                    <a:pt x="12" y="50"/>
                  </a:cubicBezTo>
                  <a:cubicBezTo>
                    <a:pt x="12" y="48"/>
                    <a:pt x="13" y="46"/>
                    <a:pt x="14" y="46"/>
                  </a:cubicBezTo>
                  <a:cubicBezTo>
                    <a:pt x="14" y="46"/>
                    <a:pt x="14" y="46"/>
                    <a:pt x="14" y="46"/>
                  </a:cubicBezTo>
                  <a:cubicBezTo>
                    <a:pt x="14" y="46"/>
                    <a:pt x="14" y="46"/>
                    <a:pt x="15" y="46"/>
                  </a:cubicBezTo>
                  <a:cubicBezTo>
                    <a:pt x="21" y="44"/>
                    <a:pt x="21" y="44"/>
                    <a:pt x="21" y="44"/>
                  </a:cubicBezTo>
                  <a:cubicBezTo>
                    <a:pt x="19" y="38"/>
                    <a:pt x="19" y="38"/>
                    <a:pt x="19" y="38"/>
                  </a:cubicBezTo>
                  <a:cubicBezTo>
                    <a:pt x="19" y="37"/>
                    <a:pt x="20" y="35"/>
                    <a:pt x="21" y="34"/>
                  </a:cubicBezTo>
                  <a:close/>
                  <a:moveTo>
                    <a:pt x="87" y="28"/>
                  </a:moveTo>
                  <a:cubicBezTo>
                    <a:pt x="90" y="27"/>
                    <a:pt x="93" y="29"/>
                    <a:pt x="93" y="31"/>
                  </a:cubicBezTo>
                  <a:cubicBezTo>
                    <a:pt x="94" y="34"/>
                    <a:pt x="92" y="37"/>
                    <a:pt x="90" y="37"/>
                  </a:cubicBezTo>
                  <a:cubicBezTo>
                    <a:pt x="87" y="38"/>
                    <a:pt x="84" y="36"/>
                    <a:pt x="84" y="34"/>
                  </a:cubicBezTo>
                  <a:cubicBezTo>
                    <a:pt x="83" y="31"/>
                    <a:pt x="85" y="28"/>
                    <a:pt x="87" y="28"/>
                  </a:cubicBezTo>
                  <a:close/>
                  <a:moveTo>
                    <a:pt x="106" y="24"/>
                  </a:moveTo>
                  <a:cubicBezTo>
                    <a:pt x="109" y="23"/>
                    <a:pt x="111" y="25"/>
                    <a:pt x="112" y="27"/>
                  </a:cubicBezTo>
                  <a:cubicBezTo>
                    <a:pt x="112" y="30"/>
                    <a:pt x="111" y="32"/>
                    <a:pt x="108" y="33"/>
                  </a:cubicBezTo>
                  <a:cubicBezTo>
                    <a:pt x="106" y="34"/>
                    <a:pt x="103" y="32"/>
                    <a:pt x="103" y="29"/>
                  </a:cubicBezTo>
                  <a:cubicBezTo>
                    <a:pt x="102" y="27"/>
                    <a:pt x="104" y="24"/>
                    <a:pt x="106" y="24"/>
                  </a:cubicBezTo>
                  <a:close/>
                  <a:moveTo>
                    <a:pt x="99" y="35"/>
                  </a:moveTo>
                  <a:cubicBezTo>
                    <a:pt x="101" y="35"/>
                    <a:pt x="104" y="36"/>
                    <a:pt x="105" y="39"/>
                  </a:cubicBezTo>
                  <a:cubicBezTo>
                    <a:pt x="105" y="41"/>
                    <a:pt x="104" y="44"/>
                    <a:pt x="101" y="44"/>
                  </a:cubicBezTo>
                  <a:cubicBezTo>
                    <a:pt x="98" y="45"/>
                    <a:pt x="96" y="43"/>
                    <a:pt x="95" y="41"/>
                  </a:cubicBezTo>
                  <a:cubicBezTo>
                    <a:pt x="95" y="38"/>
                    <a:pt x="96" y="36"/>
                    <a:pt x="99" y="35"/>
                  </a:cubicBezTo>
                  <a:close/>
                  <a:moveTo>
                    <a:pt x="59" y="47"/>
                  </a:moveTo>
                  <a:cubicBezTo>
                    <a:pt x="59" y="47"/>
                    <a:pt x="59" y="47"/>
                    <a:pt x="59" y="47"/>
                  </a:cubicBezTo>
                  <a:cubicBezTo>
                    <a:pt x="59" y="47"/>
                    <a:pt x="59" y="47"/>
                    <a:pt x="59" y="47"/>
                  </a:cubicBezTo>
                  <a:cubicBezTo>
                    <a:pt x="68" y="45"/>
                    <a:pt x="68" y="45"/>
                    <a:pt x="68" y="45"/>
                  </a:cubicBezTo>
                  <a:cubicBezTo>
                    <a:pt x="70" y="45"/>
                    <a:pt x="72" y="46"/>
                    <a:pt x="72" y="48"/>
                  </a:cubicBezTo>
                  <a:cubicBezTo>
                    <a:pt x="73" y="49"/>
                    <a:pt x="72" y="51"/>
                    <a:pt x="70" y="51"/>
                  </a:cubicBezTo>
                  <a:cubicBezTo>
                    <a:pt x="70" y="51"/>
                    <a:pt x="70" y="51"/>
                    <a:pt x="70" y="51"/>
                  </a:cubicBezTo>
                  <a:cubicBezTo>
                    <a:pt x="60" y="54"/>
                    <a:pt x="60" y="54"/>
                    <a:pt x="60" y="54"/>
                  </a:cubicBezTo>
                  <a:cubicBezTo>
                    <a:pt x="59" y="54"/>
                    <a:pt x="57" y="53"/>
                    <a:pt x="56" y="51"/>
                  </a:cubicBezTo>
                  <a:cubicBezTo>
                    <a:pt x="56" y="50"/>
                    <a:pt x="57" y="48"/>
                    <a:pt x="59" y="4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6" name="Grup 65"/>
          <p:cNvGrpSpPr/>
          <p:nvPr/>
        </p:nvGrpSpPr>
        <p:grpSpPr>
          <a:xfrm>
            <a:off x="8322990" y="2794801"/>
            <a:ext cx="942795" cy="950137"/>
            <a:chOff x="1670050" y="3333750"/>
            <a:chExt cx="1019175" cy="1027112"/>
          </a:xfrm>
        </p:grpSpPr>
        <p:sp>
          <p:nvSpPr>
            <p:cNvPr id="67" name="Oval 6"/>
            <p:cNvSpPr>
              <a:spLocks noChangeArrowheads="1"/>
            </p:cNvSpPr>
            <p:nvPr/>
          </p:nvSpPr>
          <p:spPr bwMode="auto">
            <a:xfrm>
              <a:off x="1670050" y="3333750"/>
              <a:ext cx="1019175" cy="1027112"/>
            </a:xfrm>
            <a:prstGeom prst="ellipse">
              <a:avLst/>
            </a:prstGeom>
            <a:solidFill>
              <a:srgbClr val="FFFFFF"/>
            </a:solidFill>
            <a:ln w="15875"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68" name="Oval 12"/>
            <p:cNvSpPr>
              <a:spLocks noChangeArrowheads="1"/>
            </p:cNvSpPr>
            <p:nvPr/>
          </p:nvSpPr>
          <p:spPr bwMode="auto">
            <a:xfrm>
              <a:off x="1744104" y="3407804"/>
              <a:ext cx="895350" cy="906462"/>
            </a:xfrm>
            <a:prstGeom prst="ellipse">
              <a:avLst/>
            </a:prstGeom>
            <a:solidFill>
              <a:srgbClr val="231F2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9" name="Freeform 19"/>
            <p:cNvSpPr>
              <a:spLocks noEditPoints="1"/>
            </p:cNvSpPr>
            <p:nvPr/>
          </p:nvSpPr>
          <p:spPr bwMode="auto">
            <a:xfrm>
              <a:off x="1971675" y="3576638"/>
              <a:ext cx="412750" cy="541337"/>
            </a:xfrm>
            <a:custGeom>
              <a:avLst/>
              <a:gdLst>
                <a:gd name="T0" fmla="*/ 61 w 110"/>
                <a:gd name="T1" fmla="*/ 132 h 143"/>
                <a:gd name="T2" fmla="*/ 105 w 110"/>
                <a:gd name="T3" fmla="*/ 37 h 143"/>
                <a:gd name="T4" fmla="*/ 100 w 110"/>
                <a:gd name="T5" fmla="*/ 22 h 143"/>
                <a:gd name="T6" fmla="*/ 65 w 110"/>
                <a:gd name="T7" fmla="*/ 5 h 143"/>
                <a:gd name="T8" fmla="*/ 49 w 110"/>
                <a:gd name="T9" fmla="*/ 11 h 143"/>
                <a:gd name="T10" fmla="*/ 5 w 110"/>
                <a:gd name="T11" fmla="*/ 106 h 143"/>
                <a:gd name="T12" fmla="*/ 11 w 110"/>
                <a:gd name="T13" fmla="*/ 122 h 143"/>
                <a:gd name="T14" fmla="*/ 45 w 110"/>
                <a:gd name="T15" fmla="*/ 138 h 143"/>
                <a:gd name="T16" fmla="*/ 61 w 110"/>
                <a:gd name="T17" fmla="*/ 132 h 143"/>
                <a:gd name="T18" fmla="*/ 68 w 110"/>
                <a:gd name="T19" fmla="*/ 17 h 143"/>
                <a:gd name="T20" fmla="*/ 67 w 110"/>
                <a:gd name="T21" fmla="*/ 15 h 143"/>
                <a:gd name="T22" fmla="*/ 68 w 110"/>
                <a:gd name="T23" fmla="*/ 14 h 143"/>
                <a:gd name="T24" fmla="*/ 70 w 110"/>
                <a:gd name="T25" fmla="*/ 13 h 143"/>
                <a:gd name="T26" fmla="*/ 91 w 110"/>
                <a:gd name="T27" fmla="*/ 23 h 143"/>
                <a:gd name="T28" fmla="*/ 91 w 110"/>
                <a:gd name="T29" fmla="*/ 25 h 143"/>
                <a:gd name="T30" fmla="*/ 91 w 110"/>
                <a:gd name="T31" fmla="*/ 26 h 143"/>
                <a:gd name="T32" fmla="*/ 89 w 110"/>
                <a:gd name="T33" fmla="*/ 27 h 143"/>
                <a:gd name="T34" fmla="*/ 68 w 110"/>
                <a:gd name="T35" fmla="*/ 17 h 143"/>
                <a:gd name="T36" fmla="*/ 15 w 110"/>
                <a:gd name="T37" fmla="*/ 100 h 143"/>
                <a:gd name="T38" fmla="*/ 54 w 110"/>
                <a:gd name="T39" fmla="*/ 16 h 143"/>
                <a:gd name="T40" fmla="*/ 98 w 110"/>
                <a:gd name="T41" fmla="*/ 37 h 143"/>
                <a:gd name="T42" fmla="*/ 59 w 110"/>
                <a:gd name="T43" fmla="*/ 120 h 143"/>
                <a:gd name="T44" fmla="*/ 15 w 110"/>
                <a:gd name="T45" fmla="*/ 100 h 143"/>
                <a:gd name="T46" fmla="*/ 28 w 110"/>
                <a:gd name="T47" fmla="*/ 119 h 143"/>
                <a:gd name="T48" fmla="*/ 34 w 110"/>
                <a:gd name="T49" fmla="*/ 117 h 143"/>
                <a:gd name="T50" fmla="*/ 36 w 110"/>
                <a:gd name="T51" fmla="*/ 122 h 143"/>
                <a:gd name="T52" fmla="*/ 30 w 110"/>
                <a:gd name="T53" fmla="*/ 125 h 143"/>
                <a:gd name="T54" fmla="*/ 28 w 110"/>
                <a:gd name="T55" fmla="*/ 11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0" h="143">
                  <a:moveTo>
                    <a:pt x="61" y="132"/>
                  </a:moveTo>
                  <a:cubicBezTo>
                    <a:pt x="105" y="37"/>
                    <a:pt x="105" y="37"/>
                    <a:pt x="105" y="37"/>
                  </a:cubicBezTo>
                  <a:cubicBezTo>
                    <a:pt x="110" y="27"/>
                    <a:pt x="100" y="22"/>
                    <a:pt x="100" y="22"/>
                  </a:cubicBezTo>
                  <a:cubicBezTo>
                    <a:pt x="65" y="5"/>
                    <a:pt x="65" y="5"/>
                    <a:pt x="65" y="5"/>
                  </a:cubicBezTo>
                  <a:cubicBezTo>
                    <a:pt x="65" y="5"/>
                    <a:pt x="54" y="0"/>
                    <a:pt x="49" y="11"/>
                  </a:cubicBezTo>
                  <a:cubicBezTo>
                    <a:pt x="5" y="106"/>
                    <a:pt x="5" y="106"/>
                    <a:pt x="5" y="106"/>
                  </a:cubicBezTo>
                  <a:cubicBezTo>
                    <a:pt x="0" y="117"/>
                    <a:pt x="11" y="122"/>
                    <a:pt x="11" y="122"/>
                  </a:cubicBezTo>
                  <a:cubicBezTo>
                    <a:pt x="45" y="138"/>
                    <a:pt x="45" y="138"/>
                    <a:pt x="45" y="138"/>
                  </a:cubicBezTo>
                  <a:cubicBezTo>
                    <a:pt x="45" y="138"/>
                    <a:pt x="56" y="143"/>
                    <a:pt x="61" y="132"/>
                  </a:cubicBezTo>
                  <a:close/>
                  <a:moveTo>
                    <a:pt x="68" y="17"/>
                  </a:moveTo>
                  <a:cubicBezTo>
                    <a:pt x="67" y="16"/>
                    <a:pt x="67" y="16"/>
                    <a:pt x="67" y="15"/>
                  </a:cubicBezTo>
                  <a:cubicBezTo>
                    <a:pt x="68" y="14"/>
                    <a:pt x="68" y="14"/>
                    <a:pt x="68" y="14"/>
                  </a:cubicBezTo>
                  <a:cubicBezTo>
                    <a:pt x="68" y="13"/>
                    <a:pt x="69" y="13"/>
                    <a:pt x="70" y="13"/>
                  </a:cubicBezTo>
                  <a:cubicBezTo>
                    <a:pt x="91" y="23"/>
                    <a:pt x="91" y="23"/>
                    <a:pt x="91" y="23"/>
                  </a:cubicBezTo>
                  <a:cubicBezTo>
                    <a:pt x="91" y="23"/>
                    <a:pt x="92" y="24"/>
                    <a:pt x="91" y="25"/>
                  </a:cubicBezTo>
                  <a:cubicBezTo>
                    <a:pt x="91" y="26"/>
                    <a:pt x="91" y="26"/>
                    <a:pt x="91" y="26"/>
                  </a:cubicBezTo>
                  <a:cubicBezTo>
                    <a:pt x="90" y="27"/>
                    <a:pt x="90" y="27"/>
                    <a:pt x="89" y="27"/>
                  </a:cubicBezTo>
                  <a:lnTo>
                    <a:pt x="68" y="17"/>
                  </a:lnTo>
                  <a:close/>
                  <a:moveTo>
                    <a:pt x="15" y="100"/>
                  </a:moveTo>
                  <a:cubicBezTo>
                    <a:pt x="54" y="16"/>
                    <a:pt x="54" y="16"/>
                    <a:pt x="54" y="16"/>
                  </a:cubicBezTo>
                  <a:cubicBezTo>
                    <a:pt x="98" y="37"/>
                    <a:pt x="98" y="37"/>
                    <a:pt x="98" y="37"/>
                  </a:cubicBezTo>
                  <a:cubicBezTo>
                    <a:pt x="59" y="120"/>
                    <a:pt x="59" y="120"/>
                    <a:pt x="59" y="120"/>
                  </a:cubicBezTo>
                  <a:lnTo>
                    <a:pt x="15" y="100"/>
                  </a:lnTo>
                  <a:close/>
                  <a:moveTo>
                    <a:pt x="28" y="119"/>
                  </a:moveTo>
                  <a:cubicBezTo>
                    <a:pt x="29" y="117"/>
                    <a:pt x="32" y="116"/>
                    <a:pt x="34" y="117"/>
                  </a:cubicBezTo>
                  <a:cubicBezTo>
                    <a:pt x="36" y="118"/>
                    <a:pt x="37" y="120"/>
                    <a:pt x="36" y="122"/>
                  </a:cubicBezTo>
                  <a:cubicBezTo>
                    <a:pt x="35" y="125"/>
                    <a:pt x="33" y="126"/>
                    <a:pt x="30" y="125"/>
                  </a:cubicBezTo>
                  <a:cubicBezTo>
                    <a:pt x="28" y="124"/>
                    <a:pt x="27" y="121"/>
                    <a:pt x="28" y="119"/>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 name="Grup 69"/>
          <p:cNvGrpSpPr/>
          <p:nvPr/>
        </p:nvGrpSpPr>
        <p:grpSpPr>
          <a:xfrm>
            <a:off x="10393790" y="2794801"/>
            <a:ext cx="942795" cy="950137"/>
            <a:chOff x="4054475" y="3333750"/>
            <a:chExt cx="1019175" cy="1027112"/>
          </a:xfrm>
        </p:grpSpPr>
        <p:sp>
          <p:nvSpPr>
            <p:cNvPr id="71" name="Oval 8"/>
            <p:cNvSpPr>
              <a:spLocks noChangeArrowheads="1"/>
            </p:cNvSpPr>
            <p:nvPr/>
          </p:nvSpPr>
          <p:spPr bwMode="auto">
            <a:xfrm>
              <a:off x="4054475" y="3333750"/>
              <a:ext cx="1019175" cy="1027112"/>
            </a:xfrm>
            <a:prstGeom prst="ellipse">
              <a:avLst/>
            </a:prstGeom>
            <a:solidFill>
              <a:srgbClr val="FFFFFF"/>
            </a:solid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72" name="Oval 10"/>
            <p:cNvSpPr>
              <a:spLocks noChangeArrowheads="1"/>
            </p:cNvSpPr>
            <p:nvPr/>
          </p:nvSpPr>
          <p:spPr bwMode="auto">
            <a:xfrm>
              <a:off x="4110745" y="3407804"/>
              <a:ext cx="895350" cy="906462"/>
            </a:xfrm>
            <a:prstGeom prst="ellipse">
              <a:avLst/>
            </a:pr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3" name="Freeform 20"/>
            <p:cNvSpPr>
              <a:spLocks noEditPoints="1"/>
            </p:cNvSpPr>
            <p:nvPr/>
          </p:nvSpPr>
          <p:spPr bwMode="auto">
            <a:xfrm>
              <a:off x="4335463" y="3629025"/>
              <a:ext cx="463550" cy="334962"/>
            </a:xfrm>
            <a:custGeom>
              <a:avLst/>
              <a:gdLst>
                <a:gd name="T0" fmla="*/ 114 w 123"/>
                <a:gd name="T1" fmla="*/ 9 h 88"/>
                <a:gd name="T2" fmla="*/ 114 w 123"/>
                <a:gd name="T3" fmla="*/ 80 h 88"/>
                <a:gd name="T4" fmla="*/ 9 w 123"/>
                <a:gd name="T5" fmla="*/ 80 h 88"/>
                <a:gd name="T6" fmla="*/ 9 w 123"/>
                <a:gd name="T7" fmla="*/ 9 h 88"/>
                <a:gd name="T8" fmla="*/ 114 w 123"/>
                <a:gd name="T9" fmla="*/ 9 h 88"/>
                <a:gd name="T10" fmla="*/ 0 w 123"/>
                <a:gd name="T11" fmla="*/ 5 h 88"/>
                <a:gd name="T12" fmla="*/ 0 w 123"/>
                <a:gd name="T13" fmla="*/ 84 h 88"/>
                <a:gd name="T14" fmla="*/ 4 w 123"/>
                <a:gd name="T15" fmla="*/ 88 h 88"/>
                <a:gd name="T16" fmla="*/ 119 w 123"/>
                <a:gd name="T17" fmla="*/ 88 h 88"/>
                <a:gd name="T18" fmla="*/ 123 w 123"/>
                <a:gd name="T19" fmla="*/ 84 h 88"/>
                <a:gd name="T20" fmla="*/ 123 w 123"/>
                <a:gd name="T21" fmla="*/ 5 h 88"/>
                <a:gd name="T22" fmla="*/ 119 w 123"/>
                <a:gd name="T23" fmla="*/ 0 h 88"/>
                <a:gd name="T24" fmla="*/ 4 w 123"/>
                <a:gd name="T25" fmla="*/ 0 h 88"/>
                <a:gd name="T26" fmla="*/ 0 w 123"/>
                <a:gd name="T27" fmla="*/ 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3" h="88">
                  <a:moveTo>
                    <a:pt x="114" y="9"/>
                  </a:moveTo>
                  <a:cubicBezTo>
                    <a:pt x="114" y="80"/>
                    <a:pt x="114" y="80"/>
                    <a:pt x="114" y="80"/>
                  </a:cubicBezTo>
                  <a:cubicBezTo>
                    <a:pt x="9" y="80"/>
                    <a:pt x="9" y="80"/>
                    <a:pt x="9" y="80"/>
                  </a:cubicBezTo>
                  <a:cubicBezTo>
                    <a:pt x="9" y="9"/>
                    <a:pt x="9" y="9"/>
                    <a:pt x="9" y="9"/>
                  </a:cubicBezTo>
                  <a:lnTo>
                    <a:pt x="114" y="9"/>
                  </a:lnTo>
                  <a:close/>
                  <a:moveTo>
                    <a:pt x="0" y="5"/>
                  </a:moveTo>
                  <a:cubicBezTo>
                    <a:pt x="0" y="84"/>
                    <a:pt x="0" y="84"/>
                    <a:pt x="0" y="84"/>
                  </a:cubicBezTo>
                  <a:cubicBezTo>
                    <a:pt x="0" y="86"/>
                    <a:pt x="2" y="88"/>
                    <a:pt x="4" y="88"/>
                  </a:cubicBezTo>
                  <a:cubicBezTo>
                    <a:pt x="119" y="88"/>
                    <a:pt x="119" y="88"/>
                    <a:pt x="119" y="88"/>
                  </a:cubicBezTo>
                  <a:cubicBezTo>
                    <a:pt x="121" y="88"/>
                    <a:pt x="123" y="86"/>
                    <a:pt x="123" y="84"/>
                  </a:cubicBezTo>
                  <a:cubicBezTo>
                    <a:pt x="123" y="5"/>
                    <a:pt x="123" y="5"/>
                    <a:pt x="123" y="5"/>
                  </a:cubicBezTo>
                  <a:cubicBezTo>
                    <a:pt x="123" y="2"/>
                    <a:pt x="121" y="0"/>
                    <a:pt x="119" y="0"/>
                  </a:cubicBezTo>
                  <a:cubicBezTo>
                    <a:pt x="4" y="0"/>
                    <a:pt x="4" y="0"/>
                    <a:pt x="4" y="0"/>
                  </a:cubicBezTo>
                  <a:cubicBezTo>
                    <a:pt x="2" y="0"/>
                    <a:pt x="0" y="2"/>
                    <a:pt x="0" y="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 name="Freeform 21"/>
            <p:cNvSpPr>
              <a:spLocks/>
            </p:cNvSpPr>
            <p:nvPr/>
          </p:nvSpPr>
          <p:spPr bwMode="auto">
            <a:xfrm>
              <a:off x="4549775" y="3940175"/>
              <a:ext cx="34925" cy="125412"/>
            </a:xfrm>
            <a:custGeom>
              <a:avLst/>
              <a:gdLst>
                <a:gd name="T0" fmla="*/ 9 w 9"/>
                <a:gd name="T1" fmla="*/ 4 h 33"/>
                <a:gd name="T2" fmla="*/ 5 w 9"/>
                <a:gd name="T3" fmla="*/ 0 h 33"/>
                <a:gd name="T4" fmla="*/ 0 w 9"/>
                <a:gd name="T5" fmla="*/ 4 h 33"/>
                <a:gd name="T6" fmla="*/ 0 w 9"/>
                <a:gd name="T7" fmla="*/ 28 h 33"/>
                <a:gd name="T8" fmla="*/ 5 w 9"/>
                <a:gd name="T9" fmla="*/ 33 h 33"/>
                <a:gd name="T10" fmla="*/ 9 w 9"/>
                <a:gd name="T11" fmla="*/ 28 h 33"/>
                <a:gd name="T12" fmla="*/ 9 w 9"/>
                <a:gd name="T13" fmla="*/ 4 h 33"/>
              </a:gdLst>
              <a:ahLst/>
              <a:cxnLst>
                <a:cxn ang="0">
                  <a:pos x="T0" y="T1"/>
                </a:cxn>
                <a:cxn ang="0">
                  <a:pos x="T2" y="T3"/>
                </a:cxn>
                <a:cxn ang="0">
                  <a:pos x="T4" y="T5"/>
                </a:cxn>
                <a:cxn ang="0">
                  <a:pos x="T6" y="T7"/>
                </a:cxn>
                <a:cxn ang="0">
                  <a:pos x="T8" y="T9"/>
                </a:cxn>
                <a:cxn ang="0">
                  <a:pos x="T10" y="T11"/>
                </a:cxn>
                <a:cxn ang="0">
                  <a:pos x="T12" y="T13"/>
                </a:cxn>
              </a:cxnLst>
              <a:rect l="0" t="0" r="r" b="b"/>
              <a:pathLst>
                <a:path w="9" h="33">
                  <a:moveTo>
                    <a:pt x="9" y="4"/>
                  </a:moveTo>
                  <a:cubicBezTo>
                    <a:pt x="9" y="2"/>
                    <a:pt x="7" y="0"/>
                    <a:pt x="5" y="0"/>
                  </a:cubicBezTo>
                  <a:cubicBezTo>
                    <a:pt x="2" y="0"/>
                    <a:pt x="0" y="2"/>
                    <a:pt x="0" y="4"/>
                  </a:cubicBezTo>
                  <a:cubicBezTo>
                    <a:pt x="0" y="28"/>
                    <a:pt x="0" y="28"/>
                    <a:pt x="0" y="28"/>
                  </a:cubicBezTo>
                  <a:cubicBezTo>
                    <a:pt x="0" y="31"/>
                    <a:pt x="2" y="33"/>
                    <a:pt x="5" y="33"/>
                  </a:cubicBezTo>
                  <a:cubicBezTo>
                    <a:pt x="7" y="33"/>
                    <a:pt x="9" y="31"/>
                    <a:pt x="9" y="28"/>
                  </a:cubicBezTo>
                  <a:lnTo>
                    <a:pt x="9" y="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5" name="Freeform 22"/>
            <p:cNvSpPr>
              <a:spLocks/>
            </p:cNvSpPr>
            <p:nvPr/>
          </p:nvSpPr>
          <p:spPr bwMode="auto">
            <a:xfrm>
              <a:off x="4467225" y="4032250"/>
              <a:ext cx="200025" cy="33337"/>
            </a:xfrm>
            <a:custGeom>
              <a:avLst/>
              <a:gdLst>
                <a:gd name="T0" fmla="*/ 49 w 53"/>
                <a:gd name="T1" fmla="*/ 9 h 9"/>
                <a:gd name="T2" fmla="*/ 53 w 53"/>
                <a:gd name="T3" fmla="*/ 4 h 9"/>
                <a:gd name="T4" fmla="*/ 49 w 53"/>
                <a:gd name="T5" fmla="*/ 0 h 9"/>
                <a:gd name="T6" fmla="*/ 5 w 53"/>
                <a:gd name="T7" fmla="*/ 0 h 9"/>
                <a:gd name="T8" fmla="*/ 0 w 53"/>
                <a:gd name="T9" fmla="*/ 4 h 9"/>
                <a:gd name="T10" fmla="*/ 5 w 53"/>
                <a:gd name="T11" fmla="*/ 9 h 9"/>
                <a:gd name="T12" fmla="*/ 49 w 53"/>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53" h="9">
                  <a:moveTo>
                    <a:pt x="49" y="9"/>
                  </a:moveTo>
                  <a:cubicBezTo>
                    <a:pt x="51" y="9"/>
                    <a:pt x="53" y="7"/>
                    <a:pt x="53" y="4"/>
                  </a:cubicBezTo>
                  <a:cubicBezTo>
                    <a:pt x="53" y="2"/>
                    <a:pt x="51" y="0"/>
                    <a:pt x="49" y="0"/>
                  </a:cubicBezTo>
                  <a:cubicBezTo>
                    <a:pt x="5" y="0"/>
                    <a:pt x="5" y="0"/>
                    <a:pt x="5" y="0"/>
                  </a:cubicBezTo>
                  <a:cubicBezTo>
                    <a:pt x="2" y="0"/>
                    <a:pt x="0" y="2"/>
                    <a:pt x="0" y="4"/>
                  </a:cubicBezTo>
                  <a:cubicBezTo>
                    <a:pt x="0" y="7"/>
                    <a:pt x="2" y="9"/>
                    <a:pt x="5" y="9"/>
                  </a:cubicBezTo>
                  <a:lnTo>
                    <a:pt x="49" y="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 xmlns:p14="http://schemas.microsoft.com/office/powerpoint/2010/main" val="117665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250" fill="hold"/>
                                        <p:tgtEl>
                                          <p:spTgt spid="24"/>
                                        </p:tgtEl>
                                        <p:attrNameLst>
                                          <p:attrName>ppt_x</p:attrName>
                                        </p:attrNameLst>
                                      </p:cBhvr>
                                      <p:tavLst>
                                        <p:tav tm="0">
                                          <p:val>
                                            <p:strVal val="0-#ppt_w/2"/>
                                          </p:val>
                                        </p:tav>
                                        <p:tav tm="100000">
                                          <p:val>
                                            <p:strVal val="#ppt_x"/>
                                          </p:val>
                                        </p:tav>
                                      </p:tavLst>
                                    </p:anim>
                                    <p:anim calcmode="lin" valueType="num">
                                      <p:cBhvr additive="base">
                                        <p:cTn id="12" dur="2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250" fill="hold"/>
                                        <p:tgtEl>
                                          <p:spTgt spid="28"/>
                                        </p:tgtEl>
                                        <p:attrNameLst>
                                          <p:attrName>ppt_x</p:attrName>
                                        </p:attrNameLst>
                                      </p:cBhvr>
                                      <p:tavLst>
                                        <p:tav tm="0">
                                          <p:val>
                                            <p:strVal val="1+#ppt_w/2"/>
                                          </p:val>
                                        </p:tav>
                                        <p:tav tm="100000">
                                          <p:val>
                                            <p:strVal val="#ppt_x"/>
                                          </p:val>
                                        </p:tav>
                                      </p:tavLst>
                                    </p:anim>
                                    <p:anim calcmode="lin" valueType="num">
                                      <p:cBhvr additive="base">
                                        <p:cTn id="16" dur="250" fill="hold"/>
                                        <p:tgtEl>
                                          <p:spTgt spid="28"/>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250"/>
                                        <p:tgtEl>
                                          <p:spTgt spid="25"/>
                                        </p:tgtEl>
                                      </p:cBhvr>
                                    </p:animEffect>
                                  </p:childTnLst>
                                </p:cTn>
                              </p:par>
                            </p:childTnLst>
                          </p:cTn>
                        </p:par>
                        <p:par>
                          <p:cTn id="21" fill="hold">
                            <p:stCondLst>
                              <p:cond delay="750"/>
                            </p:stCondLst>
                            <p:childTnLst>
                              <p:par>
                                <p:cTn id="22" presetID="2" presetClass="entr" presetSubtype="2"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250" fill="hold"/>
                                        <p:tgtEl>
                                          <p:spTgt spid="19"/>
                                        </p:tgtEl>
                                        <p:attrNameLst>
                                          <p:attrName>ppt_x</p:attrName>
                                        </p:attrNameLst>
                                      </p:cBhvr>
                                      <p:tavLst>
                                        <p:tav tm="0">
                                          <p:val>
                                            <p:strVal val="1+#ppt_w/2"/>
                                          </p:val>
                                        </p:tav>
                                        <p:tav tm="100000">
                                          <p:val>
                                            <p:strVal val="#ppt_x"/>
                                          </p:val>
                                        </p:tav>
                                      </p:tavLst>
                                    </p:anim>
                                    <p:anim calcmode="lin" valueType="num">
                                      <p:cBhvr additive="base">
                                        <p:cTn id="25" dur="250" fill="hold"/>
                                        <p:tgtEl>
                                          <p:spTgt spid="19"/>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2"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250" fill="hold"/>
                                        <p:tgtEl>
                                          <p:spTgt spid="30"/>
                                        </p:tgtEl>
                                        <p:attrNameLst>
                                          <p:attrName>ppt_x</p:attrName>
                                        </p:attrNameLst>
                                      </p:cBhvr>
                                      <p:tavLst>
                                        <p:tav tm="0">
                                          <p:val>
                                            <p:strVal val="1+#ppt_w/2"/>
                                          </p:val>
                                        </p:tav>
                                        <p:tav tm="100000">
                                          <p:val>
                                            <p:strVal val="#ppt_x"/>
                                          </p:val>
                                        </p:tav>
                                      </p:tavLst>
                                    </p:anim>
                                    <p:anim calcmode="lin" valueType="num">
                                      <p:cBhvr additive="base">
                                        <p:cTn id="30" dur="250" fill="hold"/>
                                        <p:tgtEl>
                                          <p:spTgt spid="30"/>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250" fill="hold"/>
                                        <p:tgtEl>
                                          <p:spTgt spid="29"/>
                                        </p:tgtEl>
                                        <p:attrNameLst>
                                          <p:attrName>ppt_x</p:attrName>
                                        </p:attrNameLst>
                                      </p:cBhvr>
                                      <p:tavLst>
                                        <p:tav tm="0">
                                          <p:val>
                                            <p:strVal val="0-#ppt_w/2"/>
                                          </p:val>
                                        </p:tav>
                                        <p:tav tm="100000">
                                          <p:val>
                                            <p:strVal val="#ppt_x"/>
                                          </p:val>
                                        </p:tav>
                                      </p:tavLst>
                                    </p:anim>
                                    <p:anim calcmode="lin" valueType="num">
                                      <p:cBhvr additive="base">
                                        <p:cTn id="34" dur="250" fill="hold"/>
                                        <p:tgtEl>
                                          <p:spTgt spid="29"/>
                                        </p:tgtEl>
                                        <p:attrNameLst>
                                          <p:attrName>ppt_y</p:attrName>
                                        </p:attrNameLst>
                                      </p:cBhvr>
                                      <p:tavLst>
                                        <p:tav tm="0">
                                          <p:val>
                                            <p:strVal val="#ppt_y"/>
                                          </p:val>
                                        </p:tav>
                                        <p:tav tm="100000">
                                          <p:val>
                                            <p:strVal val="#ppt_y"/>
                                          </p:val>
                                        </p:tav>
                                      </p:tavLst>
                                    </p:anim>
                                  </p:childTnLst>
                                </p:cTn>
                              </p:par>
                            </p:childTnLst>
                          </p:cTn>
                        </p:par>
                        <p:par>
                          <p:cTn id="35" fill="hold">
                            <p:stCondLst>
                              <p:cond delay="1250"/>
                            </p:stCondLst>
                            <p:childTnLst>
                              <p:par>
                                <p:cTn id="36" presetID="10" presetClass="entr" presetSubtype="0"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250"/>
                                        <p:tgtEl>
                                          <p:spTgt spid="2"/>
                                        </p:tgtEl>
                                      </p:cBhvr>
                                    </p:animEffect>
                                  </p:childTnLst>
                                </p:cTn>
                              </p:par>
                              <p:par>
                                <p:cTn id="39" presetID="10" presetClass="entr" presetSubtype="0" fill="hold" nodeType="with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250"/>
                                        <p:tgtEl>
                                          <p:spTgt spid="1026"/>
                                        </p:tgtEl>
                                      </p:cBhvr>
                                    </p:animEffect>
                                  </p:childTnLst>
                                </p:cTn>
                              </p:par>
                              <p:par>
                                <p:cTn id="42" presetID="10"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250"/>
                                        <p:tgtEl>
                                          <p:spTgt spid="3"/>
                                        </p:tgtEl>
                                      </p:cBhvr>
                                    </p:animEffect>
                                  </p:childTnLst>
                                </p:cTn>
                              </p:par>
                            </p:childTnLst>
                          </p:cTn>
                        </p:par>
                        <p:par>
                          <p:cTn id="45" fill="hold">
                            <p:stCondLst>
                              <p:cond delay="1500"/>
                            </p:stCondLst>
                            <p:childTnLst>
                              <p:par>
                                <p:cTn id="46" presetID="53" presetClass="entr" presetSubtype="16" fill="hold" nodeType="afterEffect">
                                  <p:stCondLst>
                                    <p:cond delay="0"/>
                                  </p:stCondLst>
                                  <p:childTnLst>
                                    <p:set>
                                      <p:cBhvr>
                                        <p:cTn id="47" dur="1" fill="hold">
                                          <p:stCondLst>
                                            <p:cond delay="0"/>
                                          </p:stCondLst>
                                        </p:cTn>
                                        <p:tgtEl>
                                          <p:spTgt spid="54"/>
                                        </p:tgtEl>
                                        <p:attrNameLst>
                                          <p:attrName>style.visibility</p:attrName>
                                        </p:attrNameLst>
                                      </p:cBhvr>
                                      <p:to>
                                        <p:strVal val="visible"/>
                                      </p:to>
                                    </p:set>
                                    <p:anim calcmode="lin" valueType="num">
                                      <p:cBhvr>
                                        <p:cTn id="48" dur="150" fill="hold"/>
                                        <p:tgtEl>
                                          <p:spTgt spid="54"/>
                                        </p:tgtEl>
                                        <p:attrNameLst>
                                          <p:attrName>ppt_w</p:attrName>
                                        </p:attrNameLst>
                                      </p:cBhvr>
                                      <p:tavLst>
                                        <p:tav tm="0">
                                          <p:val>
                                            <p:fltVal val="0"/>
                                          </p:val>
                                        </p:tav>
                                        <p:tav tm="100000">
                                          <p:val>
                                            <p:strVal val="#ppt_w"/>
                                          </p:val>
                                        </p:tav>
                                      </p:tavLst>
                                    </p:anim>
                                    <p:anim calcmode="lin" valueType="num">
                                      <p:cBhvr>
                                        <p:cTn id="49" dur="150" fill="hold"/>
                                        <p:tgtEl>
                                          <p:spTgt spid="54"/>
                                        </p:tgtEl>
                                        <p:attrNameLst>
                                          <p:attrName>ppt_h</p:attrName>
                                        </p:attrNameLst>
                                      </p:cBhvr>
                                      <p:tavLst>
                                        <p:tav tm="0">
                                          <p:val>
                                            <p:fltVal val="0"/>
                                          </p:val>
                                        </p:tav>
                                        <p:tav tm="100000">
                                          <p:val>
                                            <p:strVal val="#ppt_h"/>
                                          </p:val>
                                        </p:tav>
                                      </p:tavLst>
                                    </p:anim>
                                    <p:animEffect transition="in" filter="fade">
                                      <p:cBhvr>
                                        <p:cTn id="50" dur="150"/>
                                        <p:tgtEl>
                                          <p:spTgt spid="54"/>
                                        </p:tgtEl>
                                      </p:cBhvr>
                                    </p:animEffect>
                                  </p:childTnLst>
                                </p:cTn>
                              </p:par>
                            </p:childTnLst>
                          </p:cTn>
                        </p:par>
                        <p:par>
                          <p:cTn id="51" fill="hold">
                            <p:stCondLst>
                              <p:cond delay="1650"/>
                            </p:stCondLst>
                            <p:childTnLst>
                              <p:par>
                                <p:cTn id="52" presetID="53" presetClass="entr" presetSubtype="16"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 calcmode="lin" valueType="num">
                                      <p:cBhvr>
                                        <p:cTn id="54" dur="150" fill="hold"/>
                                        <p:tgtEl>
                                          <p:spTgt spid="66"/>
                                        </p:tgtEl>
                                        <p:attrNameLst>
                                          <p:attrName>ppt_w</p:attrName>
                                        </p:attrNameLst>
                                      </p:cBhvr>
                                      <p:tavLst>
                                        <p:tav tm="0">
                                          <p:val>
                                            <p:fltVal val="0"/>
                                          </p:val>
                                        </p:tav>
                                        <p:tav tm="100000">
                                          <p:val>
                                            <p:strVal val="#ppt_w"/>
                                          </p:val>
                                        </p:tav>
                                      </p:tavLst>
                                    </p:anim>
                                    <p:anim calcmode="lin" valueType="num">
                                      <p:cBhvr>
                                        <p:cTn id="55" dur="150" fill="hold"/>
                                        <p:tgtEl>
                                          <p:spTgt spid="66"/>
                                        </p:tgtEl>
                                        <p:attrNameLst>
                                          <p:attrName>ppt_h</p:attrName>
                                        </p:attrNameLst>
                                      </p:cBhvr>
                                      <p:tavLst>
                                        <p:tav tm="0">
                                          <p:val>
                                            <p:fltVal val="0"/>
                                          </p:val>
                                        </p:tav>
                                        <p:tav tm="100000">
                                          <p:val>
                                            <p:strVal val="#ppt_h"/>
                                          </p:val>
                                        </p:tav>
                                      </p:tavLst>
                                    </p:anim>
                                    <p:animEffect transition="in" filter="fade">
                                      <p:cBhvr>
                                        <p:cTn id="56" dur="150"/>
                                        <p:tgtEl>
                                          <p:spTgt spid="66"/>
                                        </p:tgtEl>
                                      </p:cBhvr>
                                    </p:animEffect>
                                  </p:childTnLst>
                                </p:cTn>
                              </p:par>
                            </p:childTnLst>
                          </p:cTn>
                        </p:par>
                        <p:par>
                          <p:cTn id="57" fill="hold">
                            <p:stCondLst>
                              <p:cond delay="1800"/>
                            </p:stCondLst>
                            <p:childTnLst>
                              <p:par>
                                <p:cTn id="58" presetID="53" presetClass="entr" presetSubtype="16" fill="hold" nodeType="afterEffect">
                                  <p:stCondLst>
                                    <p:cond delay="0"/>
                                  </p:stCondLst>
                                  <p:childTnLst>
                                    <p:set>
                                      <p:cBhvr>
                                        <p:cTn id="59" dur="1" fill="hold">
                                          <p:stCondLst>
                                            <p:cond delay="0"/>
                                          </p:stCondLst>
                                        </p:cTn>
                                        <p:tgtEl>
                                          <p:spTgt spid="62"/>
                                        </p:tgtEl>
                                        <p:attrNameLst>
                                          <p:attrName>style.visibility</p:attrName>
                                        </p:attrNameLst>
                                      </p:cBhvr>
                                      <p:to>
                                        <p:strVal val="visible"/>
                                      </p:to>
                                    </p:set>
                                    <p:anim calcmode="lin" valueType="num">
                                      <p:cBhvr>
                                        <p:cTn id="60" dur="150" fill="hold"/>
                                        <p:tgtEl>
                                          <p:spTgt spid="62"/>
                                        </p:tgtEl>
                                        <p:attrNameLst>
                                          <p:attrName>ppt_w</p:attrName>
                                        </p:attrNameLst>
                                      </p:cBhvr>
                                      <p:tavLst>
                                        <p:tav tm="0">
                                          <p:val>
                                            <p:fltVal val="0"/>
                                          </p:val>
                                        </p:tav>
                                        <p:tav tm="100000">
                                          <p:val>
                                            <p:strVal val="#ppt_w"/>
                                          </p:val>
                                        </p:tav>
                                      </p:tavLst>
                                    </p:anim>
                                    <p:anim calcmode="lin" valueType="num">
                                      <p:cBhvr>
                                        <p:cTn id="61" dur="150" fill="hold"/>
                                        <p:tgtEl>
                                          <p:spTgt spid="62"/>
                                        </p:tgtEl>
                                        <p:attrNameLst>
                                          <p:attrName>ppt_h</p:attrName>
                                        </p:attrNameLst>
                                      </p:cBhvr>
                                      <p:tavLst>
                                        <p:tav tm="0">
                                          <p:val>
                                            <p:fltVal val="0"/>
                                          </p:val>
                                        </p:tav>
                                        <p:tav tm="100000">
                                          <p:val>
                                            <p:strVal val="#ppt_h"/>
                                          </p:val>
                                        </p:tav>
                                      </p:tavLst>
                                    </p:anim>
                                    <p:animEffect transition="in" filter="fade">
                                      <p:cBhvr>
                                        <p:cTn id="62" dur="150"/>
                                        <p:tgtEl>
                                          <p:spTgt spid="62"/>
                                        </p:tgtEl>
                                      </p:cBhvr>
                                    </p:animEffect>
                                  </p:childTnLst>
                                </p:cTn>
                              </p:par>
                            </p:childTnLst>
                          </p:cTn>
                        </p:par>
                        <p:par>
                          <p:cTn id="63" fill="hold">
                            <p:stCondLst>
                              <p:cond delay="1950"/>
                            </p:stCondLst>
                            <p:childTnLst>
                              <p:par>
                                <p:cTn id="64" presetID="53" presetClass="entr" presetSubtype="16" fill="hold" nodeType="afterEffect">
                                  <p:stCondLst>
                                    <p:cond delay="0"/>
                                  </p:stCondLst>
                                  <p:childTnLst>
                                    <p:set>
                                      <p:cBhvr>
                                        <p:cTn id="65" dur="1" fill="hold">
                                          <p:stCondLst>
                                            <p:cond delay="0"/>
                                          </p:stCondLst>
                                        </p:cTn>
                                        <p:tgtEl>
                                          <p:spTgt spid="70"/>
                                        </p:tgtEl>
                                        <p:attrNameLst>
                                          <p:attrName>style.visibility</p:attrName>
                                        </p:attrNameLst>
                                      </p:cBhvr>
                                      <p:to>
                                        <p:strVal val="visible"/>
                                      </p:to>
                                    </p:set>
                                    <p:anim calcmode="lin" valueType="num">
                                      <p:cBhvr>
                                        <p:cTn id="66" dur="150" fill="hold"/>
                                        <p:tgtEl>
                                          <p:spTgt spid="70"/>
                                        </p:tgtEl>
                                        <p:attrNameLst>
                                          <p:attrName>ppt_w</p:attrName>
                                        </p:attrNameLst>
                                      </p:cBhvr>
                                      <p:tavLst>
                                        <p:tav tm="0">
                                          <p:val>
                                            <p:fltVal val="0"/>
                                          </p:val>
                                        </p:tav>
                                        <p:tav tm="100000">
                                          <p:val>
                                            <p:strVal val="#ppt_w"/>
                                          </p:val>
                                        </p:tav>
                                      </p:tavLst>
                                    </p:anim>
                                    <p:anim calcmode="lin" valueType="num">
                                      <p:cBhvr>
                                        <p:cTn id="67" dur="150" fill="hold"/>
                                        <p:tgtEl>
                                          <p:spTgt spid="70"/>
                                        </p:tgtEl>
                                        <p:attrNameLst>
                                          <p:attrName>ppt_h</p:attrName>
                                        </p:attrNameLst>
                                      </p:cBhvr>
                                      <p:tavLst>
                                        <p:tav tm="0">
                                          <p:val>
                                            <p:fltVal val="0"/>
                                          </p:val>
                                        </p:tav>
                                        <p:tav tm="100000">
                                          <p:val>
                                            <p:strVal val="#ppt_h"/>
                                          </p:val>
                                        </p:tav>
                                      </p:tavLst>
                                    </p:anim>
                                    <p:animEffect transition="in" filter="fade">
                                      <p:cBhvr>
                                        <p:cTn id="68" dur="15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24" grpId="0" animBg="1"/>
      <p:bldP spid="29" grpId="0" animBg="1"/>
      <p:bldP spid="30"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p:cNvSpPr/>
          <p:nvPr/>
        </p:nvSpPr>
        <p:spPr>
          <a:xfrm>
            <a:off x="0" y="0"/>
            <a:ext cx="12192000" cy="6813755"/>
          </a:xfrm>
          <a:prstGeom prst="rect">
            <a:avLst/>
          </a:prstGeom>
          <a:blipFill dpi="0" rotWithShape="1">
            <a:blip r:embed="rId3" cstate="print"/>
            <a:srcRect/>
            <a:stretch>
              <a:fillRect/>
            </a:stretch>
          </a:blipFill>
        </p:spPr>
        <p:txBody>
          <a:bodyPr wrap="square" lIns="0" tIns="0" rIns="0" bIns="0" rtlCol="0"/>
          <a:lstStyle/>
          <a:p>
            <a:endParaRPr/>
          </a:p>
        </p:txBody>
      </p:sp>
      <p:sp>
        <p:nvSpPr>
          <p:cNvPr id="7" name="Freeform 5"/>
          <p:cNvSpPr>
            <a:spLocks/>
          </p:cNvSpPr>
          <p:nvPr/>
        </p:nvSpPr>
        <p:spPr bwMode="auto">
          <a:xfrm>
            <a:off x="0" y="1231900"/>
            <a:ext cx="4537075" cy="2859088"/>
          </a:xfrm>
          <a:custGeom>
            <a:avLst/>
            <a:gdLst>
              <a:gd name="T0" fmla="*/ 2285 w 2858"/>
              <a:gd name="T1" fmla="*/ 1801 h 1801"/>
              <a:gd name="T2" fmla="*/ 0 w 2858"/>
              <a:gd name="T3" fmla="*/ 1801 h 1801"/>
              <a:gd name="T4" fmla="*/ 0 w 2858"/>
              <a:gd name="T5" fmla="*/ 0 h 1801"/>
              <a:gd name="T6" fmla="*/ 2858 w 2858"/>
              <a:gd name="T7" fmla="*/ 0 h 1801"/>
              <a:gd name="T8" fmla="*/ 2285 w 2858"/>
              <a:gd name="T9" fmla="*/ 1801 h 1801"/>
            </a:gdLst>
            <a:ahLst/>
            <a:cxnLst>
              <a:cxn ang="0">
                <a:pos x="T0" y="T1"/>
              </a:cxn>
              <a:cxn ang="0">
                <a:pos x="T2" y="T3"/>
              </a:cxn>
              <a:cxn ang="0">
                <a:pos x="T4" y="T5"/>
              </a:cxn>
              <a:cxn ang="0">
                <a:pos x="T6" y="T7"/>
              </a:cxn>
              <a:cxn ang="0">
                <a:pos x="T8" y="T9"/>
              </a:cxn>
            </a:cxnLst>
            <a:rect l="0" t="0" r="r" b="b"/>
            <a:pathLst>
              <a:path w="2858" h="1801">
                <a:moveTo>
                  <a:pt x="2285" y="1801"/>
                </a:moveTo>
                <a:lnTo>
                  <a:pt x="0" y="1801"/>
                </a:lnTo>
                <a:lnTo>
                  <a:pt x="0" y="0"/>
                </a:lnTo>
                <a:lnTo>
                  <a:pt x="2858" y="0"/>
                </a:lnTo>
                <a:lnTo>
                  <a:pt x="2285" y="1801"/>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E61F4F"/>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61F4F"/>
                    </a:solidFill>
                  </a:rPr>
                  <a:t>41</a:t>
                </a:r>
              </a:p>
            </p:txBody>
          </p:sp>
        </p:grpSp>
        <p:pic>
          <p:nvPicPr>
            <p:cNvPr id="123" name="Resim 122"/>
            <p:cNvPicPr>
              <a:picLocks noChangeAspect="1"/>
            </p:cNvPicPr>
            <p:nvPr/>
          </p:nvPicPr>
          <p:blipFill>
            <a:blip r:embed="rId4" cstate="print"/>
            <a:stretch>
              <a:fillRect/>
            </a:stretch>
          </p:blipFill>
          <p:spPr>
            <a:xfrm>
              <a:off x="356650" y="5244614"/>
              <a:ext cx="2148750" cy="1035000"/>
            </a:xfrm>
            <a:prstGeom prst="rect">
              <a:avLst/>
            </a:prstGeom>
          </p:spPr>
        </p:pic>
      </p:grpSp>
      <p:sp>
        <p:nvSpPr>
          <p:cNvPr id="14" name="Metin kutusu 13"/>
          <p:cNvSpPr txBox="1"/>
          <p:nvPr/>
        </p:nvSpPr>
        <p:spPr>
          <a:xfrm>
            <a:off x="356650" y="1508352"/>
            <a:ext cx="2964273" cy="2308324"/>
          </a:xfrm>
          <a:prstGeom prst="rect">
            <a:avLst/>
          </a:prstGeom>
          <a:noFill/>
        </p:spPr>
        <p:txBody>
          <a:bodyPr wrap="none" rtlCol="0">
            <a:spAutoFit/>
          </a:bodyPr>
          <a:lstStyle/>
          <a:p>
            <a:r>
              <a:rPr lang="tr-TR" sz="4800" b="1" dirty="0">
                <a:solidFill>
                  <a:schemeClr val="bg1"/>
                </a:solidFill>
              </a:rPr>
              <a:t>Adım adım</a:t>
            </a:r>
          </a:p>
          <a:p>
            <a:r>
              <a:rPr lang="tr-TR" sz="4800" b="1" dirty="0">
                <a:solidFill>
                  <a:schemeClr val="bg1"/>
                </a:solidFill>
              </a:rPr>
              <a:t>teknoloji</a:t>
            </a:r>
          </a:p>
          <a:p>
            <a:r>
              <a:rPr lang="tr-TR" sz="4800" b="1" dirty="0">
                <a:solidFill>
                  <a:schemeClr val="bg1"/>
                </a:solidFill>
              </a:rPr>
              <a:t>bağımlılığı</a:t>
            </a:r>
          </a:p>
        </p:txBody>
      </p:sp>
    </p:spTree>
    <p:extLst>
      <p:ext uri="{BB962C8B-B14F-4D97-AF65-F5344CB8AC3E}">
        <p14:creationId xmlns="" xmlns:p14="http://schemas.microsoft.com/office/powerpoint/2010/main" val="179464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fade">
                                      <p:cBhvr>
                                        <p:cTn id="18" dur="250"/>
                                        <p:tgtEl>
                                          <p:spTgt spid="102"/>
                                        </p:tgtEl>
                                      </p:cBhvr>
                                    </p:animEffect>
                                  </p:childTnLst>
                                </p:cTn>
                              </p:par>
                            </p:childTnLst>
                          </p:cTn>
                        </p:par>
                        <p:par>
                          <p:cTn id="19" fill="hold">
                            <p:stCondLst>
                              <p:cond delay="75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13" grpId="0" animBg="1"/>
      <p:bldP spid="15"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 7"/>
          <p:cNvGrpSpPr/>
          <p:nvPr/>
        </p:nvGrpSpPr>
        <p:grpSpPr>
          <a:xfrm>
            <a:off x="1027769" y="3415491"/>
            <a:ext cx="3594565" cy="1684051"/>
            <a:chOff x="1027769" y="3415491"/>
            <a:chExt cx="3594565" cy="1684051"/>
          </a:xfrm>
        </p:grpSpPr>
        <p:sp>
          <p:nvSpPr>
            <p:cNvPr id="28" name="Dikdörtgen 27"/>
            <p:cNvSpPr/>
            <p:nvPr/>
          </p:nvSpPr>
          <p:spPr>
            <a:xfrm>
              <a:off x="1027769" y="3415491"/>
              <a:ext cx="3594565" cy="1684051"/>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Metin kutusu 20"/>
            <p:cNvSpPr txBox="1"/>
            <p:nvPr/>
          </p:nvSpPr>
          <p:spPr>
            <a:xfrm>
              <a:off x="1103552" y="3481757"/>
              <a:ext cx="3510675" cy="1569660"/>
            </a:xfrm>
            <a:prstGeom prst="rect">
              <a:avLst/>
            </a:prstGeom>
            <a:noFill/>
          </p:spPr>
          <p:txBody>
            <a:bodyPr wrap="square" rtlCol="0">
              <a:spAutoFit/>
            </a:bodyPr>
            <a:lstStyle/>
            <a:p>
              <a:r>
                <a:rPr lang="tr-TR" sz="1600" b="1" dirty="0">
                  <a:solidFill>
                    <a:srgbClr val="575757"/>
                  </a:solidFill>
                </a:rPr>
                <a:t>Bağımlı Kullanım:  Sorunun Ağına Takılıp Kalmak</a:t>
              </a:r>
            </a:p>
            <a:p>
              <a:r>
                <a:rPr lang="tr-TR" sz="1600" dirty="0">
                  <a:solidFill>
                    <a:srgbClr val="575757"/>
                  </a:solidFill>
                </a:rPr>
                <a:t>Kişinin artık kullanmak için herhangi bir sebebe ihtiyacı yoktur, bütün zamanını ve eylemlerini sırf bağlandığı teknoloji ürününe  göre belirler ve o ürüne ayırır.</a:t>
              </a:r>
            </a:p>
          </p:txBody>
        </p:sp>
      </p:gr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E61F4F"/>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61F4F"/>
                    </a:solidFill>
                  </a:rPr>
                  <a:t>42</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3" name="Grup 2"/>
          <p:cNvGrpSpPr/>
          <p:nvPr/>
        </p:nvGrpSpPr>
        <p:grpSpPr>
          <a:xfrm>
            <a:off x="1027769" y="1336251"/>
            <a:ext cx="3510675" cy="1415578"/>
            <a:chOff x="1027769" y="1336251"/>
            <a:chExt cx="3510675" cy="1415578"/>
          </a:xfrm>
        </p:grpSpPr>
        <p:sp>
          <p:nvSpPr>
            <p:cNvPr id="2" name="Dikdörtgen 1"/>
            <p:cNvSpPr/>
            <p:nvPr/>
          </p:nvSpPr>
          <p:spPr>
            <a:xfrm>
              <a:off x="1027769" y="1336251"/>
              <a:ext cx="3130207" cy="1415578"/>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Metin kutusu 29"/>
            <p:cNvSpPr txBox="1"/>
            <p:nvPr/>
          </p:nvSpPr>
          <p:spPr>
            <a:xfrm>
              <a:off x="1027769" y="1336251"/>
              <a:ext cx="3510675" cy="1323439"/>
            </a:xfrm>
            <a:prstGeom prst="rect">
              <a:avLst/>
            </a:prstGeom>
            <a:noFill/>
          </p:spPr>
          <p:txBody>
            <a:bodyPr wrap="square" rtlCol="0">
              <a:spAutoFit/>
            </a:bodyPr>
            <a:lstStyle/>
            <a:p>
              <a:r>
                <a:rPr lang="tr-TR" sz="1600" b="1" dirty="0">
                  <a:solidFill>
                    <a:srgbClr val="575757"/>
                  </a:solidFill>
                </a:rPr>
                <a:t>Deneysel Kullanım: Merak</a:t>
              </a:r>
            </a:p>
            <a:p>
              <a:r>
                <a:rPr lang="tr-TR" sz="1600" dirty="0">
                  <a:solidFill>
                    <a:srgbClr val="575757"/>
                  </a:solidFill>
                </a:rPr>
                <a:t>Kişi herhangi bir şekilde bir site, </a:t>
              </a:r>
            </a:p>
            <a:p>
              <a:r>
                <a:rPr lang="tr-TR" sz="1600" dirty="0">
                  <a:solidFill>
                    <a:srgbClr val="575757"/>
                  </a:solidFill>
                </a:rPr>
                <a:t>bir oyun, bir uygulama veya benzer </a:t>
              </a:r>
            </a:p>
            <a:p>
              <a:r>
                <a:rPr lang="tr-TR" sz="1600" dirty="0">
                  <a:solidFill>
                    <a:srgbClr val="575757"/>
                  </a:solidFill>
                </a:rPr>
                <a:t>bir teknoloji ürününden haberdar </a:t>
              </a:r>
            </a:p>
            <a:p>
              <a:r>
                <a:rPr lang="tr-TR" sz="1600" dirty="0">
                  <a:solidFill>
                    <a:srgbClr val="575757"/>
                  </a:solidFill>
                </a:rPr>
                <a:t>olur, onu merak eder ve dener.</a:t>
              </a:r>
            </a:p>
          </p:txBody>
        </p:sp>
      </p:grpSp>
      <p:pic>
        <p:nvPicPr>
          <p:cNvPr id="16" name="Resim 15"/>
          <p:cNvPicPr>
            <a:picLocks noChangeAspect="1"/>
          </p:cNvPicPr>
          <p:nvPr/>
        </p:nvPicPr>
        <p:blipFill>
          <a:blip r:embed="rId4" cstate="print"/>
          <a:stretch>
            <a:fillRect/>
          </a:stretch>
        </p:blipFill>
        <p:spPr>
          <a:xfrm>
            <a:off x="3926647" y="1115384"/>
            <a:ext cx="1845000" cy="540000"/>
          </a:xfrm>
          <a:prstGeom prst="rect">
            <a:avLst/>
          </a:prstGeom>
        </p:spPr>
      </p:pic>
      <p:grpSp>
        <p:nvGrpSpPr>
          <p:cNvPr id="6" name="Grup 5"/>
          <p:cNvGrpSpPr/>
          <p:nvPr/>
        </p:nvGrpSpPr>
        <p:grpSpPr>
          <a:xfrm>
            <a:off x="5955014" y="700925"/>
            <a:ext cx="3670251" cy="1820134"/>
            <a:chOff x="5955014" y="700925"/>
            <a:chExt cx="3670251" cy="1820134"/>
          </a:xfrm>
        </p:grpSpPr>
        <p:sp>
          <p:nvSpPr>
            <p:cNvPr id="27" name="Dikdörtgen 26"/>
            <p:cNvSpPr/>
            <p:nvPr/>
          </p:nvSpPr>
          <p:spPr>
            <a:xfrm>
              <a:off x="5955014" y="700925"/>
              <a:ext cx="3670251" cy="1820134"/>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Metin kutusu 16"/>
            <p:cNvSpPr txBox="1"/>
            <p:nvPr/>
          </p:nvSpPr>
          <p:spPr>
            <a:xfrm>
              <a:off x="6041640" y="705177"/>
              <a:ext cx="3510675" cy="1815882"/>
            </a:xfrm>
            <a:prstGeom prst="rect">
              <a:avLst/>
            </a:prstGeom>
            <a:noFill/>
          </p:spPr>
          <p:txBody>
            <a:bodyPr wrap="square" rtlCol="0">
              <a:spAutoFit/>
            </a:bodyPr>
            <a:lstStyle/>
            <a:p>
              <a:r>
                <a:rPr lang="tr-TR" sz="1600" b="1" dirty="0">
                  <a:solidFill>
                    <a:srgbClr val="575757"/>
                  </a:solidFill>
                </a:rPr>
                <a:t>Sosyal Kullanım: Grupla Olmak</a:t>
              </a:r>
            </a:p>
            <a:p>
              <a:r>
                <a:rPr lang="tr-TR" sz="1600" dirty="0">
                  <a:solidFill>
                    <a:srgbClr val="575757"/>
                  </a:solidFill>
                </a:rPr>
                <a:t>Kişinin belli bir teknolojik ürünü devamlı </a:t>
              </a:r>
            </a:p>
            <a:p>
              <a:r>
                <a:rPr lang="tr-TR" sz="1600" dirty="0">
                  <a:solidFill>
                    <a:srgbClr val="575757"/>
                  </a:solidFill>
                </a:rPr>
                <a:t>ve düzenli olarak kullanan bir çevresi vardır, o çevreye girmek veya grup içinde kalmak üzere kendisi de kullanır, grubun gündemine dâhil olur, dışında kalmaktan kurtulur.</a:t>
              </a:r>
            </a:p>
          </p:txBody>
        </p:sp>
      </p:grpSp>
      <p:grpSp>
        <p:nvGrpSpPr>
          <p:cNvPr id="7" name="Grup 6"/>
          <p:cNvGrpSpPr/>
          <p:nvPr/>
        </p:nvGrpSpPr>
        <p:grpSpPr>
          <a:xfrm>
            <a:off x="6136972" y="4528494"/>
            <a:ext cx="4604822" cy="1400667"/>
            <a:chOff x="6136972" y="4528494"/>
            <a:chExt cx="4604822" cy="1400667"/>
          </a:xfrm>
        </p:grpSpPr>
        <p:sp>
          <p:nvSpPr>
            <p:cNvPr id="29" name="Dikdörtgen 28"/>
            <p:cNvSpPr/>
            <p:nvPr/>
          </p:nvSpPr>
          <p:spPr>
            <a:xfrm>
              <a:off x="6136972" y="4528494"/>
              <a:ext cx="4604822" cy="1400667"/>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Metin kutusu 17"/>
            <p:cNvSpPr txBox="1"/>
            <p:nvPr/>
          </p:nvSpPr>
          <p:spPr>
            <a:xfrm>
              <a:off x="6192642" y="4565266"/>
              <a:ext cx="4478154" cy="1323439"/>
            </a:xfrm>
            <a:prstGeom prst="rect">
              <a:avLst/>
            </a:prstGeom>
            <a:noFill/>
          </p:spPr>
          <p:txBody>
            <a:bodyPr wrap="square" rtlCol="0">
              <a:spAutoFit/>
            </a:bodyPr>
            <a:lstStyle/>
            <a:p>
              <a:r>
                <a:rPr lang="tr-TR" sz="1600" b="1" dirty="0" err="1">
                  <a:solidFill>
                    <a:srgbClr val="575757"/>
                  </a:solidFill>
                </a:rPr>
                <a:t>Operasyonel</a:t>
              </a:r>
              <a:r>
                <a:rPr lang="tr-TR" sz="1600" b="1" dirty="0">
                  <a:solidFill>
                    <a:srgbClr val="575757"/>
                  </a:solidFill>
                </a:rPr>
                <a:t> Kullanım: Belli Bir Amaç Gütmek</a:t>
              </a:r>
            </a:p>
            <a:p>
              <a:r>
                <a:rPr lang="tr-TR" sz="1600" dirty="0">
                  <a:solidFill>
                    <a:srgbClr val="575757"/>
                  </a:solidFill>
                </a:rPr>
                <a:t>Kişi zevk almak, problemlerden kaçmak, boş zaman </a:t>
              </a:r>
            </a:p>
            <a:p>
              <a:r>
                <a:rPr lang="tr-TR" sz="1600" dirty="0">
                  <a:solidFill>
                    <a:srgbClr val="575757"/>
                  </a:solidFill>
                </a:rPr>
                <a:t>doldurmak, can sıkıntısından kurtulmak, insanlardan </a:t>
              </a:r>
            </a:p>
            <a:p>
              <a:r>
                <a:rPr lang="tr-TR" sz="1600" dirty="0">
                  <a:solidFill>
                    <a:srgbClr val="575757"/>
                  </a:solidFill>
                </a:rPr>
                <a:t>uzak kalmak gibi bir amaçla bir teknolojik ürünü </a:t>
              </a:r>
            </a:p>
            <a:p>
              <a:r>
                <a:rPr lang="tr-TR" sz="1600" dirty="0">
                  <a:solidFill>
                    <a:srgbClr val="575757"/>
                  </a:solidFill>
                </a:rPr>
                <a:t>kullanmaya başlar ve kullanmaya devam eder.</a:t>
              </a:r>
            </a:p>
          </p:txBody>
        </p:sp>
      </p:grpSp>
      <p:pic>
        <p:nvPicPr>
          <p:cNvPr id="19" name="Resim 18"/>
          <p:cNvPicPr>
            <a:picLocks noChangeAspect="1"/>
          </p:cNvPicPr>
          <p:nvPr/>
        </p:nvPicPr>
        <p:blipFill>
          <a:blip r:embed="rId4" cstate="print"/>
          <a:stretch>
            <a:fillRect/>
          </a:stretch>
        </p:blipFill>
        <p:spPr>
          <a:xfrm rot="5400000">
            <a:off x="7141849" y="3268985"/>
            <a:ext cx="1845000" cy="540000"/>
          </a:xfrm>
          <a:prstGeom prst="rect">
            <a:avLst/>
          </a:prstGeom>
        </p:spPr>
      </p:pic>
      <p:pic>
        <p:nvPicPr>
          <p:cNvPr id="20" name="Resim 19"/>
          <p:cNvPicPr>
            <a:picLocks noChangeAspect="1"/>
          </p:cNvPicPr>
          <p:nvPr/>
        </p:nvPicPr>
        <p:blipFill>
          <a:blip r:embed="rId4" cstate="print"/>
          <a:stretch>
            <a:fillRect/>
          </a:stretch>
        </p:blipFill>
        <p:spPr>
          <a:xfrm rot="10800000">
            <a:off x="4245444" y="4909285"/>
            <a:ext cx="1845000" cy="540000"/>
          </a:xfrm>
          <a:prstGeom prst="rect">
            <a:avLst/>
          </a:prstGeom>
        </p:spPr>
      </p:pic>
      <p:pic>
        <p:nvPicPr>
          <p:cNvPr id="22" name="Resim 21"/>
          <p:cNvPicPr>
            <a:picLocks noChangeAspect="1"/>
          </p:cNvPicPr>
          <p:nvPr/>
        </p:nvPicPr>
        <p:blipFill>
          <a:blip r:embed="rId5" cstate="print"/>
          <a:stretch>
            <a:fillRect/>
          </a:stretch>
        </p:blipFill>
        <p:spPr>
          <a:xfrm>
            <a:off x="4662986" y="2118126"/>
            <a:ext cx="740475" cy="685914"/>
          </a:xfrm>
          <a:prstGeom prst="rect">
            <a:avLst/>
          </a:prstGeom>
        </p:spPr>
      </p:pic>
      <p:pic>
        <p:nvPicPr>
          <p:cNvPr id="23" name="Resim 22"/>
          <p:cNvPicPr>
            <a:picLocks noChangeAspect="1"/>
          </p:cNvPicPr>
          <p:nvPr/>
        </p:nvPicPr>
        <p:blipFill>
          <a:blip r:embed="rId6" cstate="print"/>
          <a:stretch>
            <a:fillRect/>
          </a:stretch>
        </p:blipFill>
        <p:spPr>
          <a:xfrm>
            <a:off x="3832488" y="5640261"/>
            <a:ext cx="650977" cy="503982"/>
          </a:xfrm>
          <a:prstGeom prst="rect">
            <a:avLst/>
          </a:prstGeom>
        </p:spPr>
      </p:pic>
      <p:pic>
        <p:nvPicPr>
          <p:cNvPr id="24" name="Resim 23"/>
          <p:cNvPicPr>
            <a:picLocks noChangeAspect="1"/>
          </p:cNvPicPr>
          <p:nvPr/>
        </p:nvPicPr>
        <p:blipFill>
          <a:blip r:embed="rId7" cstate="print"/>
          <a:stretch>
            <a:fillRect/>
          </a:stretch>
        </p:blipFill>
        <p:spPr>
          <a:xfrm>
            <a:off x="9004175" y="2780122"/>
            <a:ext cx="1096279" cy="1244425"/>
          </a:xfrm>
          <a:prstGeom prst="rect">
            <a:avLst/>
          </a:prstGeom>
        </p:spPr>
      </p:pic>
      <p:pic>
        <p:nvPicPr>
          <p:cNvPr id="25" name="Resim 24"/>
          <p:cNvPicPr>
            <a:picLocks noChangeAspect="1"/>
          </p:cNvPicPr>
          <p:nvPr/>
        </p:nvPicPr>
        <p:blipFill>
          <a:blip r:embed="rId8" cstate="print"/>
          <a:stretch>
            <a:fillRect/>
          </a:stretch>
        </p:blipFill>
        <p:spPr>
          <a:xfrm>
            <a:off x="5420178" y="3216662"/>
            <a:ext cx="979312" cy="1280639"/>
          </a:xfrm>
          <a:prstGeom prst="rect">
            <a:avLst/>
          </a:prstGeom>
        </p:spPr>
      </p:pic>
    </p:spTree>
    <p:extLst>
      <p:ext uri="{BB962C8B-B14F-4D97-AF65-F5344CB8AC3E}">
        <p14:creationId xmlns="" xmlns:p14="http://schemas.microsoft.com/office/powerpoint/2010/main" val="200268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250"/>
                                        <p:tgtEl>
                                          <p:spTgt spid="3"/>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250"/>
                                        <p:tgtEl>
                                          <p:spTgt spid="16"/>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250"/>
                                        <p:tgtEl>
                                          <p:spTgt spid="6"/>
                                        </p:tgtEl>
                                      </p:cBhvr>
                                    </p:animEffect>
                                  </p:childTnLst>
                                </p:cTn>
                              </p:par>
                            </p:childTnLst>
                          </p:cTn>
                        </p:par>
                        <p:par>
                          <p:cTn id="32" fill="hold">
                            <p:stCondLst>
                              <p:cond delay="1500"/>
                            </p:stCondLst>
                            <p:childTnLst>
                              <p:par>
                                <p:cTn id="33" presetID="22" presetClass="entr" presetSubtype="1"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up)">
                                      <p:cBhvr>
                                        <p:cTn id="35" dur="25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250"/>
                                        <p:tgtEl>
                                          <p:spTgt spid="24"/>
                                        </p:tgtEl>
                                      </p:cBhvr>
                                    </p:animEffect>
                                  </p:childTnLst>
                                </p:cTn>
                              </p:par>
                            </p:childTnLst>
                          </p:cTn>
                        </p:par>
                        <p:par>
                          <p:cTn id="39" fill="hold">
                            <p:stCondLst>
                              <p:cond delay="1750"/>
                            </p:stCondLst>
                            <p:childTnLst>
                              <p:par>
                                <p:cTn id="40" presetID="10"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250"/>
                                        <p:tgtEl>
                                          <p:spTgt spid="7"/>
                                        </p:tgtEl>
                                      </p:cBhvr>
                                    </p:animEffect>
                                  </p:childTnLst>
                                </p:cTn>
                              </p:par>
                            </p:childTnLst>
                          </p:cTn>
                        </p:par>
                        <p:par>
                          <p:cTn id="43" fill="hold">
                            <p:stCondLst>
                              <p:cond delay="2000"/>
                            </p:stCondLst>
                            <p:childTnLst>
                              <p:par>
                                <p:cTn id="44" presetID="22" presetClass="entr" presetSubtype="2" fill="hold"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right)">
                                      <p:cBhvr>
                                        <p:cTn id="46" dur="250"/>
                                        <p:tgtEl>
                                          <p:spTgt spid="20"/>
                                        </p:tgtEl>
                                      </p:cBhvr>
                                    </p:animEffect>
                                  </p:childTnLst>
                                </p:cTn>
                              </p:par>
                            </p:childTnLst>
                          </p:cTn>
                        </p:par>
                        <p:par>
                          <p:cTn id="47" fill="hold">
                            <p:stCondLst>
                              <p:cond delay="2250"/>
                            </p:stCondLst>
                            <p:childTnLst>
                              <p:par>
                                <p:cTn id="48" presetID="10" presetClass="entr" presetSubtype="0" fill="hold"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250"/>
                                        <p:tgtEl>
                                          <p:spTgt spid="8"/>
                                        </p:tgtEl>
                                      </p:cBhvr>
                                    </p:animEffect>
                                  </p:childTnLst>
                                </p:cTn>
                              </p:par>
                              <p:par>
                                <p:cTn id="51" presetID="10"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250"/>
                                        <p:tgtEl>
                                          <p:spTgt spid="23"/>
                                        </p:tgtEl>
                                      </p:cBhvr>
                                    </p:animEffect>
                                  </p:childTnLst>
                                </p:cTn>
                              </p:par>
                              <p:par>
                                <p:cTn id="54" presetID="10" presetClass="entr" presetSubtype="0"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250"/>
                                        <p:tgtEl>
                                          <p:spTgt spid="22"/>
                                        </p:tgtEl>
                                      </p:cBhvr>
                                    </p:animEffect>
                                  </p:childTnLst>
                                </p:cTn>
                              </p:par>
                            </p:childTnLst>
                          </p:cTn>
                        </p:par>
                        <p:par>
                          <p:cTn id="57" fill="hold">
                            <p:stCondLst>
                              <p:cond delay="2500"/>
                            </p:stCondLst>
                            <p:childTnLst>
                              <p:par>
                                <p:cTn id="58" presetID="10" presetClass="entr" presetSubtype="0" fill="hold" nodeType="after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p:cNvSpPr/>
          <p:nvPr/>
        </p:nvSpPr>
        <p:spPr>
          <a:xfrm>
            <a:off x="0" y="0"/>
            <a:ext cx="12207985" cy="6800850"/>
          </a:xfrm>
          <a:prstGeom prst="rect">
            <a:avLst/>
          </a:prstGeom>
          <a:blipFill dpi="0" rotWithShape="1">
            <a:blip r:embed="rId2" cstate="print"/>
            <a:srcRect/>
            <a:stretch>
              <a:fillRect l="-29000" t="-9000" r="-27000" b="-93000"/>
            </a:stretch>
          </a:blipFill>
        </p:spPr>
        <p:txBody>
          <a:bodyPr wrap="square" lIns="0" tIns="0" rIns="0" bIns="0" rtlCol="0"/>
          <a:lstStyle/>
          <a:p>
            <a:endParaRPr/>
          </a:p>
        </p:txBody>
      </p:sp>
      <p:sp>
        <p:nvSpPr>
          <p:cNvPr id="9" name="Freeform 5"/>
          <p:cNvSpPr>
            <a:spLocks/>
          </p:cNvSpPr>
          <p:nvPr/>
        </p:nvSpPr>
        <p:spPr bwMode="auto">
          <a:xfrm flipH="1">
            <a:off x="-4" y="541576"/>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005714" y="797511"/>
            <a:ext cx="6537624" cy="1754326"/>
          </a:xfrm>
          <a:prstGeom prst="rect">
            <a:avLst/>
          </a:prstGeom>
          <a:noFill/>
        </p:spPr>
        <p:txBody>
          <a:bodyPr wrap="none" rtlCol="0">
            <a:spAutoFit/>
          </a:bodyPr>
          <a:lstStyle/>
          <a:p>
            <a:r>
              <a:rPr lang="tr-TR" sz="3600" b="1" dirty="0">
                <a:solidFill>
                  <a:schemeClr val="bg1"/>
                </a:solidFill>
              </a:rPr>
              <a:t>Hayatımızdaki gerçekler yerini</a:t>
            </a:r>
          </a:p>
          <a:p>
            <a:r>
              <a:rPr lang="tr-TR" sz="3600" b="1" dirty="0">
                <a:solidFill>
                  <a:schemeClr val="bg1"/>
                </a:solidFill>
              </a:rPr>
              <a:t>sanallığa bıraktıkça, </a:t>
            </a:r>
          </a:p>
          <a:p>
            <a:r>
              <a:rPr lang="tr-TR" sz="3600" b="1" dirty="0">
                <a:solidFill>
                  <a:schemeClr val="bg1"/>
                </a:solidFill>
              </a:rPr>
              <a:t>anı yaşama isteğimizi kaybederiz.</a:t>
            </a: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44</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Tree>
    <p:extLst>
      <p:ext uri="{BB962C8B-B14F-4D97-AF65-F5344CB8AC3E}">
        <p14:creationId xmlns="" xmlns:p14="http://schemas.microsoft.com/office/powerpoint/2010/main" val="233542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fade">
                                      <p:cBhvr>
                                        <p:cTn id="18" dur="250"/>
                                        <p:tgtEl>
                                          <p:spTgt spid="102"/>
                                        </p:tgtEl>
                                      </p:cBhvr>
                                    </p:animEffect>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250" fill="hold"/>
                                        <p:tgtEl>
                                          <p:spTgt spid="9"/>
                                        </p:tgtEl>
                                        <p:attrNameLst>
                                          <p:attrName>ppt_x</p:attrName>
                                        </p:attrNameLst>
                                      </p:cBhvr>
                                      <p:tavLst>
                                        <p:tav tm="0">
                                          <p:val>
                                            <p:strVal val="0-#ppt_w/2"/>
                                          </p:val>
                                        </p:tav>
                                        <p:tav tm="100000">
                                          <p:val>
                                            <p:strVal val="#ppt_x"/>
                                          </p:val>
                                        </p:tav>
                                      </p:tavLst>
                                    </p:anim>
                                    <p:anim calcmode="lin" valueType="num">
                                      <p:cBhvr additive="base">
                                        <p:cTn id="23" dur="25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3" grpId="0" animBg="1"/>
      <p:bldP spid="14" grpId="0"/>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2"/>
          <p:cNvSpPr/>
          <p:nvPr/>
        </p:nvSpPr>
        <p:spPr>
          <a:xfrm>
            <a:off x="-5556" y="0"/>
            <a:ext cx="12203112" cy="7742862"/>
          </a:xfrm>
          <a:prstGeom prst="rect">
            <a:avLst/>
          </a:prstGeom>
          <a:blipFill>
            <a:blip r:embed="rId3" cstate="print"/>
            <a:srcRect/>
            <a:stretch>
              <a:fillRect t="-11428" b="11428"/>
            </a:stretch>
          </a:blipFill>
        </p:spPr>
        <p:txBody>
          <a:bodyPr wrap="square" lIns="0" tIns="0" rIns="0" bIns="0" rtlCol="0"/>
          <a:lstStyle/>
          <a:p>
            <a:endParaRP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005714" y="1210434"/>
            <a:ext cx="5724837" cy="1569660"/>
          </a:xfrm>
          <a:prstGeom prst="rect">
            <a:avLst/>
          </a:prstGeom>
          <a:noFill/>
        </p:spPr>
        <p:txBody>
          <a:bodyPr wrap="none" rtlCol="0">
            <a:spAutoFit/>
          </a:bodyPr>
          <a:lstStyle/>
          <a:p>
            <a:r>
              <a:rPr lang="tr-TR" sz="4800" b="1" dirty="0">
                <a:solidFill>
                  <a:schemeClr val="bg1"/>
                </a:solidFill>
              </a:rPr>
              <a:t>Teknolojiyi kullanmak</a:t>
            </a:r>
          </a:p>
          <a:p>
            <a:r>
              <a:rPr lang="tr-TR" sz="4800" b="1" dirty="0">
                <a:solidFill>
                  <a:schemeClr val="bg1"/>
                </a:solidFill>
              </a:rPr>
              <a:t>ama nasıl?</a:t>
            </a: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10</a:t>
                </a:r>
              </a:p>
            </p:txBody>
          </p:sp>
        </p:grpSp>
        <p:pic>
          <p:nvPicPr>
            <p:cNvPr id="123" name="Resim 122"/>
            <p:cNvPicPr>
              <a:picLocks noChangeAspect="1"/>
            </p:cNvPicPr>
            <p:nvPr/>
          </p:nvPicPr>
          <p:blipFill>
            <a:blip r:embed="rId4" cstate="print"/>
            <a:stretch>
              <a:fillRect/>
            </a:stretch>
          </p:blipFill>
          <p:spPr>
            <a:xfrm>
              <a:off x="356650" y="5244614"/>
              <a:ext cx="2148750" cy="1035000"/>
            </a:xfrm>
            <a:prstGeom prst="rect">
              <a:avLst/>
            </a:prstGeom>
          </p:spPr>
        </p:pic>
      </p:grpSp>
      <p:grpSp>
        <p:nvGrpSpPr>
          <p:cNvPr id="2" name="Grup 1"/>
          <p:cNvGrpSpPr/>
          <p:nvPr/>
        </p:nvGrpSpPr>
        <p:grpSpPr>
          <a:xfrm>
            <a:off x="1139648" y="2782669"/>
            <a:ext cx="7247116" cy="1477328"/>
            <a:chOff x="1139648" y="2782669"/>
            <a:chExt cx="7247116" cy="1477328"/>
          </a:xfrm>
        </p:grpSpPr>
        <p:sp>
          <p:nvSpPr>
            <p:cNvPr id="12" name="Dikdörtgen 11"/>
            <p:cNvSpPr/>
            <p:nvPr/>
          </p:nvSpPr>
          <p:spPr>
            <a:xfrm>
              <a:off x="1327990" y="2782669"/>
              <a:ext cx="7058774" cy="1477328"/>
            </a:xfrm>
            <a:prstGeom prst="rect">
              <a:avLst/>
            </a:prstGeom>
          </p:spPr>
          <p:txBody>
            <a:bodyPr wrap="square">
              <a:spAutoFit/>
            </a:bodyPr>
            <a:lstStyle/>
            <a:p>
              <a:r>
                <a:rPr lang="tr-TR" b="1" dirty="0">
                  <a:solidFill>
                    <a:srgbClr val="E61F4F"/>
                  </a:solidFill>
                </a:rPr>
                <a:t>Kullanma</a:t>
              </a:r>
            </a:p>
            <a:p>
              <a:endParaRPr lang="tr-TR" b="1" dirty="0">
                <a:solidFill>
                  <a:srgbClr val="E61F4F"/>
                </a:solidFill>
              </a:endParaRPr>
            </a:p>
            <a:p>
              <a:r>
                <a:rPr lang="tr-TR" b="1" dirty="0">
                  <a:solidFill>
                    <a:srgbClr val="E61F4F"/>
                  </a:solidFill>
                </a:rPr>
                <a:t>Kötüye kullanma</a:t>
              </a:r>
            </a:p>
            <a:p>
              <a:endParaRPr lang="tr-TR" b="1" dirty="0">
                <a:solidFill>
                  <a:srgbClr val="E61F4F"/>
                </a:solidFill>
              </a:endParaRPr>
            </a:p>
            <a:p>
              <a:r>
                <a:rPr lang="tr-TR" b="1" dirty="0">
                  <a:solidFill>
                    <a:srgbClr val="E61F4F"/>
                  </a:solidFill>
                </a:rPr>
                <a:t>Bağımlılık</a:t>
              </a:r>
            </a:p>
          </p:txBody>
        </p:sp>
        <p:pic>
          <p:nvPicPr>
            <p:cNvPr id="17" name="Resim 16"/>
            <p:cNvPicPr>
              <a:picLocks noChangeAspect="1"/>
            </p:cNvPicPr>
            <p:nvPr/>
          </p:nvPicPr>
          <p:blipFill>
            <a:blip r:embed="rId5" cstate="print"/>
            <a:stretch>
              <a:fillRect/>
            </a:stretch>
          </p:blipFill>
          <p:spPr>
            <a:xfrm>
              <a:off x="1139648" y="2892241"/>
              <a:ext cx="191250" cy="180000"/>
            </a:xfrm>
            <a:prstGeom prst="rect">
              <a:avLst/>
            </a:prstGeom>
          </p:spPr>
        </p:pic>
        <p:pic>
          <p:nvPicPr>
            <p:cNvPr id="18" name="Resim 17"/>
            <p:cNvPicPr>
              <a:picLocks noChangeAspect="1"/>
            </p:cNvPicPr>
            <p:nvPr/>
          </p:nvPicPr>
          <p:blipFill>
            <a:blip r:embed="rId5" cstate="print"/>
            <a:stretch>
              <a:fillRect/>
            </a:stretch>
          </p:blipFill>
          <p:spPr>
            <a:xfrm>
              <a:off x="1139648" y="3431333"/>
              <a:ext cx="191250" cy="180000"/>
            </a:xfrm>
            <a:prstGeom prst="rect">
              <a:avLst/>
            </a:prstGeom>
          </p:spPr>
        </p:pic>
        <p:pic>
          <p:nvPicPr>
            <p:cNvPr id="19" name="Resim 18"/>
            <p:cNvPicPr>
              <a:picLocks noChangeAspect="1"/>
            </p:cNvPicPr>
            <p:nvPr/>
          </p:nvPicPr>
          <p:blipFill>
            <a:blip r:embed="rId5" cstate="print"/>
            <a:stretch>
              <a:fillRect/>
            </a:stretch>
          </p:blipFill>
          <p:spPr>
            <a:xfrm>
              <a:off x="1139648" y="3999096"/>
              <a:ext cx="191250" cy="180000"/>
            </a:xfrm>
            <a:prstGeom prst="rect">
              <a:avLst/>
            </a:prstGeom>
          </p:spPr>
        </p:pic>
      </p:grpSp>
    </p:spTree>
    <p:extLst>
      <p:ext uri="{BB962C8B-B14F-4D97-AF65-F5344CB8AC3E}">
        <p14:creationId xmlns="" xmlns:p14="http://schemas.microsoft.com/office/powerpoint/2010/main" val="195042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fade">
                                      <p:cBhvr>
                                        <p:cTn id="18" dur="250"/>
                                        <p:tgtEl>
                                          <p:spTgt spid="102"/>
                                        </p:tgtEl>
                                      </p:cBhvr>
                                    </p:animEffect>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250" fill="hold"/>
                                        <p:tgtEl>
                                          <p:spTgt spid="9"/>
                                        </p:tgtEl>
                                        <p:attrNameLst>
                                          <p:attrName>ppt_x</p:attrName>
                                        </p:attrNameLst>
                                      </p:cBhvr>
                                      <p:tavLst>
                                        <p:tav tm="0">
                                          <p:val>
                                            <p:strVal val="0-#ppt_w/2"/>
                                          </p:val>
                                        </p:tav>
                                        <p:tav tm="100000">
                                          <p:val>
                                            <p:strVal val="#ppt_x"/>
                                          </p:val>
                                        </p:tav>
                                      </p:tavLst>
                                    </p:anim>
                                    <p:anim calcmode="lin" valueType="num">
                                      <p:cBhvr additive="base">
                                        <p:cTn id="23" dur="25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50"/>
                                        <p:tgtEl>
                                          <p:spTgt spid="14"/>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3" grpId="0" animBg="1"/>
      <p:bldP spid="14"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11</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3188437" cy="1015663"/>
          </a:xfrm>
          <a:prstGeom prst="rect">
            <a:avLst/>
          </a:prstGeom>
          <a:noFill/>
        </p:spPr>
        <p:txBody>
          <a:bodyPr wrap="none" rtlCol="0">
            <a:spAutoFit/>
          </a:bodyPr>
          <a:lstStyle/>
          <a:p>
            <a:r>
              <a:rPr lang="tr-TR" sz="6000" b="1" dirty="0"/>
              <a:t>Kullanma</a:t>
            </a:r>
          </a:p>
        </p:txBody>
      </p:sp>
      <p:grpSp>
        <p:nvGrpSpPr>
          <p:cNvPr id="29" name="Grup 28"/>
          <p:cNvGrpSpPr/>
          <p:nvPr/>
        </p:nvGrpSpPr>
        <p:grpSpPr>
          <a:xfrm>
            <a:off x="554927" y="1614603"/>
            <a:ext cx="4597393" cy="1323439"/>
            <a:chOff x="554927" y="1881525"/>
            <a:chExt cx="4597393" cy="1323439"/>
          </a:xfrm>
        </p:grpSpPr>
        <p:sp>
          <p:nvSpPr>
            <p:cNvPr id="30" name="Metin kutusu 29"/>
            <p:cNvSpPr txBox="1"/>
            <p:nvPr/>
          </p:nvSpPr>
          <p:spPr>
            <a:xfrm>
              <a:off x="746177" y="1881525"/>
              <a:ext cx="4406143" cy="1323439"/>
            </a:xfrm>
            <a:prstGeom prst="rect">
              <a:avLst/>
            </a:prstGeom>
            <a:noFill/>
          </p:spPr>
          <p:txBody>
            <a:bodyPr wrap="none" rtlCol="0">
              <a:spAutoFit/>
            </a:bodyPr>
            <a:lstStyle/>
            <a:p>
              <a:r>
                <a:rPr lang="tr-TR" sz="2000" b="1" dirty="0">
                  <a:solidFill>
                    <a:srgbClr val="575757"/>
                  </a:solidFill>
                </a:rPr>
                <a:t>Sorumlu kullanım</a:t>
              </a:r>
            </a:p>
            <a:p>
              <a:r>
                <a:rPr lang="tr-TR" sz="2000" dirty="0">
                  <a:solidFill>
                    <a:srgbClr val="575757"/>
                  </a:solidFill>
                </a:rPr>
                <a:t>Kullanım ile kimseye zarar vermemek ve </a:t>
              </a:r>
            </a:p>
            <a:p>
              <a:r>
                <a:rPr lang="tr-TR" sz="2000" dirty="0">
                  <a:solidFill>
                    <a:srgbClr val="575757"/>
                  </a:solidFill>
                </a:rPr>
                <a:t>genel ahlaki kriterlerin sanal alemde de </a:t>
              </a:r>
            </a:p>
            <a:p>
              <a:r>
                <a:rPr lang="tr-TR" sz="2000" dirty="0">
                  <a:solidFill>
                    <a:srgbClr val="575757"/>
                  </a:solidFill>
                </a:rPr>
                <a:t>geçerli olduğunu unutmadan kullanım.</a:t>
              </a:r>
            </a:p>
          </p:txBody>
        </p:sp>
        <p:pic>
          <p:nvPicPr>
            <p:cNvPr id="31" name="Resim 30"/>
            <p:cNvPicPr>
              <a:picLocks noChangeAspect="1"/>
            </p:cNvPicPr>
            <p:nvPr/>
          </p:nvPicPr>
          <p:blipFill>
            <a:blip r:embed="rId4" cstate="print"/>
            <a:stretch>
              <a:fillRect/>
            </a:stretch>
          </p:blipFill>
          <p:spPr>
            <a:xfrm>
              <a:off x="554927" y="1991580"/>
              <a:ext cx="191250" cy="180000"/>
            </a:xfrm>
            <a:prstGeom prst="rect">
              <a:avLst/>
            </a:prstGeom>
          </p:spPr>
        </p:pic>
      </p:gr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cstate="print"/>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43" name="Grup 42"/>
          <p:cNvGrpSpPr/>
          <p:nvPr/>
        </p:nvGrpSpPr>
        <p:grpSpPr>
          <a:xfrm>
            <a:off x="554927" y="3112502"/>
            <a:ext cx="4201322" cy="1631216"/>
            <a:chOff x="554927" y="1881525"/>
            <a:chExt cx="4201322" cy="1631216"/>
          </a:xfrm>
        </p:grpSpPr>
        <p:sp>
          <p:nvSpPr>
            <p:cNvPr id="44" name="Metin kutusu 43"/>
            <p:cNvSpPr txBox="1"/>
            <p:nvPr/>
          </p:nvSpPr>
          <p:spPr>
            <a:xfrm>
              <a:off x="746177" y="1881525"/>
              <a:ext cx="4010072" cy="1631216"/>
            </a:xfrm>
            <a:prstGeom prst="rect">
              <a:avLst/>
            </a:prstGeom>
            <a:noFill/>
          </p:spPr>
          <p:txBody>
            <a:bodyPr wrap="none" rtlCol="0">
              <a:spAutoFit/>
            </a:bodyPr>
            <a:lstStyle/>
            <a:p>
              <a:r>
                <a:rPr lang="tr-TR" sz="2000" b="1" dirty="0">
                  <a:solidFill>
                    <a:srgbClr val="575757"/>
                  </a:solidFill>
                </a:rPr>
                <a:t>Güvenli kullanım</a:t>
              </a:r>
            </a:p>
            <a:p>
              <a:r>
                <a:rPr lang="tr-TR" sz="2000" dirty="0">
                  <a:solidFill>
                    <a:srgbClr val="575757"/>
                  </a:solidFill>
                </a:rPr>
                <a:t>Kötü niyetli kullanıcıların kişiye zarar </a:t>
              </a:r>
            </a:p>
            <a:p>
              <a:r>
                <a:rPr lang="tr-TR" sz="2000" dirty="0">
                  <a:solidFill>
                    <a:srgbClr val="575757"/>
                  </a:solidFill>
                </a:rPr>
                <a:t>vermesini önleyecek, özel hayatı, </a:t>
              </a:r>
            </a:p>
            <a:p>
              <a:r>
                <a:rPr lang="tr-TR" sz="2000" dirty="0">
                  <a:solidFill>
                    <a:srgbClr val="575757"/>
                  </a:solidFill>
                </a:rPr>
                <a:t>mahremiyeti, güvenliği koruyacak </a:t>
              </a:r>
            </a:p>
            <a:p>
              <a:r>
                <a:rPr lang="tr-TR" sz="2000" dirty="0">
                  <a:solidFill>
                    <a:srgbClr val="575757"/>
                  </a:solidFill>
                </a:rPr>
                <a:t>şekilde kullanım. </a:t>
              </a:r>
            </a:p>
          </p:txBody>
        </p:sp>
        <p:pic>
          <p:nvPicPr>
            <p:cNvPr id="45" name="Resim 44"/>
            <p:cNvPicPr>
              <a:picLocks noChangeAspect="1"/>
            </p:cNvPicPr>
            <p:nvPr/>
          </p:nvPicPr>
          <p:blipFill>
            <a:blip r:embed="rId4" cstate="print"/>
            <a:stretch>
              <a:fillRect/>
            </a:stretch>
          </p:blipFill>
          <p:spPr>
            <a:xfrm>
              <a:off x="554927" y="1991580"/>
              <a:ext cx="191250" cy="180000"/>
            </a:xfrm>
            <a:prstGeom prst="rect">
              <a:avLst/>
            </a:prstGeom>
          </p:spPr>
        </p:pic>
      </p:grpSp>
    </p:spTree>
    <p:extLst>
      <p:ext uri="{BB962C8B-B14F-4D97-AF65-F5344CB8AC3E}">
        <p14:creationId xmlns="" xmlns:p14="http://schemas.microsoft.com/office/powerpoint/2010/main" val="176217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2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12</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3188437" cy="1015663"/>
          </a:xfrm>
          <a:prstGeom prst="rect">
            <a:avLst/>
          </a:prstGeom>
          <a:noFill/>
        </p:spPr>
        <p:txBody>
          <a:bodyPr wrap="none" rtlCol="0">
            <a:spAutoFit/>
          </a:bodyPr>
          <a:lstStyle/>
          <a:p>
            <a:r>
              <a:rPr lang="tr-TR" sz="6000" b="1" dirty="0"/>
              <a:t>Kullanma</a:t>
            </a:r>
          </a:p>
        </p:txBody>
      </p:sp>
      <p:grpSp>
        <p:nvGrpSpPr>
          <p:cNvPr id="29" name="Grup 28"/>
          <p:cNvGrpSpPr/>
          <p:nvPr/>
        </p:nvGrpSpPr>
        <p:grpSpPr>
          <a:xfrm>
            <a:off x="554927" y="1614603"/>
            <a:ext cx="6877719" cy="1323439"/>
            <a:chOff x="554927" y="1881525"/>
            <a:chExt cx="6877719" cy="1323439"/>
          </a:xfrm>
        </p:grpSpPr>
        <p:sp>
          <p:nvSpPr>
            <p:cNvPr id="30" name="Metin kutusu 29"/>
            <p:cNvSpPr txBox="1"/>
            <p:nvPr/>
          </p:nvSpPr>
          <p:spPr>
            <a:xfrm>
              <a:off x="746176" y="1881525"/>
              <a:ext cx="6686470" cy="1323439"/>
            </a:xfrm>
            <a:prstGeom prst="rect">
              <a:avLst/>
            </a:prstGeom>
            <a:noFill/>
          </p:spPr>
          <p:txBody>
            <a:bodyPr wrap="square" rtlCol="0">
              <a:spAutoFit/>
            </a:bodyPr>
            <a:lstStyle/>
            <a:p>
              <a:r>
                <a:rPr lang="tr-TR" sz="2000" b="1" dirty="0">
                  <a:solidFill>
                    <a:srgbClr val="575757"/>
                  </a:solidFill>
                </a:rPr>
                <a:t>Aktif kullanım: </a:t>
              </a:r>
            </a:p>
            <a:p>
              <a:r>
                <a:rPr lang="tr-TR" sz="2000" dirty="0">
                  <a:solidFill>
                    <a:srgbClr val="575757"/>
                  </a:solidFill>
                </a:rPr>
                <a:t>Kullanımı sadece mevcut sanal malzemenin tüketilmesi olarak değerlendirmeyip sanal alemde herkesin yeteneğine ve ilgisine göre bir şeyler üretmeye çalışarak kullanım.</a:t>
              </a:r>
            </a:p>
          </p:txBody>
        </p:sp>
        <p:pic>
          <p:nvPicPr>
            <p:cNvPr id="31" name="Resim 30"/>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43" name="Grup 42"/>
          <p:cNvGrpSpPr/>
          <p:nvPr/>
        </p:nvGrpSpPr>
        <p:grpSpPr>
          <a:xfrm>
            <a:off x="554927" y="3112502"/>
            <a:ext cx="4773017" cy="1323439"/>
            <a:chOff x="554927" y="1881525"/>
            <a:chExt cx="4773017" cy="1323439"/>
          </a:xfrm>
        </p:grpSpPr>
        <p:sp>
          <p:nvSpPr>
            <p:cNvPr id="44" name="Metin kutusu 43"/>
            <p:cNvSpPr txBox="1"/>
            <p:nvPr/>
          </p:nvSpPr>
          <p:spPr>
            <a:xfrm>
              <a:off x="746177" y="1881525"/>
              <a:ext cx="4581767" cy="1323439"/>
            </a:xfrm>
            <a:prstGeom prst="rect">
              <a:avLst/>
            </a:prstGeom>
            <a:noFill/>
          </p:spPr>
          <p:txBody>
            <a:bodyPr wrap="none" rtlCol="0">
              <a:spAutoFit/>
            </a:bodyPr>
            <a:lstStyle/>
            <a:p>
              <a:r>
                <a:rPr lang="tr-TR" sz="2000" b="1" dirty="0">
                  <a:solidFill>
                    <a:srgbClr val="575757"/>
                  </a:solidFill>
                </a:rPr>
                <a:t>İşlevsel kullanım: </a:t>
              </a:r>
            </a:p>
            <a:p>
              <a:r>
                <a:rPr lang="tr-TR" sz="2000" dirty="0">
                  <a:solidFill>
                    <a:srgbClr val="575757"/>
                  </a:solidFill>
                </a:rPr>
                <a:t>Sadece oyun ve sohbet değil günlük </a:t>
              </a:r>
            </a:p>
            <a:p>
              <a:r>
                <a:rPr lang="tr-TR" sz="2000" dirty="0">
                  <a:solidFill>
                    <a:srgbClr val="575757"/>
                  </a:solidFill>
                </a:rPr>
                <a:t>hayatı kolaylaştıracak site ve uygulamaları </a:t>
              </a:r>
            </a:p>
            <a:p>
              <a:r>
                <a:rPr lang="tr-TR" sz="2000" dirty="0">
                  <a:solidFill>
                    <a:srgbClr val="575757"/>
                  </a:solidFill>
                </a:rPr>
                <a:t>bilerek ve öğrenerek kullanım.</a:t>
              </a:r>
            </a:p>
          </p:txBody>
        </p:sp>
        <p:pic>
          <p:nvPicPr>
            <p:cNvPr id="45" name="Resim 44"/>
            <p:cNvPicPr>
              <a:picLocks noChangeAspect="1"/>
            </p:cNvPicPr>
            <p:nvPr/>
          </p:nvPicPr>
          <p:blipFill>
            <a:blip r:embed="rId4" cstate="print"/>
            <a:stretch>
              <a:fillRect/>
            </a:stretch>
          </p:blipFill>
          <p:spPr>
            <a:xfrm>
              <a:off x="554927" y="1991580"/>
              <a:ext cx="191250" cy="180000"/>
            </a:xfrm>
            <a:prstGeom prst="rect">
              <a:avLst/>
            </a:prstGeom>
          </p:spPr>
        </p:pic>
      </p:grpSp>
      <p:sp>
        <p:nvSpPr>
          <p:cNvPr id="19"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cstate="print"/>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 xmlns:p14="http://schemas.microsoft.com/office/powerpoint/2010/main" val="138230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50"/>
                                        <p:tgtEl>
                                          <p:spTgt spid="29"/>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250"/>
                                        <p:tgtEl>
                                          <p:spTgt spid="43"/>
                                        </p:tgtEl>
                                      </p:cBhvr>
                                    </p:animEffect>
                                  </p:childTnLst>
                                </p:cTn>
                              </p:par>
                            </p:childTnLst>
                          </p:cTn>
                        </p:par>
                        <p:par>
                          <p:cTn id="37" fill="hold">
                            <p:stCondLst>
                              <p:cond delay="1750"/>
                            </p:stCondLst>
                            <p:childTnLst>
                              <p:par>
                                <p:cTn id="38" presetID="2" presetClass="entr" presetSubtype="2"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250" fill="hold"/>
                                        <p:tgtEl>
                                          <p:spTgt spid="19"/>
                                        </p:tgtEl>
                                        <p:attrNameLst>
                                          <p:attrName>ppt_x</p:attrName>
                                        </p:attrNameLst>
                                      </p:cBhvr>
                                      <p:tavLst>
                                        <p:tav tm="0">
                                          <p:val>
                                            <p:strVal val="1+#ppt_w/2"/>
                                          </p:val>
                                        </p:tav>
                                        <p:tav tm="100000">
                                          <p:val>
                                            <p:strVal val="#ppt_x"/>
                                          </p:val>
                                        </p:tav>
                                      </p:tavLst>
                                    </p:anim>
                                    <p:anim calcmode="lin" valueType="num">
                                      <p:cBhvr additive="base">
                                        <p:cTn id="41" dur="2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13</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3188437" cy="1015663"/>
          </a:xfrm>
          <a:prstGeom prst="rect">
            <a:avLst/>
          </a:prstGeom>
          <a:noFill/>
        </p:spPr>
        <p:txBody>
          <a:bodyPr wrap="none" rtlCol="0">
            <a:spAutoFit/>
          </a:bodyPr>
          <a:lstStyle/>
          <a:p>
            <a:r>
              <a:rPr lang="tr-TR" sz="6000" b="1" dirty="0"/>
              <a:t>Kullanma</a:t>
            </a:r>
          </a:p>
        </p:txBody>
      </p:sp>
      <p:grpSp>
        <p:nvGrpSpPr>
          <p:cNvPr id="29" name="Grup 28"/>
          <p:cNvGrpSpPr/>
          <p:nvPr/>
        </p:nvGrpSpPr>
        <p:grpSpPr>
          <a:xfrm>
            <a:off x="554927" y="1614603"/>
            <a:ext cx="6877719" cy="1323439"/>
            <a:chOff x="554927" y="1881525"/>
            <a:chExt cx="6877719" cy="1323439"/>
          </a:xfrm>
        </p:grpSpPr>
        <p:sp>
          <p:nvSpPr>
            <p:cNvPr id="30" name="Metin kutusu 29"/>
            <p:cNvSpPr txBox="1"/>
            <p:nvPr/>
          </p:nvSpPr>
          <p:spPr>
            <a:xfrm>
              <a:off x="746176" y="1881525"/>
              <a:ext cx="6686470" cy="1323439"/>
            </a:xfrm>
            <a:prstGeom prst="rect">
              <a:avLst/>
            </a:prstGeom>
            <a:noFill/>
          </p:spPr>
          <p:txBody>
            <a:bodyPr wrap="square" rtlCol="0">
              <a:spAutoFit/>
            </a:bodyPr>
            <a:lstStyle/>
            <a:p>
              <a:r>
                <a:rPr lang="tr-TR" sz="2000" b="1" dirty="0">
                  <a:solidFill>
                    <a:srgbClr val="575757"/>
                  </a:solidFill>
                </a:rPr>
                <a:t>Faydalı kullanım: </a:t>
              </a:r>
            </a:p>
            <a:p>
              <a:r>
                <a:rPr lang="tr-TR" sz="2000" dirty="0">
                  <a:solidFill>
                    <a:srgbClr val="575757"/>
                  </a:solidFill>
                </a:rPr>
                <a:t>Sanal alemdeki gerekli gereksiz her şeyi seçmeden </a:t>
              </a:r>
            </a:p>
            <a:p>
              <a:r>
                <a:rPr lang="tr-TR" sz="2000" dirty="0">
                  <a:solidFill>
                    <a:srgbClr val="575757"/>
                  </a:solidFill>
                </a:rPr>
                <a:t>süzmeden kullanmak değil işe yaracak site ve </a:t>
              </a:r>
            </a:p>
            <a:p>
              <a:r>
                <a:rPr lang="tr-TR" sz="2000" dirty="0">
                  <a:solidFill>
                    <a:srgbClr val="575757"/>
                  </a:solidFill>
                </a:rPr>
                <a:t>uygulamaları ayıklayarak kullanım.</a:t>
              </a:r>
            </a:p>
          </p:txBody>
        </p:sp>
        <p:pic>
          <p:nvPicPr>
            <p:cNvPr id="31" name="Resim 30"/>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43" name="Grup 42"/>
          <p:cNvGrpSpPr/>
          <p:nvPr/>
        </p:nvGrpSpPr>
        <p:grpSpPr>
          <a:xfrm>
            <a:off x="554927" y="3112502"/>
            <a:ext cx="6986776" cy="1631216"/>
            <a:chOff x="554927" y="1881525"/>
            <a:chExt cx="6986776" cy="1631216"/>
          </a:xfrm>
        </p:grpSpPr>
        <p:sp>
          <p:nvSpPr>
            <p:cNvPr id="44" name="Metin kutusu 43"/>
            <p:cNvSpPr txBox="1"/>
            <p:nvPr/>
          </p:nvSpPr>
          <p:spPr>
            <a:xfrm>
              <a:off x="746177" y="1881525"/>
              <a:ext cx="6795526" cy="1631216"/>
            </a:xfrm>
            <a:prstGeom prst="rect">
              <a:avLst/>
            </a:prstGeom>
            <a:noFill/>
          </p:spPr>
          <p:txBody>
            <a:bodyPr wrap="square" rtlCol="0">
              <a:spAutoFit/>
            </a:bodyPr>
            <a:lstStyle/>
            <a:p>
              <a:r>
                <a:rPr lang="tr-TR" sz="2000" b="1" dirty="0">
                  <a:solidFill>
                    <a:srgbClr val="575757"/>
                  </a:solidFill>
                </a:rPr>
                <a:t>Bilinçli kullanım: </a:t>
              </a:r>
            </a:p>
            <a:p>
              <a:r>
                <a:rPr lang="tr-TR" sz="2000" dirty="0">
                  <a:solidFill>
                    <a:srgbClr val="575757"/>
                  </a:solidFill>
                </a:rPr>
                <a:t>Sanal alemdeki doğru bilgi kaynaklarını bilmek, yanlış bilgi ve yanlış bilgi kaynaklarını ayırt  edebilmek ve internette yazan</a:t>
              </a:r>
            </a:p>
            <a:p>
              <a:r>
                <a:rPr lang="tr-TR" sz="2000" dirty="0">
                  <a:solidFill>
                    <a:srgbClr val="575757"/>
                  </a:solidFill>
                </a:rPr>
                <a:t>her şeyi doğru bilgi diye kabul etmeyip gerektiğinde eleştirel</a:t>
              </a:r>
            </a:p>
            <a:p>
              <a:r>
                <a:rPr lang="tr-TR" sz="2000" dirty="0">
                  <a:solidFill>
                    <a:srgbClr val="575757"/>
                  </a:solidFill>
                </a:rPr>
                <a:t>de yaklaşarak düşünce ve davranış geliştirerek kullanım.</a:t>
              </a:r>
            </a:p>
          </p:txBody>
        </p:sp>
        <p:pic>
          <p:nvPicPr>
            <p:cNvPr id="45" name="Resim 44"/>
            <p:cNvPicPr>
              <a:picLocks noChangeAspect="1"/>
            </p:cNvPicPr>
            <p:nvPr/>
          </p:nvPicPr>
          <p:blipFill>
            <a:blip r:embed="rId4" cstate="print"/>
            <a:stretch>
              <a:fillRect/>
            </a:stretch>
          </p:blipFill>
          <p:spPr>
            <a:xfrm>
              <a:off x="554927" y="1991580"/>
              <a:ext cx="191250" cy="180000"/>
            </a:xfrm>
            <a:prstGeom prst="rect">
              <a:avLst/>
            </a:prstGeom>
          </p:spPr>
        </p:pic>
      </p:grpSp>
      <p:sp>
        <p:nvSpPr>
          <p:cNvPr id="19"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cstate="print"/>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 xmlns:p14="http://schemas.microsoft.com/office/powerpoint/2010/main" val="223169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50"/>
                                        <p:tgtEl>
                                          <p:spTgt spid="29"/>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250"/>
                                        <p:tgtEl>
                                          <p:spTgt spid="43"/>
                                        </p:tgtEl>
                                      </p:cBhvr>
                                    </p:animEffect>
                                  </p:childTnLst>
                                </p:cTn>
                              </p:par>
                            </p:childTnLst>
                          </p:cTn>
                        </p:par>
                        <p:par>
                          <p:cTn id="37" fill="hold">
                            <p:stCondLst>
                              <p:cond delay="1750"/>
                            </p:stCondLst>
                            <p:childTnLst>
                              <p:par>
                                <p:cTn id="38" presetID="2" presetClass="entr" presetSubtype="2"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250" fill="hold"/>
                                        <p:tgtEl>
                                          <p:spTgt spid="19"/>
                                        </p:tgtEl>
                                        <p:attrNameLst>
                                          <p:attrName>ppt_x</p:attrName>
                                        </p:attrNameLst>
                                      </p:cBhvr>
                                      <p:tavLst>
                                        <p:tav tm="0">
                                          <p:val>
                                            <p:strVal val="1+#ppt_w/2"/>
                                          </p:val>
                                        </p:tav>
                                        <p:tav tm="100000">
                                          <p:val>
                                            <p:strVal val="#ppt_x"/>
                                          </p:val>
                                        </p:tav>
                                      </p:tavLst>
                                    </p:anim>
                                    <p:anim calcmode="lin" valueType="num">
                                      <p:cBhvr additive="base">
                                        <p:cTn id="41" dur="2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14</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3188437" cy="1015663"/>
          </a:xfrm>
          <a:prstGeom prst="rect">
            <a:avLst/>
          </a:prstGeom>
          <a:noFill/>
        </p:spPr>
        <p:txBody>
          <a:bodyPr wrap="none" rtlCol="0">
            <a:spAutoFit/>
          </a:bodyPr>
          <a:lstStyle/>
          <a:p>
            <a:r>
              <a:rPr lang="tr-TR" sz="6000" b="1" dirty="0"/>
              <a:t>Kullanma</a:t>
            </a:r>
          </a:p>
        </p:txBody>
      </p:sp>
      <p:grpSp>
        <p:nvGrpSpPr>
          <p:cNvPr id="29" name="Grup 28"/>
          <p:cNvGrpSpPr/>
          <p:nvPr/>
        </p:nvGrpSpPr>
        <p:grpSpPr>
          <a:xfrm>
            <a:off x="554927" y="1614603"/>
            <a:ext cx="6877719" cy="707886"/>
            <a:chOff x="554927" y="1881525"/>
            <a:chExt cx="6877719" cy="707886"/>
          </a:xfrm>
        </p:grpSpPr>
        <p:sp>
          <p:nvSpPr>
            <p:cNvPr id="30" name="Metin kutusu 29"/>
            <p:cNvSpPr txBox="1"/>
            <p:nvPr/>
          </p:nvSpPr>
          <p:spPr>
            <a:xfrm>
              <a:off x="746176" y="1881525"/>
              <a:ext cx="6686470" cy="707886"/>
            </a:xfrm>
            <a:prstGeom prst="rect">
              <a:avLst/>
            </a:prstGeom>
            <a:noFill/>
          </p:spPr>
          <p:txBody>
            <a:bodyPr wrap="square" rtlCol="0">
              <a:spAutoFit/>
            </a:bodyPr>
            <a:lstStyle/>
            <a:p>
              <a:r>
                <a:rPr lang="tr-TR" sz="2000" b="1" dirty="0">
                  <a:solidFill>
                    <a:srgbClr val="575757"/>
                  </a:solidFill>
                </a:rPr>
                <a:t>Çevreci kullanım: </a:t>
              </a:r>
            </a:p>
            <a:p>
              <a:r>
                <a:rPr lang="tr-TR" sz="2000" dirty="0">
                  <a:solidFill>
                    <a:srgbClr val="575757"/>
                  </a:solidFill>
                </a:rPr>
                <a:t>Çevreye zarar vermeyecek şekilde kullanım.</a:t>
              </a:r>
            </a:p>
          </p:txBody>
        </p:sp>
        <p:pic>
          <p:nvPicPr>
            <p:cNvPr id="31" name="Resim 30"/>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43" name="Grup 42"/>
          <p:cNvGrpSpPr/>
          <p:nvPr/>
        </p:nvGrpSpPr>
        <p:grpSpPr>
          <a:xfrm>
            <a:off x="554927" y="2505428"/>
            <a:ext cx="6986776" cy="1015663"/>
            <a:chOff x="554927" y="1881525"/>
            <a:chExt cx="6986776" cy="1015663"/>
          </a:xfrm>
        </p:grpSpPr>
        <p:sp>
          <p:nvSpPr>
            <p:cNvPr id="44" name="Metin kutusu 43"/>
            <p:cNvSpPr txBox="1"/>
            <p:nvPr/>
          </p:nvSpPr>
          <p:spPr>
            <a:xfrm>
              <a:off x="746177" y="1881525"/>
              <a:ext cx="6795526" cy="1015663"/>
            </a:xfrm>
            <a:prstGeom prst="rect">
              <a:avLst/>
            </a:prstGeom>
            <a:noFill/>
          </p:spPr>
          <p:txBody>
            <a:bodyPr wrap="square" rtlCol="0">
              <a:spAutoFit/>
            </a:bodyPr>
            <a:lstStyle/>
            <a:p>
              <a:r>
                <a:rPr lang="tr-TR" sz="2000" b="1" dirty="0">
                  <a:solidFill>
                    <a:srgbClr val="575757"/>
                  </a:solidFill>
                </a:rPr>
                <a:t>Stratejik kullanım: </a:t>
              </a:r>
            </a:p>
            <a:p>
              <a:r>
                <a:rPr lang="tr-TR" sz="2000" dirty="0">
                  <a:solidFill>
                    <a:srgbClr val="575757"/>
                  </a:solidFill>
                </a:rPr>
                <a:t>Arama motorlarının çıktılarını kontrol</a:t>
              </a:r>
            </a:p>
            <a:p>
              <a:r>
                <a:rPr lang="tr-TR" sz="2000" dirty="0">
                  <a:solidFill>
                    <a:srgbClr val="575757"/>
                  </a:solidFill>
                </a:rPr>
                <a:t>ederek kullanım.</a:t>
              </a:r>
            </a:p>
          </p:txBody>
        </p:sp>
        <p:pic>
          <p:nvPicPr>
            <p:cNvPr id="45" name="Resim 44"/>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19" name="Grup 18"/>
          <p:cNvGrpSpPr/>
          <p:nvPr/>
        </p:nvGrpSpPr>
        <p:grpSpPr>
          <a:xfrm>
            <a:off x="554927" y="3627729"/>
            <a:ext cx="6986776" cy="1015663"/>
            <a:chOff x="554927" y="1881525"/>
            <a:chExt cx="6986776" cy="1015663"/>
          </a:xfrm>
        </p:grpSpPr>
        <p:sp>
          <p:nvSpPr>
            <p:cNvPr id="20" name="Metin kutusu 19"/>
            <p:cNvSpPr txBox="1"/>
            <p:nvPr/>
          </p:nvSpPr>
          <p:spPr>
            <a:xfrm>
              <a:off x="746177" y="1881525"/>
              <a:ext cx="6795526" cy="1015663"/>
            </a:xfrm>
            <a:prstGeom prst="rect">
              <a:avLst/>
            </a:prstGeom>
            <a:noFill/>
          </p:spPr>
          <p:txBody>
            <a:bodyPr wrap="square" rtlCol="0">
              <a:spAutoFit/>
            </a:bodyPr>
            <a:lstStyle/>
            <a:p>
              <a:r>
                <a:rPr lang="tr-TR" sz="2000" b="1" dirty="0">
                  <a:solidFill>
                    <a:srgbClr val="575757"/>
                  </a:solidFill>
                </a:rPr>
                <a:t>Dürüst kullanım: </a:t>
              </a:r>
            </a:p>
            <a:p>
              <a:r>
                <a:rPr lang="tr-TR" sz="2000" dirty="0">
                  <a:solidFill>
                    <a:srgbClr val="575757"/>
                  </a:solidFill>
                </a:rPr>
                <a:t>Dolaşımda tutulan içeriğin telif haklarına</a:t>
              </a:r>
            </a:p>
            <a:p>
              <a:r>
                <a:rPr lang="tr-TR" sz="2000" dirty="0">
                  <a:solidFill>
                    <a:srgbClr val="575757"/>
                  </a:solidFill>
                </a:rPr>
                <a:t>riayet ederek kullanım.</a:t>
              </a:r>
            </a:p>
          </p:txBody>
        </p:sp>
        <p:pic>
          <p:nvPicPr>
            <p:cNvPr id="21" name="Resim 20"/>
            <p:cNvPicPr>
              <a:picLocks noChangeAspect="1"/>
            </p:cNvPicPr>
            <p:nvPr/>
          </p:nvPicPr>
          <p:blipFill>
            <a:blip r:embed="rId4" cstate="print"/>
            <a:stretch>
              <a:fillRect/>
            </a:stretch>
          </p:blipFill>
          <p:spPr>
            <a:xfrm>
              <a:off x="554927" y="1991580"/>
              <a:ext cx="191250" cy="180000"/>
            </a:xfrm>
            <a:prstGeom prst="rect">
              <a:avLst/>
            </a:prstGeom>
          </p:spPr>
        </p:pic>
      </p:grpSp>
      <p:sp>
        <p:nvSpPr>
          <p:cNvPr id="22"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cstate="print"/>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 xmlns:p14="http://schemas.microsoft.com/office/powerpoint/2010/main" val="191037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50"/>
                                        <p:tgtEl>
                                          <p:spTgt spid="29"/>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250"/>
                                        <p:tgtEl>
                                          <p:spTgt spid="43"/>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250"/>
                                        <p:tgtEl>
                                          <p:spTgt spid="19"/>
                                        </p:tgtEl>
                                      </p:cBhvr>
                                    </p:animEffect>
                                  </p:childTnLst>
                                </p:cTn>
                              </p:par>
                            </p:childTnLst>
                          </p:cTn>
                        </p:par>
                        <p:par>
                          <p:cTn id="41" fill="hold">
                            <p:stCondLst>
                              <p:cond delay="2000"/>
                            </p:stCondLst>
                            <p:childTnLst>
                              <p:par>
                                <p:cTn id="42" presetID="2" presetClass="entr" presetSubtype="2"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250" fill="hold"/>
                                        <p:tgtEl>
                                          <p:spTgt spid="22"/>
                                        </p:tgtEl>
                                        <p:attrNameLst>
                                          <p:attrName>ppt_x</p:attrName>
                                        </p:attrNameLst>
                                      </p:cBhvr>
                                      <p:tavLst>
                                        <p:tav tm="0">
                                          <p:val>
                                            <p:strVal val="1+#ppt_w/2"/>
                                          </p:val>
                                        </p:tav>
                                        <p:tav tm="100000">
                                          <p:val>
                                            <p:strVal val="#ppt_x"/>
                                          </p:val>
                                        </p:tav>
                                      </p:tavLst>
                                    </p:anim>
                                    <p:anim calcmode="lin" valueType="num">
                                      <p:cBhvr additive="base">
                                        <p:cTn id="45" dur="25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15</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3188437" cy="1015663"/>
          </a:xfrm>
          <a:prstGeom prst="rect">
            <a:avLst/>
          </a:prstGeom>
          <a:noFill/>
        </p:spPr>
        <p:txBody>
          <a:bodyPr wrap="none" rtlCol="0">
            <a:spAutoFit/>
          </a:bodyPr>
          <a:lstStyle/>
          <a:p>
            <a:r>
              <a:rPr lang="tr-TR" sz="6000" b="1" dirty="0"/>
              <a:t>Kullanma</a:t>
            </a:r>
          </a:p>
        </p:txBody>
      </p:sp>
      <p:grpSp>
        <p:nvGrpSpPr>
          <p:cNvPr id="29" name="Grup 28"/>
          <p:cNvGrpSpPr/>
          <p:nvPr/>
        </p:nvGrpSpPr>
        <p:grpSpPr>
          <a:xfrm>
            <a:off x="554927" y="1614603"/>
            <a:ext cx="6877719" cy="1015663"/>
            <a:chOff x="554927" y="1881525"/>
            <a:chExt cx="6877719" cy="1015663"/>
          </a:xfrm>
        </p:grpSpPr>
        <p:sp>
          <p:nvSpPr>
            <p:cNvPr id="30" name="Metin kutusu 29"/>
            <p:cNvSpPr txBox="1"/>
            <p:nvPr/>
          </p:nvSpPr>
          <p:spPr>
            <a:xfrm>
              <a:off x="746176" y="1881525"/>
              <a:ext cx="6686470" cy="1015663"/>
            </a:xfrm>
            <a:prstGeom prst="rect">
              <a:avLst/>
            </a:prstGeom>
            <a:noFill/>
          </p:spPr>
          <p:txBody>
            <a:bodyPr wrap="square" rtlCol="0">
              <a:spAutoFit/>
            </a:bodyPr>
            <a:lstStyle/>
            <a:p>
              <a:r>
                <a:rPr lang="tr-TR" sz="2000" b="1" dirty="0">
                  <a:solidFill>
                    <a:srgbClr val="575757"/>
                  </a:solidFill>
                </a:rPr>
                <a:t>Sağlıklı kullanım: </a:t>
              </a:r>
            </a:p>
            <a:p>
              <a:r>
                <a:rPr lang="tr-TR" sz="2000" dirty="0">
                  <a:solidFill>
                    <a:srgbClr val="575757"/>
                  </a:solidFill>
                </a:rPr>
                <a:t>Yanlış duruş veya uzun oturuşlar sebebiyle </a:t>
              </a:r>
            </a:p>
            <a:p>
              <a:r>
                <a:rPr lang="tr-TR" sz="2000" dirty="0">
                  <a:solidFill>
                    <a:srgbClr val="575757"/>
                  </a:solidFill>
                </a:rPr>
                <a:t>bedene zarar vermeyecek şekilde kullanım.</a:t>
              </a:r>
            </a:p>
          </p:txBody>
        </p:sp>
        <p:pic>
          <p:nvPicPr>
            <p:cNvPr id="31" name="Resim 30"/>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43" name="Grup 42"/>
          <p:cNvGrpSpPr/>
          <p:nvPr/>
        </p:nvGrpSpPr>
        <p:grpSpPr>
          <a:xfrm>
            <a:off x="554927" y="2768632"/>
            <a:ext cx="6986776" cy="707886"/>
            <a:chOff x="554927" y="1881525"/>
            <a:chExt cx="6986776" cy="707886"/>
          </a:xfrm>
        </p:grpSpPr>
        <p:sp>
          <p:nvSpPr>
            <p:cNvPr id="44" name="Metin kutusu 43"/>
            <p:cNvSpPr txBox="1"/>
            <p:nvPr/>
          </p:nvSpPr>
          <p:spPr>
            <a:xfrm>
              <a:off x="746177" y="1881525"/>
              <a:ext cx="6795526" cy="707886"/>
            </a:xfrm>
            <a:prstGeom prst="rect">
              <a:avLst/>
            </a:prstGeom>
            <a:noFill/>
          </p:spPr>
          <p:txBody>
            <a:bodyPr wrap="square" rtlCol="0">
              <a:spAutoFit/>
            </a:bodyPr>
            <a:lstStyle/>
            <a:p>
              <a:r>
                <a:rPr lang="tr-TR" sz="2000" b="1" dirty="0">
                  <a:solidFill>
                    <a:srgbClr val="575757"/>
                  </a:solidFill>
                </a:rPr>
                <a:t>Bilgili kullanım: </a:t>
              </a:r>
            </a:p>
            <a:p>
              <a:r>
                <a:rPr lang="nn-NO" sz="2000" dirty="0">
                  <a:solidFill>
                    <a:srgbClr val="575757"/>
                  </a:solidFill>
                </a:rPr>
                <a:t>Temel teknoloji bilgisine sahip olarak kullanım.</a:t>
              </a:r>
            </a:p>
          </p:txBody>
        </p:sp>
        <p:pic>
          <p:nvPicPr>
            <p:cNvPr id="45" name="Resim 44"/>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19" name="Grup 18"/>
          <p:cNvGrpSpPr/>
          <p:nvPr/>
        </p:nvGrpSpPr>
        <p:grpSpPr>
          <a:xfrm>
            <a:off x="554927" y="3606409"/>
            <a:ext cx="6986776" cy="707886"/>
            <a:chOff x="554927" y="1881525"/>
            <a:chExt cx="6986776" cy="707886"/>
          </a:xfrm>
        </p:grpSpPr>
        <p:sp>
          <p:nvSpPr>
            <p:cNvPr id="20" name="Metin kutusu 19"/>
            <p:cNvSpPr txBox="1"/>
            <p:nvPr/>
          </p:nvSpPr>
          <p:spPr>
            <a:xfrm>
              <a:off x="746177" y="1881525"/>
              <a:ext cx="6795526" cy="707886"/>
            </a:xfrm>
            <a:prstGeom prst="rect">
              <a:avLst/>
            </a:prstGeom>
            <a:noFill/>
          </p:spPr>
          <p:txBody>
            <a:bodyPr wrap="square" rtlCol="0">
              <a:spAutoFit/>
            </a:bodyPr>
            <a:lstStyle/>
            <a:p>
              <a:r>
                <a:rPr lang="tr-TR" sz="2000" b="1" dirty="0">
                  <a:solidFill>
                    <a:srgbClr val="575757"/>
                  </a:solidFill>
                </a:rPr>
                <a:t>Sınırlı kullanım: </a:t>
              </a:r>
            </a:p>
            <a:p>
              <a:r>
                <a:rPr lang="tr-TR" sz="2000" dirty="0">
                  <a:solidFill>
                    <a:srgbClr val="575757"/>
                  </a:solidFill>
                </a:rPr>
                <a:t>Günlük süre sınırlarına uyarak kullanım.</a:t>
              </a:r>
            </a:p>
          </p:txBody>
        </p:sp>
        <p:pic>
          <p:nvPicPr>
            <p:cNvPr id="21" name="Resim 20"/>
            <p:cNvPicPr>
              <a:picLocks noChangeAspect="1"/>
            </p:cNvPicPr>
            <p:nvPr/>
          </p:nvPicPr>
          <p:blipFill>
            <a:blip r:embed="rId4" cstate="print"/>
            <a:stretch>
              <a:fillRect/>
            </a:stretch>
          </p:blipFill>
          <p:spPr>
            <a:xfrm>
              <a:off x="554927" y="1991580"/>
              <a:ext cx="191250" cy="180000"/>
            </a:xfrm>
            <a:prstGeom prst="rect">
              <a:avLst/>
            </a:prstGeom>
          </p:spPr>
        </p:pic>
      </p:grpSp>
      <p:sp>
        <p:nvSpPr>
          <p:cNvPr id="22"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cstate="print"/>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 xmlns:p14="http://schemas.microsoft.com/office/powerpoint/2010/main" val="154344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50"/>
                                        <p:tgtEl>
                                          <p:spTgt spid="29"/>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250"/>
                                        <p:tgtEl>
                                          <p:spTgt spid="43"/>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250"/>
                                        <p:tgtEl>
                                          <p:spTgt spid="19"/>
                                        </p:tgtEl>
                                      </p:cBhvr>
                                    </p:animEffect>
                                  </p:childTnLst>
                                </p:cTn>
                              </p:par>
                            </p:childTnLst>
                          </p:cTn>
                        </p:par>
                        <p:par>
                          <p:cTn id="41" fill="hold">
                            <p:stCondLst>
                              <p:cond delay="2000"/>
                            </p:stCondLst>
                            <p:childTnLst>
                              <p:par>
                                <p:cTn id="42" presetID="2" presetClass="entr" presetSubtype="2"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250" fill="hold"/>
                                        <p:tgtEl>
                                          <p:spTgt spid="22"/>
                                        </p:tgtEl>
                                        <p:attrNameLst>
                                          <p:attrName>ppt_x</p:attrName>
                                        </p:attrNameLst>
                                      </p:cBhvr>
                                      <p:tavLst>
                                        <p:tav tm="0">
                                          <p:val>
                                            <p:strVal val="1+#ppt_w/2"/>
                                          </p:val>
                                        </p:tav>
                                        <p:tav tm="100000">
                                          <p:val>
                                            <p:strVal val="#ppt_x"/>
                                          </p:val>
                                        </p:tav>
                                      </p:tavLst>
                                    </p:anim>
                                    <p:anim calcmode="lin" valueType="num">
                                      <p:cBhvr additive="base">
                                        <p:cTn id="45" dur="25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16</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554790" cy="1015663"/>
          </a:xfrm>
          <a:prstGeom prst="rect">
            <a:avLst/>
          </a:prstGeom>
          <a:noFill/>
        </p:spPr>
        <p:txBody>
          <a:bodyPr wrap="none" rtlCol="0">
            <a:spAutoFit/>
          </a:bodyPr>
          <a:lstStyle/>
          <a:p>
            <a:r>
              <a:rPr lang="tr-TR" sz="6000" b="1" dirty="0"/>
              <a:t>Kötüye kullanma</a:t>
            </a:r>
          </a:p>
        </p:txBody>
      </p:sp>
      <p:grpSp>
        <p:nvGrpSpPr>
          <p:cNvPr id="29" name="Grup 28"/>
          <p:cNvGrpSpPr/>
          <p:nvPr/>
        </p:nvGrpSpPr>
        <p:grpSpPr>
          <a:xfrm>
            <a:off x="554927" y="1972118"/>
            <a:ext cx="6877719" cy="400110"/>
            <a:chOff x="554927" y="1881525"/>
            <a:chExt cx="6877719" cy="400110"/>
          </a:xfrm>
        </p:grpSpPr>
        <p:sp>
          <p:nvSpPr>
            <p:cNvPr id="30" name="Metin kutusu 29"/>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İnterneti denetimsiz, sınırsız ve amaçsız,</a:t>
              </a:r>
            </a:p>
          </p:txBody>
        </p:sp>
        <p:pic>
          <p:nvPicPr>
            <p:cNvPr id="31" name="Resim 30"/>
            <p:cNvPicPr>
              <a:picLocks noChangeAspect="1"/>
            </p:cNvPicPr>
            <p:nvPr/>
          </p:nvPicPr>
          <p:blipFill>
            <a:blip r:embed="rId4" cstate="print"/>
            <a:stretch>
              <a:fillRect/>
            </a:stretch>
          </p:blipFill>
          <p:spPr>
            <a:xfrm>
              <a:off x="554927" y="1991580"/>
              <a:ext cx="191250" cy="180000"/>
            </a:xfrm>
            <a:prstGeom prst="rect">
              <a:avLst/>
            </a:prstGeom>
          </p:spPr>
        </p:pic>
      </p:gr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cstate="print"/>
            <a:srcRect/>
            <a:stretch>
              <a:fillRect r="-1000"/>
            </a:stretch>
          </a:blipFill>
          <a:ln>
            <a:noFill/>
          </a:ln>
        </p:spPr>
        <p:txBody>
          <a:bodyPr vert="horz" wrap="square" lIns="91440" tIns="45720" rIns="91440" bIns="45720" numCol="1" anchor="t" anchorCtr="0" compatLnSpc="1">
            <a:prstTxWarp prst="textNoShape">
              <a:avLst/>
            </a:prstTxWarp>
          </a:bodyPr>
          <a:lstStyle/>
          <a:p>
            <a:endParaRPr lang="tr-TR"/>
          </a:p>
        </p:txBody>
      </p:sp>
      <p:sp>
        <p:nvSpPr>
          <p:cNvPr id="2" name="Dikdörtgen 1"/>
          <p:cNvSpPr/>
          <p:nvPr/>
        </p:nvSpPr>
        <p:spPr>
          <a:xfrm>
            <a:off x="356649" y="1513817"/>
            <a:ext cx="6035761" cy="369332"/>
          </a:xfrm>
          <a:prstGeom prst="rect">
            <a:avLst/>
          </a:prstGeom>
        </p:spPr>
        <p:txBody>
          <a:bodyPr wrap="square">
            <a:spAutoFit/>
          </a:bodyPr>
          <a:lstStyle/>
          <a:p>
            <a:r>
              <a:rPr lang="tr-TR" b="1" dirty="0">
                <a:solidFill>
                  <a:srgbClr val="575757"/>
                </a:solidFill>
              </a:rPr>
              <a:t>Teknoloji kullanımını nasıl zararlı hale getiriyoruz?</a:t>
            </a:r>
          </a:p>
        </p:txBody>
      </p:sp>
      <p:grpSp>
        <p:nvGrpSpPr>
          <p:cNvPr id="32" name="Grup 31"/>
          <p:cNvGrpSpPr/>
          <p:nvPr/>
        </p:nvGrpSpPr>
        <p:grpSpPr>
          <a:xfrm>
            <a:off x="554927" y="2364526"/>
            <a:ext cx="6877719" cy="400110"/>
            <a:chOff x="554927" y="1881525"/>
            <a:chExt cx="6877719" cy="400110"/>
          </a:xfrm>
        </p:grpSpPr>
        <p:sp>
          <p:nvSpPr>
            <p:cNvPr id="33" name="Metin kutusu 32"/>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Gündelik yaşamı ve sorumlulukları aksatacak şekilde, </a:t>
              </a:r>
            </a:p>
          </p:txBody>
        </p:sp>
        <p:pic>
          <p:nvPicPr>
            <p:cNvPr id="34" name="Resim 33"/>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35" name="Grup 34"/>
          <p:cNvGrpSpPr/>
          <p:nvPr/>
        </p:nvGrpSpPr>
        <p:grpSpPr>
          <a:xfrm>
            <a:off x="554927" y="2764636"/>
            <a:ext cx="6877719" cy="400110"/>
            <a:chOff x="554927" y="1881525"/>
            <a:chExt cx="6877719" cy="400110"/>
          </a:xfrm>
        </p:grpSpPr>
        <p:sp>
          <p:nvSpPr>
            <p:cNvPr id="36" name="Metin kutusu 35"/>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Uzun süreli,</a:t>
              </a:r>
            </a:p>
          </p:txBody>
        </p:sp>
        <p:pic>
          <p:nvPicPr>
            <p:cNvPr id="37" name="Resim 36"/>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38" name="Grup 37"/>
          <p:cNvGrpSpPr/>
          <p:nvPr/>
        </p:nvGrpSpPr>
        <p:grpSpPr>
          <a:xfrm>
            <a:off x="554927" y="3153742"/>
            <a:ext cx="6877719" cy="400110"/>
            <a:chOff x="554927" y="1881525"/>
            <a:chExt cx="6877719" cy="400110"/>
          </a:xfrm>
        </p:grpSpPr>
        <p:sp>
          <p:nvSpPr>
            <p:cNvPr id="39" name="Metin kutusu 38"/>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Uygunsuz içeriklere maruz kalarak,</a:t>
              </a:r>
            </a:p>
          </p:txBody>
        </p:sp>
        <p:pic>
          <p:nvPicPr>
            <p:cNvPr id="40" name="Resim 39"/>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41" name="Grup 40"/>
          <p:cNvGrpSpPr/>
          <p:nvPr/>
        </p:nvGrpSpPr>
        <p:grpSpPr>
          <a:xfrm>
            <a:off x="554927" y="3554175"/>
            <a:ext cx="6877719" cy="707886"/>
            <a:chOff x="554927" y="1881525"/>
            <a:chExt cx="6877719" cy="707886"/>
          </a:xfrm>
        </p:grpSpPr>
        <p:sp>
          <p:nvSpPr>
            <p:cNvPr id="42" name="Metin kutusu 41"/>
            <p:cNvSpPr txBox="1"/>
            <p:nvPr/>
          </p:nvSpPr>
          <p:spPr>
            <a:xfrm>
              <a:off x="746176" y="1881525"/>
              <a:ext cx="6686470" cy="707886"/>
            </a:xfrm>
            <a:prstGeom prst="rect">
              <a:avLst/>
            </a:prstGeom>
            <a:noFill/>
          </p:spPr>
          <p:txBody>
            <a:bodyPr wrap="square" rtlCol="0">
              <a:spAutoFit/>
            </a:bodyPr>
            <a:lstStyle/>
            <a:p>
              <a:r>
                <a:rPr lang="tr-TR" sz="2000" dirty="0">
                  <a:solidFill>
                    <a:srgbClr val="575757"/>
                  </a:solidFill>
                </a:rPr>
                <a:t>Fiziksel, sosyal, psikolojik ve zihinsel gelişimi </a:t>
              </a:r>
            </a:p>
            <a:p>
              <a:r>
                <a:rPr lang="tr-TR" sz="2000" dirty="0">
                  <a:solidFill>
                    <a:srgbClr val="575757"/>
                  </a:solidFill>
                </a:rPr>
                <a:t>olumsuz etkileyecek biçimde kullandığımızda, </a:t>
              </a:r>
            </a:p>
          </p:txBody>
        </p:sp>
        <p:pic>
          <p:nvPicPr>
            <p:cNvPr id="46" name="Resim 45"/>
            <p:cNvPicPr>
              <a:picLocks noChangeAspect="1"/>
            </p:cNvPicPr>
            <p:nvPr/>
          </p:nvPicPr>
          <p:blipFill>
            <a:blip r:embed="rId4" cstate="print"/>
            <a:stretch>
              <a:fillRect/>
            </a:stretch>
          </p:blipFill>
          <p:spPr>
            <a:xfrm>
              <a:off x="554927" y="1991580"/>
              <a:ext cx="191250" cy="180000"/>
            </a:xfrm>
            <a:prstGeom prst="rect">
              <a:avLst/>
            </a:prstGeom>
          </p:spPr>
        </p:pic>
      </p:grpSp>
      <p:sp>
        <p:nvSpPr>
          <p:cNvPr id="47" name="Dikdörtgen 46"/>
          <p:cNvSpPr/>
          <p:nvPr/>
        </p:nvSpPr>
        <p:spPr>
          <a:xfrm>
            <a:off x="356649" y="4315742"/>
            <a:ext cx="6035761" cy="369332"/>
          </a:xfrm>
          <a:prstGeom prst="rect">
            <a:avLst/>
          </a:prstGeom>
        </p:spPr>
        <p:txBody>
          <a:bodyPr wrap="square">
            <a:spAutoFit/>
          </a:bodyPr>
          <a:lstStyle/>
          <a:p>
            <a:r>
              <a:rPr lang="tr-TR" b="1" dirty="0">
                <a:solidFill>
                  <a:srgbClr val="575757"/>
                </a:solidFill>
              </a:rPr>
              <a:t>bu kullanım bizim için zararlı hale gelir.</a:t>
            </a:r>
          </a:p>
        </p:txBody>
      </p:sp>
    </p:spTree>
    <p:extLst>
      <p:ext uri="{BB962C8B-B14F-4D97-AF65-F5344CB8AC3E}">
        <p14:creationId xmlns="" xmlns:p14="http://schemas.microsoft.com/office/powerpoint/2010/main" val="186147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50"/>
                                        <p:tgtEl>
                                          <p:spTgt spid="2"/>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250"/>
                                        <p:tgtEl>
                                          <p:spTgt spid="29"/>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250"/>
                                        <p:tgtEl>
                                          <p:spTgt spid="32"/>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250"/>
                                        <p:tgtEl>
                                          <p:spTgt spid="35"/>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250"/>
                                        <p:tgtEl>
                                          <p:spTgt spid="38"/>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250"/>
                                        <p:tgtEl>
                                          <p:spTgt spid="41"/>
                                        </p:tgtEl>
                                      </p:cBhvr>
                                    </p:animEffect>
                                  </p:childTnLst>
                                </p:cTn>
                              </p:par>
                            </p:childTnLst>
                          </p:cTn>
                        </p:par>
                        <p:par>
                          <p:cTn id="58" fill="hold">
                            <p:stCondLst>
                              <p:cond delay="3000"/>
                            </p:stCondLst>
                            <p:childTnLst>
                              <p:par>
                                <p:cTn id="59" presetID="10" presetClass="entr" presetSubtype="0" fill="hold" grpId="0" nodeType="after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fade">
                                      <p:cBhvr>
                                        <p:cTn id="61" dur="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P spid="2" grpId="0"/>
      <p:bldP spid="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
          <p:cNvSpPr/>
          <p:nvPr/>
        </p:nvSpPr>
        <p:spPr>
          <a:xfrm>
            <a:off x="5471432" y="1443749"/>
            <a:ext cx="6720568" cy="4073788"/>
          </a:xfrm>
          <a:prstGeom prst="rect">
            <a:avLst/>
          </a:prstGeom>
          <a:blipFill>
            <a:blip r:embed="rId3" cstate="print"/>
            <a:stretch>
              <a:fillRect/>
            </a:stretch>
          </a:blipFill>
        </p:spPr>
        <p:txBody>
          <a:bodyPr wrap="square" lIns="0" tIns="0" rIns="0" bIns="0" rtlCol="0"/>
          <a:lstStyle/>
          <a:p>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506362" cy="1015663"/>
          </a:xfrm>
          <a:prstGeom prst="rect">
            <a:avLst/>
          </a:prstGeom>
          <a:noFill/>
        </p:spPr>
        <p:txBody>
          <a:bodyPr wrap="none" rtlCol="0">
            <a:spAutoFit/>
          </a:bodyPr>
          <a:lstStyle/>
          <a:p>
            <a:r>
              <a:rPr lang="tr-TR" sz="6000" b="1" dirty="0"/>
              <a:t>Sunum içeriği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713303" y="1310684"/>
            <a:ext cx="5662384" cy="3785652"/>
          </a:xfrm>
          <a:prstGeom prst="rect">
            <a:avLst/>
          </a:prstGeom>
          <a:noFill/>
        </p:spPr>
        <p:txBody>
          <a:bodyPr wrap="none" rtlCol="0">
            <a:spAutoFit/>
          </a:bodyPr>
          <a:lstStyle/>
          <a:p>
            <a:r>
              <a:rPr lang="tr-TR" sz="2000" dirty="0">
                <a:solidFill>
                  <a:srgbClr val="575757"/>
                </a:solidFill>
              </a:rPr>
              <a:t>Teknoloji bağımlılığı nedir?</a:t>
            </a:r>
          </a:p>
          <a:p>
            <a:r>
              <a:rPr lang="tr-TR" sz="2000" dirty="0">
                <a:solidFill>
                  <a:srgbClr val="575757"/>
                </a:solidFill>
              </a:rPr>
              <a:t>Belirtileri neler olabilir?</a:t>
            </a:r>
          </a:p>
          <a:p>
            <a:r>
              <a:rPr lang="tr-TR" sz="2000" dirty="0">
                <a:solidFill>
                  <a:srgbClr val="575757"/>
                </a:solidFill>
              </a:rPr>
              <a:t>Sebepler neler olabilir?</a:t>
            </a:r>
          </a:p>
          <a:p>
            <a:r>
              <a:rPr lang="tr-TR" sz="2000" dirty="0" smtClean="0">
                <a:solidFill>
                  <a:srgbClr val="575757"/>
                </a:solidFill>
              </a:rPr>
              <a:t>Kimler </a:t>
            </a:r>
            <a:r>
              <a:rPr lang="tr-TR" sz="2000" dirty="0">
                <a:solidFill>
                  <a:srgbClr val="575757"/>
                </a:solidFill>
              </a:rPr>
              <a:t>risk altında</a:t>
            </a:r>
            <a:r>
              <a:rPr lang="tr-TR" sz="2000" dirty="0" smtClean="0">
                <a:solidFill>
                  <a:srgbClr val="575757"/>
                </a:solidFill>
              </a:rPr>
              <a:t>?</a:t>
            </a:r>
          </a:p>
          <a:p>
            <a:r>
              <a:rPr lang="tr-TR" sz="2000" dirty="0">
                <a:solidFill>
                  <a:srgbClr val="575757"/>
                </a:solidFill>
              </a:rPr>
              <a:t>Adım adım teknoloji bağımlılığı</a:t>
            </a:r>
          </a:p>
          <a:p>
            <a:r>
              <a:rPr lang="tr-TR" sz="2000" dirty="0" smtClean="0">
                <a:solidFill>
                  <a:srgbClr val="575757"/>
                </a:solidFill>
              </a:rPr>
              <a:t>Teknolojiyi kullanma biçimleri</a:t>
            </a:r>
          </a:p>
          <a:p>
            <a:r>
              <a:rPr lang="tr-TR" sz="2000" dirty="0" smtClean="0">
                <a:solidFill>
                  <a:srgbClr val="575757"/>
                </a:solidFill>
              </a:rPr>
              <a:t>Teknolojik bağımlılıklar</a:t>
            </a:r>
            <a:endParaRPr lang="tr-TR" sz="2000" dirty="0">
              <a:solidFill>
                <a:srgbClr val="575757"/>
              </a:solidFill>
            </a:endParaRPr>
          </a:p>
          <a:p>
            <a:r>
              <a:rPr lang="tr-TR" sz="2000" dirty="0">
                <a:solidFill>
                  <a:srgbClr val="575757"/>
                </a:solidFill>
              </a:rPr>
              <a:t>Teknoloji kullanımını nasıl zararlı hale getiriyoruz?</a:t>
            </a:r>
          </a:p>
          <a:p>
            <a:r>
              <a:rPr lang="tr-TR" sz="2000" dirty="0">
                <a:solidFill>
                  <a:srgbClr val="575757"/>
                </a:solidFill>
              </a:rPr>
              <a:t>Kendimi nasıl koruyabilirim?</a:t>
            </a:r>
          </a:p>
          <a:p>
            <a:r>
              <a:rPr lang="tr-TR" sz="2000" dirty="0">
                <a:solidFill>
                  <a:srgbClr val="575757"/>
                </a:solidFill>
              </a:rPr>
              <a:t>Bağımlılık riskinden korunmak için neler yapabilirim?</a:t>
            </a:r>
          </a:p>
          <a:p>
            <a:r>
              <a:rPr lang="tr-TR" sz="2000" dirty="0">
                <a:solidFill>
                  <a:srgbClr val="575757"/>
                </a:solidFill>
              </a:rPr>
              <a:t>Çocuklarımızı nasıl koruyabiliriz?</a:t>
            </a:r>
          </a:p>
          <a:p>
            <a:r>
              <a:rPr lang="tr-TR" sz="2000" dirty="0">
                <a:solidFill>
                  <a:srgbClr val="575757"/>
                </a:solidFill>
              </a:rPr>
              <a:t>Çocuklar teknoloji başında ne kadar vakit geçirmeli?</a:t>
            </a: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B2B2B2"/>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B2B2B2"/>
                    </a:solidFill>
                  </a:rPr>
                  <a:t>02</a:t>
                </a:r>
              </a:p>
            </p:txBody>
          </p:sp>
        </p:grpSp>
        <p:pic>
          <p:nvPicPr>
            <p:cNvPr id="123" name="Resim 122"/>
            <p:cNvPicPr>
              <a:picLocks noChangeAspect="1"/>
            </p:cNvPicPr>
            <p:nvPr/>
          </p:nvPicPr>
          <p:blipFill>
            <a:blip r:embed="rId4" cstate="print"/>
            <a:stretch>
              <a:fillRect/>
            </a:stretch>
          </p:blipFill>
          <p:spPr>
            <a:xfrm>
              <a:off x="356650" y="5244614"/>
              <a:ext cx="2148750" cy="1035000"/>
            </a:xfrm>
            <a:prstGeom prst="rect">
              <a:avLst/>
            </a:prstGeom>
          </p:spPr>
        </p:pic>
      </p:grpSp>
      <p:grpSp>
        <p:nvGrpSpPr>
          <p:cNvPr id="3" name="Grup 2"/>
          <p:cNvGrpSpPr/>
          <p:nvPr/>
        </p:nvGrpSpPr>
        <p:grpSpPr>
          <a:xfrm>
            <a:off x="510103" y="1353176"/>
            <a:ext cx="203200" cy="3743160"/>
            <a:chOff x="510103" y="1353176"/>
            <a:chExt cx="203200" cy="3743160"/>
          </a:xfrm>
        </p:grpSpPr>
        <p:sp>
          <p:nvSpPr>
            <p:cNvPr id="2142" name="Line 116"/>
            <p:cNvSpPr>
              <a:spLocks noChangeShapeType="1"/>
            </p:cNvSpPr>
            <p:nvPr/>
          </p:nvSpPr>
          <p:spPr bwMode="auto">
            <a:xfrm>
              <a:off x="603057" y="1353176"/>
              <a:ext cx="0" cy="3743160"/>
            </a:xfrm>
            <a:prstGeom prst="line">
              <a:avLst/>
            </a:prstGeom>
            <a:noFill/>
            <a:ln w="28575" cap="flat">
              <a:solidFill>
                <a:srgbClr val="EDEDED"/>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8" name="Oval 120"/>
            <p:cNvSpPr>
              <a:spLocks noChangeArrowheads="1"/>
            </p:cNvSpPr>
            <p:nvPr/>
          </p:nvSpPr>
          <p:spPr bwMode="auto">
            <a:xfrm>
              <a:off x="510103" y="1421980"/>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2" name="Oval 120"/>
            <p:cNvSpPr>
              <a:spLocks noChangeArrowheads="1"/>
            </p:cNvSpPr>
            <p:nvPr/>
          </p:nvSpPr>
          <p:spPr bwMode="auto">
            <a:xfrm>
              <a:off x="510103" y="1720408"/>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3" name="Oval 120"/>
            <p:cNvSpPr>
              <a:spLocks noChangeArrowheads="1"/>
            </p:cNvSpPr>
            <p:nvPr/>
          </p:nvSpPr>
          <p:spPr bwMode="auto">
            <a:xfrm>
              <a:off x="510103" y="2010526"/>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4" name="Oval 120"/>
            <p:cNvSpPr>
              <a:spLocks noChangeArrowheads="1"/>
            </p:cNvSpPr>
            <p:nvPr/>
          </p:nvSpPr>
          <p:spPr bwMode="auto">
            <a:xfrm>
              <a:off x="510103" y="2308954"/>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5" name="Oval 120"/>
            <p:cNvSpPr>
              <a:spLocks noChangeArrowheads="1"/>
            </p:cNvSpPr>
            <p:nvPr/>
          </p:nvSpPr>
          <p:spPr bwMode="auto">
            <a:xfrm>
              <a:off x="510103" y="2626848"/>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6" name="Oval 120"/>
            <p:cNvSpPr>
              <a:spLocks noChangeArrowheads="1"/>
            </p:cNvSpPr>
            <p:nvPr/>
          </p:nvSpPr>
          <p:spPr bwMode="auto">
            <a:xfrm>
              <a:off x="510103" y="2925276"/>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7" name="Oval 120"/>
            <p:cNvSpPr>
              <a:spLocks noChangeArrowheads="1"/>
            </p:cNvSpPr>
            <p:nvPr/>
          </p:nvSpPr>
          <p:spPr bwMode="auto">
            <a:xfrm>
              <a:off x="510103" y="3215394"/>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8" name="Oval 120"/>
            <p:cNvSpPr>
              <a:spLocks noChangeArrowheads="1"/>
            </p:cNvSpPr>
            <p:nvPr/>
          </p:nvSpPr>
          <p:spPr bwMode="auto">
            <a:xfrm>
              <a:off x="510103" y="3513822"/>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9" name="Oval 120"/>
            <p:cNvSpPr>
              <a:spLocks noChangeArrowheads="1"/>
            </p:cNvSpPr>
            <p:nvPr/>
          </p:nvSpPr>
          <p:spPr bwMode="auto">
            <a:xfrm>
              <a:off x="510103" y="3849865"/>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0" name="Oval 120"/>
            <p:cNvSpPr>
              <a:spLocks noChangeArrowheads="1"/>
            </p:cNvSpPr>
            <p:nvPr/>
          </p:nvSpPr>
          <p:spPr bwMode="auto">
            <a:xfrm>
              <a:off x="510103" y="4148293"/>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4" name="Oval 120"/>
            <p:cNvSpPr>
              <a:spLocks noChangeArrowheads="1"/>
            </p:cNvSpPr>
            <p:nvPr/>
          </p:nvSpPr>
          <p:spPr bwMode="auto">
            <a:xfrm>
              <a:off x="510103" y="4460001"/>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5" name="Oval 120"/>
            <p:cNvSpPr>
              <a:spLocks noChangeArrowheads="1"/>
            </p:cNvSpPr>
            <p:nvPr/>
          </p:nvSpPr>
          <p:spPr bwMode="auto">
            <a:xfrm>
              <a:off x="510103" y="4771709"/>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27"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 xmlns:p14="http://schemas.microsoft.com/office/powerpoint/2010/main" val="376434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0-#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250"/>
                                        <p:tgtEl>
                                          <p:spTgt spid="16"/>
                                        </p:tgtEl>
                                      </p:cBhvr>
                                    </p:animEffect>
                                  </p:childTnLst>
                                </p:cTn>
                              </p:par>
                            </p:childTnLst>
                          </p:cTn>
                        </p:par>
                        <p:par>
                          <p:cTn id="28" fill="hold">
                            <p:stCondLst>
                              <p:cond delay="1250"/>
                            </p:stCondLst>
                            <p:childTnLst>
                              <p:par>
                                <p:cTn id="29" presetID="42"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750"/>
                                        <p:tgtEl>
                                          <p:spTgt spid="3"/>
                                        </p:tgtEl>
                                      </p:cBhvr>
                                    </p:animEffect>
                                    <p:anim calcmode="lin" valueType="num">
                                      <p:cBhvr>
                                        <p:cTn id="32" dur="750" fill="hold"/>
                                        <p:tgtEl>
                                          <p:spTgt spid="3"/>
                                        </p:tgtEl>
                                        <p:attrNameLst>
                                          <p:attrName>ppt_x</p:attrName>
                                        </p:attrNameLst>
                                      </p:cBhvr>
                                      <p:tavLst>
                                        <p:tav tm="0">
                                          <p:val>
                                            <p:strVal val="#ppt_x"/>
                                          </p:val>
                                        </p:tav>
                                        <p:tav tm="100000">
                                          <p:val>
                                            <p:strVal val="#ppt_x"/>
                                          </p:val>
                                        </p:tav>
                                      </p:tavLst>
                                    </p:anim>
                                    <p:anim calcmode="lin" valueType="num">
                                      <p:cBhvr>
                                        <p:cTn id="33" dur="750" fill="hold"/>
                                        <p:tgtEl>
                                          <p:spTgt spid="3"/>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3" grpId="0" animBg="1"/>
      <p:bldP spid="14" grpId="0"/>
      <p:bldP spid="15" grpId="0" animBg="1"/>
      <p:bldP spid="16" grpId="0"/>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17</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554790" cy="1015663"/>
          </a:xfrm>
          <a:prstGeom prst="rect">
            <a:avLst/>
          </a:prstGeom>
          <a:noFill/>
        </p:spPr>
        <p:txBody>
          <a:bodyPr wrap="none" rtlCol="0">
            <a:spAutoFit/>
          </a:bodyPr>
          <a:lstStyle/>
          <a:p>
            <a:r>
              <a:rPr lang="tr-TR" sz="6000" b="1" dirty="0"/>
              <a:t>Kötüye kullanma</a:t>
            </a:r>
          </a:p>
        </p:txBody>
      </p:sp>
      <p:grpSp>
        <p:nvGrpSpPr>
          <p:cNvPr id="29" name="Grup 28"/>
          <p:cNvGrpSpPr/>
          <p:nvPr/>
        </p:nvGrpSpPr>
        <p:grpSpPr>
          <a:xfrm>
            <a:off x="554927" y="2395308"/>
            <a:ext cx="6877719" cy="400110"/>
            <a:chOff x="554927" y="1881525"/>
            <a:chExt cx="6877719" cy="400110"/>
          </a:xfrm>
        </p:grpSpPr>
        <p:sp>
          <p:nvSpPr>
            <p:cNvPr id="30" name="Metin kutusu 29"/>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Fiziksel Gelişim</a:t>
              </a:r>
            </a:p>
          </p:txBody>
        </p:sp>
        <p:pic>
          <p:nvPicPr>
            <p:cNvPr id="31" name="Resim 30"/>
            <p:cNvPicPr>
              <a:picLocks noChangeAspect="1"/>
            </p:cNvPicPr>
            <p:nvPr/>
          </p:nvPicPr>
          <p:blipFill>
            <a:blip r:embed="rId4" cstate="print"/>
            <a:stretch>
              <a:fillRect/>
            </a:stretch>
          </p:blipFill>
          <p:spPr>
            <a:xfrm>
              <a:off x="554927" y="1991580"/>
              <a:ext cx="191250" cy="180000"/>
            </a:xfrm>
            <a:prstGeom prst="rect">
              <a:avLst/>
            </a:prstGeom>
          </p:spPr>
        </p:pic>
      </p:grpSp>
      <p:sp>
        <p:nvSpPr>
          <p:cNvPr id="2" name="Dikdörtgen 1"/>
          <p:cNvSpPr/>
          <p:nvPr/>
        </p:nvSpPr>
        <p:spPr>
          <a:xfrm>
            <a:off x="356649" y="1513817"/>
            <a:ext cx="6035761" cy="646331"/>
          </a:xfrm>
          <a:prstGeom prst="rect">
            <a:avLst/>
          </a:prstGeom>
        </p:spPr>
        <p:txBody>
          <a:bodyPr wrap="square">
            <a:spAutoFit/>
          </a:bodyPr>
          <a:lstStyle/>
          <a:p>
            <a:r>
              <a:rPr lang="tr-TR" b="1" dirty="0">
                <a:solidFill>
                  <a:srgbClr val="575757"/>
                </a:solidFill>
              </a:rPr>
              <a:t>Kötüye kullanma aşağıdaki gelişim </a:t>
            </a:r>
          </a:p>
          <a:p>
            <a:r>
              <a:rPr lang="tr-TR" b="1" dirty="0">
                <a:solidFill>
                  <a:srgbClr val="575757"/>
                </a:solidFill>
              </a:rPr>
              <a:t>düzeylerini olumsuz etkiler:</a:t>
            </a:r>
          </a:p>
        </p:txBody>
      </p:sp>
      <p:grpSp>
        <p:nvGrpSpPr>
          <p:cNvPr id="32" name="Grup 31"/>
          <p:cNvGrpSpPr/>
          <p:nvPr/>
        </p:nvGrpSpPr>
        <p:grpSpPr>
          <a:xfrm>
            <a:off x="554927" y="2787716"/>
            <a:ext cx="6877719" cy="400110"/>
            <a:chOff x="554927" y="1881525"/>
            <a:chExt cx="6877719" cy="400110"/>
          </a:xfrm>
        </p:grpSpPr>
        <p:sp>
          <p:nvSpPr>
            <p:cNvPr id="33" name="Metin kutusu 32"/>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Psikolojik Gelişim</a:t>
              </a:r>
            </a:p>
          </p:txBody>
        </p:sp>
        <p:pic>
          <p:nvPicPr>
            <p:cNvPr id="34" name="Resim 33"/>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35" name="Grup 34"/>
          <p:cNvGrpSpPr/>
          <p:nvPr/>
        </p:nvGrpSpPr>
        <p:grpSpPr>
          <a:xfrm>
            <a:off x="554927" y="3187826"/>
            <a:ext cx="6877719" cy="400110"/>
            <a:chOff x="554927" y="1881525"/>
            <a:chExt cx="6877719" cy="400110"/>
          </a:xfrm>
        </p:grpSpPr>
        <p:sp>
          <p:nvSpPr>
            <p:cNvPr id="36" name="Metin kutusu 35"/>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Sosyal Gelişim</a:t>
              </a:r>
            </a:p>
          </p:txBody>
        </p:sp>
        <p:pic>
          <p:nvPicPr>
            <p:cNvPr id="37" name="Resim 36"/>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38" name="Grup 37"/>
          <p:cNvGrpSpPr/>
          <p:nvPr/>
        </p:nvGrpSpPr>
        <p:grpSpPr>
          <a:xfrm>
            <a:off x="554927" y="3576932"/>
            <a:ext cx="6877719" cy="400110"/>
            <a:chOff x="554927" y="1881525"/>
            <a:chExt cx="6877719" cy="400110"/>
          </a:xfrm>
        </p:grpSpPr>
        <p:sp>
          <p:nvSpPr>
            <p:cNvPr id="39" name="Metin kutusu 38"/>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Zihinsel Gelişim</a:t>
              </a:r>
            </a:p>
          </p:txBody>
        </p:sp>
        <p:pic>
          <p:nvPicPr>
            <p:cNvPr id="40" name="Resim 39"/>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41" name="Grup 40"/>
          <p:cNvGrpSpPr/>
          <p:nvPr/>
        </p:nvGrpSpPr>
        <p:grpSpPr>
          <a:xfrm>
            <a:off x="554927" y="3977365"/>
            <a:ext cx="6877719" cy="400110"/>
            <a:chOff x="554927" y="1881525"/>
            <a:chExt cx="6877719" cy="400110"/>
          </a:xfrm>
        </p:grpSpPr>
        <p:sp>
          <p:nvSpPr>
            <p:cNvPr id="42" name="Metin kutusu 41"/>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Manevi Gelişim</a:t>
              </a:r>
            </a:p>
          </p:txBody>
        </p:sp>
        <p:pic>
          <p:nvPicPr>
            <p:cNvPr id="46" name="Resim 45"/>
            <p:cNvPicPr>
              <a:picLocks noChangeAspect="1"/>
            </p:cNvPicPr>
            <p:nvPr/>
          </p:nvPicPr>
          <p:blipFill>
            <a:blip r:embed="rId4" cstate="print"/>
            <a:stretch>
              <a:fillRect/>
            </a:stretch>
          </p:blipFill>
          <p:spPr>
            <a:xfrm>
              <a:off x="554927" y="1991580"/>
              <a:ext cx="191250" cy="180000"/>
            </a:xfrm>
            <a:prstGeom prst="rect">
              <a:avLst/>
            </a:prstGeom>
          </p:spPr>
        </p:pic>
      </p:grpSp>
      <p:sp>
        <p:nvSpPr>
          <p:cNvPr id="43"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cstate="print"/>
            <a:srcRect/>
            <a:stretch>
              <a:fillRect r="-1000"/>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 xmlns:p14="http://schemas.microsoft.com/office/powerpoint/2010/main" val="60429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250"/>
                                        <p:tgtEl>
                                          <p:spTgt spid="2"/>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250"/>
                                        <p:tgtEl>
                                          <p:spTgt spid="29"/>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250"/>
                                        <p:tgtEl>
                                          <p:spTgt spid="32"/>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250"/>
                                        <p:tgtEl>
                                          <p:spTgt spid="35"/>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250"/>
                                        <p:tgtEl>
                                          <p:spTgt spid="38"/>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250"/>
                                        <p:tgtEl>
                                          <p:spTgt spid="41"/>
                                        </p:tgtEl>
                                      </p:cBhvr>
                                    </p:animEffect>
                                  </p:childTnLst>
                                </p:cTn>
                              </p:par>
                            </p:childTnLst>
                          </p:cTn>
                        </p:par>
                        <p:par>
                          <p:cTn id="53" fill="hold">
                            <p:stCondLst>
                              <p:cond delay="2750"/>
                            </p:stCondLst>
                            <p:childTnLst>
                              <p:par>
                                <p:cTn id="54" presetID="2" presetClass="entr" presetSubtype="2" fill="hold" grpId="0" nodeType="afterEffect">
                                  <p:stCondLst>
                                    <p:cond delay="0"/>
                                  </p:stCondLst>
                                  <p:childTnLst>
                                    <p:set>
                                      <p:cBhvr>
                                        <p:cTn id="55" dur="1" fill="hold">
                                          <p:stCondLst>
                                            <p:cond delay="0"/>
                                          </p:stCondLst>
                                        </p:cTn>
                                        <p:tgtEl>
                                          <p:spTgt spid="43"/>
                                        </p:tgtEl>
                                        <p:attrNameLst>
                                          <p:attrName>style.visibility</p:attrName>
                                        </p:attrNameLst>
                                      </p:cBhvr>
                                      <p:to>
                                        <p:strVal val="visible"/>
                                      </p:to>
                                    </p:set>
                                    <p:anim calcmode="lin" valueType="num">
                                      <p:cBhvr additive="base">
                                        <p:cTn id="56" dur="250" fill="hold"/>
                                        <p:tgtEl>
                                          <p:spTgt spid="43"/>
                                        </p:tgtEl>
                                        <p:attrNameLst>
                                          <p:attrName>ppt_x</p:attrName>
                                        </p:attrNameLst>
                                      </p:cBhvr>
                                      <p:tavLst>
                                        <p:tav tm="0">
                                          <p:val>
                                            <p:strVal val="1+#ppt_w/2"/>
                                          </p:val>
                                        </p:tav>
                                        <p:tav tm="100000">
                                          <p:val>
                                            <p:strVal val="#ppt_x"/>
                                          </p:val>
                                        </p:tav>
                                      </p:tavLst>
                                    </p:anim>
                                    <p:anim calcmode="lin" valueType="num">
                                      <p:cBhvr additive="base">
                                        <p:cTn id="57" dur="25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2" grpId="0"/>
      <p:bldP spid="4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18</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4886018" cy="1015663"/>
          </a:xfrm>
          <a:prstGeom prst="rect">
            <a:avLst/>
          </a:prstGeom>
          <a:noFill/>
        </p:spPr>
        <p:txBody>
          <a:bodyPr wrap="none" rtlCol="0">
            <a:spAutoFit/>
          </a:bodyPr>
          <a:lstStyle/>
          <a:p>
            <a:r>
              <a:rPr lang="tr-TR" sz="6000" b="1" dirty="0"/>
              <a:t>Fiziksel gelişim</a:t>
            </a:r>
          </a:p>
        </p:txBody>
      </p:sp>
      <p:sp>
        <p:nvSpPr>
          <p:cNvPr id="2" name="Dikdörtgen 1"/>
          <p:cNvSpPr/>
          <p:nvPr/>
        </p:nvSpPr>
        <p:spPr>
          <a:xfrm>
            <a:off x="356649" y="1513817"/>
            <a:ext cx="6035761" cy="1200329"/>
          </a:xfrm>
          <a:prstGeom prst="rect">
            <a:avLst/>
          </a:prstGeom>
        </p:spPr>
        <p:txBody>
          <a:bodyPr wrap="square">
            <a:spAutoFit/>
          </a:bodyPr>
          <a:lstStyle/>
          <a:p>
            <a:r>
              <a:rPr lang="tr-TR" b="1" dirty="0">
                <a:solidFill>
                  <a:srgbClr val="E61F4F"/>
                </a:solidFill>
              </a:rPr>
              <a:t>Uyku düzeni bozulabilir.</a:t>
            </a:r>
          </a:p>
          <a:p>
            <a:r>
              <a:rPr lang="tr-TR" dirty="0">
                <a:solidFill>
                  <a:srgbClr val="575757"/>
                </a:solidFill>
              </a:rPr>
              <a:t>Gençler daha fazla televizyon seyredebilmek, daha fazla internete girebilmek, daha fazla dijital oyun oynayabilmek ya da arkadaşlarıyla mesajlaşabilmek için daha az uyumaktadırlar.</a:t>
            </a:r>
          </a:p>
        </p:txBody>
      </p:sp>
      <p:grpSp>
        <p:nvGrpSpPr>
          <p:cNvPr id="38" name="Grup 37"/>
          <p:cNvGrpSpPr/>
          <p:nvPr/>
        </p:nvGrpSpPr>
        <p:grpSpPr>
          <a:xfrm>
            <a:off x="554927" y="3665114"/>
            <a:ext cx="6877719" cy="400110"/>
            <a:chOff x="554927" y="1881525"/>
            <a:chExt cx="6877719" cy="400110"/>
          </a:xfrm>
        </p:grpSpPr>
        <p:sp>
          <p:nvSpPr>
            <p:cNvPr id="39" name="Metin kutusu 38"/>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Saldırganlık seviyesi ve </a:t>
              </a:r>
              <a:r>
                <a:rPr lang="tr-TR" sz="2000" dirty="0" err="1">
                  <a:solidFill>
                    <a:srgbClr val="575757"/>
                  </a:solidFill>
                </a:rPr>
                <a:t>dürtüsel</a:t>
              </a:r>
              <a:r>
                <a:rPr lang="tr-TR" sz="2000" dirty="0">
                  <a:solidFill>
                    <a:srgbClr val="575757"/>
                  </a:solidFill>
                </a:rPr>
                <a:t> davranışları artar, </a:t>
              </a:r>
            </a:p>
          </p:txBody>
        </p:sp>
        <p:pic>
          <p:nvPicPr>
            <p:cNvPr id="40" name="Resim 39"/>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41" name="Grup 40"/>
          <p:cNvGrpSpPr/>
          <p:nvPr/>
        </p:nvGrpSpPr>
        <p:grpSpPr>
          <a:xfrm>
            <a:off x="554927" y="4065547"/>
            <a:ext cx="6877719" cy="707886"/>
            <a:chOff x="554927" y="1881525"/>
            <a:chExt cx="6877719" cy="707886"/>
          </a:xfrm>
        </p:grpSpPr>
        <p:sp>
          <p:nvSpPr>
            <p:cNvPr id="42" name="Metin kutusu 41"/>
            <p:cNvSpPr txBox="1"/>
            <p:nvPr/>
          </p:nvSpPr>
          <p:spPr>
            <a:xfrm>
              <a:off x="746176" y="1881525"/>
              <a:ext cx="6686470" cy="707886"/>
            </a:xfrm>
            <a:prstGeom prst="rect">
              <a:avLst/>
            </a:prstGeom>
            <a:noFill/>
          </p:spPr>
          <p:txBody>
            <a:bodyPr wrap="square" rtlCol="0">
              <a:spAutoFit/>
            </a:bodyPr>
            <a:lstStyle/>
            <a:p>
              <a:r>
                <a:rPr lang="tr-TR" sz="2000" dirty="0">
                  <a:solidFill>
                    <a:srgbClr val="575757"/>
                  </a:solidFill>
                </a:rPr>
                <a:t>Dikkat eksikliği artar ve böylece öğrenme süreci</a:t>
              </a:r>
            </a:p>
            <a:p>
              <a:r>
                <a:rPr lang="tr-TR" sz="2000" dirty="0">
                  <a:solidFill>
                    <a:srgbClr val="575757"/>
                  </a:solidFill>
                </a:rPr>
                <a:t>olumsuz etkilenir.</a:t>
              </a:r>
            </a:p>
          </p:txBody>
        </p:sp>
        <p:pic>
          <p:nvPicPr>
            <p:cNvPr id="46" name="Resim 45"/>
            <p:cNvPicPr>
              <a:picLocks noChangeAspect="1"/>
            </p:cNvPicPr>
            <p:nvPr/>
          </p:nvPicPr>
          <p:blipFill>
            <a:blip r:embed="rId4" cstate="print"/>
            <a:stretch>
              <a:fillRect/>
            </a:stretch>
          </p:blipFill>
          <p:spPr>
            <a:xfrm>
              <a:off x="554927" y="1991580"/>
              <a:ext cx="191250" cy="180000"/>
            </a:xfrm>
            <a:prstGeom prst="rect">
              <a:avLst/>
            </a:prstGeom>
          </p:spPr>
        </p:pic>
      </p:grpSp>
      <p:sp>
        <p:nvSpPr>
          <p:cNvPr id="43" name="Dikdörtgen 42"/>
          <p:cNvSpPr/>
          <p:nvPr/>
        </p:nvSpPr>
        <p:spPr>
          <a:xfrm>
            <a:off x="356649" y="2848418"/>
            <a:ext cx="6035761" cy="646331"/>
          </a:xfrm>
          <a:prstGeom prst="rect">
            <a:avLst/>
          </a:prstGeom>
        </p:spPr>
        <p:txBody>
          <a:bodyPr wrap="square">
            <a:spAutoFit/>
          </a:bodyPr>
          <a:lstStyle/>
          <a:p>
            <a:r>
              <a:rPr lang="tr-TR" dirty="0">
                <a:solidFill>
                  <a:srgbClr val="575757"/>
                </a:solidFill>
              </a:rPr>
              <a:t>Uyku düzeni bozulduğunda ve ihtiyaç duyulan 6-8 saat arası uyku alınmadığında kişinin;</a:t>
            </a:r>
          </a:p>
        </p:txBody>
      </p:sp>
      <p:pic>
        <p:nvPicPr>
          <p:cNvPr id="3" name="Resim 2"/>
          <p:cNvPicPr>
            <a:picLocks noChangeAspect="1"/>
          </p:cNvPicPr>
          <p:nvPr/>
        </p:nvPicPr>
        <p:blipFill>
          <a:blip r:embed="rId5" cstate="print"/>
          <a:stretch>
            <a:fillRect/>
          </a:stretch>
        </p:blipFill>
        <p:spPr>
          <a:xfrm>
            <a:off x="8129348" y="1499625"/>
            <a:ext cx="3870000" cy="3858750"/>
          </a:xfrm>
          <a:prstGeom prst="rect">
            <a:avLst/>
          </a:prstGeom>
        </p:spPr>
      </p:pic>
    </p:spTree>
    <p:extLst>
      <p:ext uri="{BB962C8B-B14F-4D97-AF65-F5344CB8AC3E}">
        <p14:creationId xmlns="" xmlns:p14="http://schemas.microsoft.com/office/powerpoint/2010/main" val="317193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250"/>
                                        <p:tgtEl>
                                          <p:spTgt spid="2"/>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250"/>
                                        <p:tgtEl>
                                          <p:spTgt spid="43"/>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250"/>
                                        <p:tgtEl>
                                          <p:spTgt spid="38"/>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250"/>
                                        <p:tgtEl>
                                          <p:spTgt spid="41"/>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2" grpId="0"/>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19</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4886018" cy="1015663"/>
          </a:xfrm>
          <a:prstGeom prst="rect">
            <a:avLst/>
          </a:prstGeom>
          <a:noFill/>
        </p:spPr>
        <p:txBody>
          <a:bodyPr wrap="none" rtlCol="0">
            <a:spAutoFit/>
          </a:bodyPr>
          <a:lstStyle/>
          <a:p>
            <a:r>
              <a:rPr lang="tr-TR" sz="6000" b="1" dirty="0"/>
              <a:t>Fiziksel gelişim</a:t>
            </a:r>
          </a:p>
        </p:txBody>
      </p:sp>
      <p:sp>
        <p:nvSpPr>
          <p:cNvPr id="2" name="Dikdörtgen 1"/>
          <p:cNvSpPr/>
          <p:nvPr/>
        </p:nvSpPr>
        <p:spPr>
          <a:xfrm>
            <a:off x="356649" y="1513817"/>
            <a:ext cx="6035761" cy="2031325"/>
          </a:xfrm>
          <a:prstGeom prst="rect">
            <a:avLst/>
          </a:prstGeom>
        </p:spPr>
        <p:txBody>
          <a:bodyPr wrap="square">
            <a:spAutoFit/>
          </a:bodyPr>
          <a:lstStyle/>
          <a:p>
            <a:r>
              <a:rPr lang="tr-TR" b="1" dirty="0">
                <a:solidFill>
                  <a:srgbClr val="E61F4F"/>
                </a:solidFill>
              </a:rPr>
              <a:t>Beslenme sorunları oluşabilir.</a:t>
            </a:r>
          </a:p>
          <a:p>
            <a:r>
              <a:rPr lang="tr-TR" dirty="0">
                <a:solidFill>
                  <a:srgbClr val="575757"/>
                </a:solidFill>
              </a:rPr>
              <a:t>Teknolojiye bağımlı yaşayan kişilerde zamandan kazanmak için şekerli gıdalar (abur cubur vs.) ve </a:t>
            </a:r>
            <a:r>
              <a:rPr lang="tr-TR" dirty="0" err="1">
                <a:solidFill>
                  <a:srgbClr val="575757"/>
                </a:solidFill>
              </a:rPr>
              <a:t>fast</a:t>
            </a:r>
            <a:r>
              <a:rPr lang="tr-TR" dirty="0">
                <a:solidFill>
                  <a:srgbClr val="575757"/>
                </a:solidFill>
              </a:rPr>
              <a:t> </a:t>
            </a:r>
            <a:r>
              <a:rPr lang="tr-TR" dirty="0" err="1">
                <a:solidFill>
                  <a:srgbClr val="575757"/>
                </a:solidFill>
              </a:rPr>
              <a:t>food</a:t>
            </a:r>
            <a:r>
              <a:rPr lang="tr-TR" dirty="0">
                <a:solidFill>
                  <a:srgbClr val="575757"/>
                </a:solidFill>
              </a:rPr>
              <a:t> tüketimi çok fazladır. Bu durum dengesiz ve sağlıksız beslenmeye ve kişinin aşırı kilo almasına neden olur. Ayrıca şeker vücutta bağımlılık oluşturan bir maddedir ve vücuda ihtiyaçtan fazla enerji verir. Bu enerji atılmadığında </a:t>
            </a:r>
            <a:r>
              <a:rPr lang="tr-TR" dirty="0" err="1">
                <a:solidFill>
                  <a:srgbClr val="575757"/>
                </a:solidFill>
              </a:rPr>
              <a:t>dürtüselliği</a:t>
            </a:r>
            <a:r>
              <a:rPr lang="tr-TR" dirty="0">
                <a:solidFill>
                  <a:srgbClr val="575757"/>
                </a:solidFill>
              </a:rPr>
              <a:t> arttırır.</a:t>
            </a:r>
          </a:p>
        </p:txBody>
      </p:sp>
      <p:pic>
        <p:nvPicPr>
          <p:cNvPr id="3" name="Resim 2"/>
          <p:cNvPicPr>
            <a:picLocks noChangeAspect="1"/>
          </p:cNvPicPr>
          <p:nvPr/>
        </p:nvPicPr>
        <p:blipFill>
          <a:blip r:embed="rId4" cstate="print"/>
          <a:stretch>
            <a:fillRect/>
          </a:stretch>
        </p:blipFill>
        <p:spPr>
          <a:xfrm>
            <a:off x="8132611" y="1499625"/>
            <a:ext cx="3858750" cy="3858750"/>
          </a:xfrm>
          <a:prstGeom prst="rect">
            <a:avLst/>
          </a:prstGeom>
        </p:spPr>
      </p:pic>
    </p:spTree>
    <p:extLst>
      <p:ext uri="{BB962C8B-B14F-4D97-AF65-F5344CB8AC3E}">
        <p14:creationId xmlns="" xmlns:p14="http://schemas.microsoft.com/office/powerpoint/2010/main" val="337318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250"/>
                                        <p:tgtEl>
                                          <p:spTgt spid="2"/>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20</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4886018" cy="1015663"/>
          </a:xfrm>
          <a:prstGeom prst="rect">
            <a:avLst/>
          </a:prstGeom>
          <a:noFill/>
        </p:spPr>
        <p:txBody>
          <a:bodyPr wrap="none" rtlCol="0">
            <a:spAutoFit/>
          </a:bodyPr>
          <a:lstStyle/>
          <a:p>
            <a:r>
              <a:rPr lang="tr-TR" sz="6000" b="1" dirty="0"/>
              <a:t>Fiziksel gelişim</a:t>
            </a:r>
          </a:p>
        </p:txBody>
      </p:sp>
      <p:sp>
        <p:nvSpPr>
          <p:cNvPr id="2" name="Dikdörtgen 1"/>
          <p:cNvSpPr/>
          <p:nvPr/>
        </p:nvSpPr>
        <p:spPr>
          <a:xfrm>
            <a:off x="356649" y="1513817"/>
            <a:ext cx="6035761" cy="1477328"/>
          </a:xfrm>
          <a:prstGeom prst="rect">
            <a:avLst/>
          </a:prstGeom>
        </p:spPr>
        <p:txBody>
          <a:bodyPr wrap="square">
            <a:spAutoFit/>
          </a:bodyPr>
          <a:lstStyle/>
          <a:p>
            <a:r>
              <a:rPr lang="tr-TR" b="1" dirty="0">
                <a:solidFill>
                  <a:srgbClr val="E61F4F"/>
                </a:solidFill>
              </a:rPr>
              <a:t>Hareketsiz yaşam, </a:t>
            </a:r>
            <a:r>
              <a:rPr lang="tr-TR" dirty="0">
                <a:solidFill>
                  <a:srgbClr val="575757"/>
                </a:solidFill>
              </a:rPr>
              <a:t>hem sağlık için zararlı hem de</a:t>
            </a:r>
          </a:p>
          <a:p>
            <a:r>
              <a:rPr lang="tr-TR" dirty="0">
                <a:solidFill>
                  <a:srgbClr val="575757"/>
                </a:solidFill>
              </a:rPr>
              <a:t>zihinsel, psikolojik açıdan da zararları vardır.</a:t>
            </a:r>
          </a:p>
          <a:p>
            <a:r>
              <a:rPr lang="tr-TR" dirty="0">
                <a:solidFill>
                  <a:srgbClr val="575757"/>
                </a:solidFill>
              </a:rPr>
              <a:t>Var olan enerji spor ile faydalı bir şekilde</a:t>
            </a:r>
          </a:p>
          <a:p>
            <a:r>
              <a:rPr lang="tr-TR" dirty="0">
                <a:solidFill>
                  <a:srgbClr val="575757"/>
                </a:solidFill>
              </a:rPr>
              <a:t>atılmazsa kişi sakin kalamayabilir,</a:t>
            </a:r>
          </a:p>
          <a:p>
            <a:r>
              <a:rPr lang="tr-TR" dirty="0">
                <a:solidFill>
                  <a:srgbClr val="575757"/>
                </a:solidFill>
              </a:rPr>
              <a:t>dikkatini yoğunlaştıramayabilir.</a:t>
            </a:r>
          </a:p>
        </p:txBody>
      </p:sp>
      <p:pic>
        <p:nvPicPr>
          <p:cNvPr id="3" name="Resim 2"/>
          <p:cNvPicPr>
            <a:picLocks noChangeAspect="1"/>
          </p:cNvPicPr>
          <p:nvPr/>
        </p:nvPicPr>
        <p:blipFill>
          <a:blip r:embed="rId4" cstate="print"/>
          <a:stretch>
            <a:fillRect/>
          </a:stretch>
        </p:blipFill>
        <p:spPr>
          <a:xfrm>
            <a:off x="8132611" y="1499625"/>
            <a:ext cx="3858750" cy="3858750"/>
          </a:xfrm>
          <a:prstGeom prst="rect">
            <a:avLst/>
          </a:prstGeom>
        </p:spPr>
      </p:pic>
    </p:spTree>
    <p:extLst>
      <p:ext uri="{BB962C8B-B14F-4D97-AF65-F5344CB8AC3E}">
        <p14:creationId xmlns="" xmlns:p14="http://schemas.microsoft.com/office/powerpoint/2010/main" val="223014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250"/>
                                        <p:tgtEl>
                                          <p:spTgt spid="2"/>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21</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750677" cy="1015663"/>
          </a:xfrm>
          <a:prstGeom prst="rect">
            <a:avLst/>
          </a:prstGeom>
          <a:noFill/>
        </p:spPr>
        <p:txBody>
          <a:bodyPr wrap="none" rtlCol="0">
            <a:spAutoFit/>
          </a:bodyPr>
          <a:lstStyle/>
          <a:p>
            <a:r>
              <a:rPr lang="tr-TR" sz="6000" b="1" dirty="0"/>
              <a:t>Psikolojik gelişim</a:t>
            </a:r>
          </a:p>
        </p:txBody>
      </p:sp>
      <p:grpSp>
        <p:nvGrpSpPr>
          <p:cNvPr id="14" name="Grup 13"/>
          <p:cNvGrpSpPr/>
          <p:nvPr/>
        </p:nvGrpSpPr>
        <p:grpSpPr>
          <a:xfrm>
            <a:off x="554927" y="1490198"/>
            <a:ext cx="6877719" cy="1323439"/>
            <a:chOff x="554927" y="1881525"/>
            <a:chExt cx="6877719" cy="1323439"/>
          </a:xfrm>
        </p:grpSpPr>
        <p:sp>
          <p:nvSpPr>
            <p:cNvPr id="16" name="Metin kutusu 15"/>
            <p:cNvSpPr txBox="1"/>
            <p:nvPr/>
          </p:nvSpPr>
          <p:spPr>
            <a:xfrm>
              <a:off x="746176" y="1881525"/>
              <a:ext cx="6686470" cy="1323439"/>
            </a:xfrm>
            <a:prstGeom prst="rect">
              <a:avLst/>
            </a:prstGeom>
            <a:noFill/>
          </p:spPr>
          <p:txBody>
            <a:bodyPr wrap="square" rtlCol="0">
              <a:spAutoFit/>
            </a:bodyPr>
            <a:lstStyle/>
            <a:p>
              <a:r>
                <a:rPr lang="tr-TR" sz="2000" dirty="0">
                  <a:solidFill>
                    <a:srgbClr val="575757"/>
                  </a:solidFill>
                </a:rPr>
                <a:t>Psikolojik gelişimde bireyin kendini ilgileri, yetenekleri ve kabiliyetleri doğrultusunda tanıması, artılarının eksilerinin farkında olması, eksik yönlerini geliştirmesi ve kendisiyle barışık olması beklenir.</a:t>
              </a:r>
            </a:p>
          </p:txBody>
        </p:sp>
        <p:pic>
          <p:nvPicPr>
            <p:cNvPr id="17" name="Resim 16"/>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18" name="Grup 17"/>
          <p:cNvGrpSpPr/>
          <p:nvPr/>
        </p:nvGrpSpPr>
        <p:grpSpPr>
          <a:xfrm>
            <a:off x="528001" y="2817624"/>
            <a:ext cx="6877719" cy="1015663"/>
            <a:chOff x="554927" y="1881525"/>
            <a:chExt cx="6877719" cy="1015663"/>
          </a:xfrm>
        </p:grpSpPr>
        <p:sp>
          <p:nvSpPr>
            <p:cNvPr id="19" name="Metin kutusu 18"/>
            <p:cNvSpPr txBox="1"/>
            <p:nvPr/>
          </p:nvSpPr>
          <p:spPr>
            <a:xfrm>
              <a:off x="746176" y="1881525"/>
              <a:ext cx="6686470" cy="1015663"/>
            </a:xfrm>
            <a:prstGeom prst="rect">
              <a:avLst/>
            </a:prstGeom>
            <a:noFill/>
          </p:spPr>
          <p:txBody>
            <a:bodyPr wrap="square" rtlCol="0">
              <a:spAutoFit/>
            </a:bodyPr>
            <a:lstStyle/>
            <a:p>
              <a:r>
                <a:rPr lang="tr-TR" sz="2000" dirty="0">
                  <a:solidFill>
                    <a:srgbClr val="575757"/>
                  </a:solidFill>
                </a:rPr>
                <a:t>Teknolojinin amaçsız ve sınırsız kullanımıyla birey kendine psikolojik gelişim için gerekli olan bu soruları soramayabilir, </a:t>
              </a:r>
            </a:p>
            <a:p>
              <a:r>
                <a:rPr lang="tr-TR" sz="2000" dirty="0">
                  <a:solidFill>
                    <a:srgbClr val="575757"/>
                  </a:solidFill>
                </a:rPr>
                <a:t>bu zamanı bulamayabilir ve bu ihtiyacı hissetmeyebilir.</a:t>
              </a:r>
            </a:p>
          </p:txBody>
        </p:sp>
        <p:pic>
          <p:nvPicPr>
            <p:cNvPr id="20" name="Resim 19"/>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21" name="Grup 20"/>
          <p:cNvGrpSpPr/>
          <p:nvPr/>
        </p:nvGrpSpPr>
        <p:grpSpPr>
          <a:xfrm>
            <a:off x="552724" y="3907341"/>
            <a:ext cx="6877719" cy="1015663"/>
            <a:chOff x="554927" y="1881525"/>
            <a:chExt cx="6877719" cy="1015663"/>
          </a:xfrm>
        </p:grpSpPr>
        <p:sp>
          <p:nvSpPr>
            <p:cNvPr id="22" name="Metin kutusu 21"/>
            <p:cNvSpPr txBox="1"/>
            <p:nvPr/>
          </p:nvSpPr>
          <p:spPr>
            <a:xfrm>
              <a:off x="746176" y="1881525"/>
              <a:ext cx="6686470" cy="1015663"/>
            </a:xfrm>
            <a:prstGeom prst="rect">
              <a:avLst/>
            </a:prstGeom>
            <a:noFill/>
          </p:spPr>
          <p:txBody>
            <a:bodyPr wrap="square" rtlCol="0">
              <a:spAutoFit/>
            </a:bodyPr>
            <a:lstStyle/>
            <a:p>
              <a:r>
                <a:rPr lang="tr-TR" sz="2000" dirty="0">
                  <a:solidFill>
                    <a:srgbClr val="575757"/>
                  </a:solidFill>
                </a:rPr>
                <a:t>Bunlar olmadan da duygularını yönetebilmesi, iradesini güçlendirip kendine söz geçirebilmesi, bir hedefe odaklanıp peşinden gidebilmesi çok zor olur hatta hiç mümkün olmaz.</a:t>
              </a:r>
            </a:p>
          </p:txBody>
        </p:sp>
        <p:pic>
          <p:nvPicPr>
            <p:cNvPr id="23" name="Resim 22"/>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30" name="Grup 29"/>
          <p:cNvGrpSpPr/>
          <p:nvPr/>
        </p:nvGrpSpPr>
        <p:grpSpPr>
          <a:xfrm>
            <a:off x="8132763" y="1500188"/>
            <a:ext cx="3862387" cy="3860800"/>
            <a:chOff x="8132763" y="1500188"/>
            <a:chExt cx="3862387" cy="3860800"/>
          </a:xfrm>
        </p:grpSpPr>
        <p:sp>
          <p:nvSpPr>
            <p:cNvPr id="9" name="Oval 5"/>
            <p:cNvSpPr>
              <a:spLocks noChangeArrowheads="1"/>
            </p:cNvSpPr>
            <p:nvPr/>
          </p:nvSpPr>
          <p:spPr bwMode="auto">
            <a:xfrm>
              <a:off x="8132763" y="1500188"/>
              <a:ext cx="3862387" cy="3860800"/>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0" name="Oval 6"/>
            <p:cNvSpPr>
              <a:spLocks noChangeArrowheads="1"/>
            </p:cNvSpPr>
            <p:nvPr/>
          </p:nvSpPr>
          <p:spPr bwMode="auto">
            <a:xfrm>
              <a:off x="8396288" y="1763713"/>
              <a:ext cx="3340100" cy="3338513"/>
            </a:xfrm>
            <a:prstGeom prst="ellipse">
              <a:avLst/>
            </a:prstGeom>
            <a:solidFill>
              <a:srgbClr val="E622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 name="Dikdörtgen 5"/>
            <p:cNvSpPr/>
            <p:nvPr/>
          </p:nvSpPr>
          <p:spPr>
            <a:xfrm>
              <a:off x="9200064" y="2551837"/>
              <a:ext cx="1724611" cy="1754326"/>
            </a:xfrm>
            <a:prstGeom prst="rect">
              <a:avLst/>
            </a:prstGeom>
            <a:noFill/>
          </p:spPr>
          <p:txBody>
            <a:bodyPr wrap="square">
              <a:spAutoFit/>
            </a:bodyPr>
            <a:lstStyle/>
            <a:p>
              <a:pPr algn="ctr"/>
              <a:r>
                <a:rPr lang="tr-TR" b="1" i="1" dirty="0">
                  <a:solidFill>
                    <a:schemeClr val="bg1"/>
                  </a:solidFill>
                </a:rPr>
                <a:t>Ben kimim?</a:t>
              </a:r>
            </a:p>
            <a:p>
              <a:pPr algn="ctr"/>
              <a:r>
                <a:rPr lang="tr-TR" i="1" dirty="0">
                  <a:solidFill>
                    <a:schemeClr val="bg1"/>
                  </a:solidFill>
                </a:rPr>
                <a:t>Bilmek </a:t>
              </a:r>
            </a:p>
            <a:p>
              <a:pPr algn="ctr"/>
              <a:r>
                <a:rPr lang="tr-TR" i="1" dirty="0">
                  <a:solidFill>
                    <a:schemeClr val="bg1"/>
                  </a:solidFill>
                </a:rPr>
                <a:t>Kabul Etmek</a:t>
              </a:r>
            </a:p>
            <a:p>
              <a:pPr algn="ctr"/>
              <a:r>
                <a:rPr lang="tr-TR" i="1" dirty="0">
                  <a:solidFill>
                    <a:schemeClr val="bg1"/>
                  </a:solidFill>
                </a:rPr>
                <a:t>Uyum Sağlamak</a:t>
              </a:r>
            </a:p>
            <a:p>
              <a:pPr algn="ctr"/>
              <a:r>
                <a:rPr lang="tr-TR" i="1" dirty="0">
                  <a:solidFill>
                    <a:schemeClr val="bg1"/>
                  </a:solidFill>
                </a:rPr>
                <a:t>Artılarım</a:t>
              </a:r>
            </a:p>
            <a:p>
              <a:pPr algn="ctr"/>
              <a:r>
                <a:rPr lang="tr-TR" i="1" dirty="0">
                  <a:solidFill>
                    <a:schemeClr val="bg1"/>
                  </a:solidFill>
                </a:rPr>
                <a:t>Eksilerim</a:t>
              </a:r>
            </a:p>
          </p:txBody>
        </p:sp>
      </p:grpSp>
    </p:spTree>
    <p:extLst>
      <p:ext uri="{BB962C8B-B14F-4D97-AF65-F5344CB8AC3E}">
        <p14:creationId xmlns="" xmlns:p14="http://schemas.microsoft.com/office/powerpoint/2010/main" val="264724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250"/>
                                        <p:tgtEl>
                                          <p:spTgt spid="18"/>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250"/>
                                        <p:tgtEl>
                                          <p:spTgt spid="21"/>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24</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750677" cy="1015663"/>
          </a:xfrm>
          <a:prstGeom prst="rect">
            <a:avLst/>
          </a:prstGeom>
          <a:noFill/>
        </p:spPr>
        <p:txBody>
          <a:bodyPr wrap="none" rtlCol="0">
            <a:spAutoFit/>
          </a:bodyPr>
          <a:lstStyle/>
          <a:p>
            <a:r>
              <a:rPr lang="tr-TR" sz="6000" b="1" dirty="0"/>
              <a:t>Psikolojik gelişim</a:t>
            </a:r>
          </a:p>
        </p:txBody>
      </p:sp>
      <p:grpSp>
        <p:nvGrpSpPr>
          <p:cNvPr id="18" name="Grup 17"/>
          <p:cNvGrpSpPr/>
          <p:nvPr/>
        </p:nvGrpSpPr>
        <p:grpSpPr>
          <a:xfrm>
            <a:off x="528001" y="1558880"/>
            <a:ext cx="6877719" cy="1323439"/>
            <a:chOff x="554927" y="1881525"/>
            <a:chExt cx="6877719" cy="1323439"/>
          </a:xfrm>
        </p:grpSpPr>
        <p:sp>
          <p:nvSpPr>
            <p:cNvPr id="19" name="Metin kutusu 18"/>
            <p:cNvSpPr txBox="1"/>
            <p:nvPr/>
          </p:nvSpPr>
          <p:spPr>
            <a:xfrm>
              <a:off x="746176" y="1881525"/>
              <a:ext cx="6686470" cy="1323439"/>
            </a:xfrm>
            <a:prstGeom prst="rect">
              <a:avLst/>
            </a:prstGeom>
            <a:noFill/>
          </p:spPr>
          <p:txBody>
            <a:bodyPr wrap="square" rtlCol="0">
              <a:spAutoFit/>
            </a:bodyPr>
            <a:lstStyle/>
            <a:p>
              <a:r>
                <a:rPr lang="tr-TR" sz="2000" b="1" dirty="0">
                  <a:solidFill>
                    <a:srgbClr val="575757"/>
                  </a:solidFill>
                </a:rPr>
                <a:t>Hedef: </a:t>
              </a:r>
              <a:r>
                <a:rPr lang="tr-TR" sz="2000" dirty="0">
                  <a:solidFill>
                    <a:srgbClr val="575757"/>
                  </a:solidFill>
                </a:rPr>
                <a:t>Kişinin kendisi, bugünü ve geleceği ile ilgili hedefleri olmalıdır. İnternet ortamında uzun zaman geçiren ve bağımlı hale gelen kişilerin gerçek hayatta hedef koymakta zorlandıkları gözlemlenmektedir.</a:t>
              </a:r>
            </a:p>
          </p:txBody>
        </p:sp>
        <p:pic>
          <p:nvPicPr>
            <p:cNvPr id="20" name="Resim 19"/>
            <p:cNvPicPr>
              <a:picLocks noChangeAspect="1"/>
            </p:cNvPicPr>
            <p:nvPr/>
          </p:nvPicPr>
          <p:blipFill>
            <a:blip r:embed="rId4" cstate="print"/>
            <a:stretch>
              <a:fillRect/>
            </a:stretch>
          </p:blipFill>
          <p:spPr>
            <a:xfrm>
              <a:off x="554927" y="1991580"/>
              <a:ext cx="191250" cy="180000"/>
            </a:xfrm>
            <a:prstGeom prst="rect">
              <a:avLst/>
            </a:prstGeom>
          </p:spPr>
        </p:pic>
      </p:grpSp>
      <p:pic>
        <p:nvPicPr>
          <p:cNvPr id="16" name="Resim 15"/>
          <p:cNvPicPr>
            <a:picLocks noChangeAspect="1"/>
          </p:cNvPicPr>
          <p:nvPr/>
        </p:nvPicPr>
        <p:blipFill>
          <a:blip r:embed="rId5" cstate="print"/>
          <a:stretch>
            <a:fillRect/>
          </a:stretch>
        </p:blipFill>
        <p:spPr>
          <a:xfrm>
            <a:off x="8141025" y="1499625"/>
            <a:ext cx="3870000" cy="3858750"/>
          </a:xfrm>
          <a:prstGeom prst="rect">
            <a:avLst/>
          </a:prstGeom>
        </p:spPr>
      </p:pic>
    </p:spTree>
    <p:extLst>
      <p:ext uri="{BB962C8B-B14F-4D97-AF65-F5344CB8AC3E}">
        <p14:creationId xmlns="" xmlns:p14="http://schemas.microsoft.com/office/powerpoint/2010/main" val="384558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50"/>
                                        <p:tgtEl>
                                          <p:spTgt spid="18"/>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25</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4596579" cy="1015663"/>
          </a:xfrm>
          <a:prstGeom prst="rect">
            <a:avLst/>
          </a:prstGeom>
          <a:noFill/>
        </p:spPr>
        <p:txBody>
          <a:bodyPr wrap="none" rtlCol="0">
            <a:spAutoFit/>
          </a:bodyPr>
          <a:lstStyle/>
          <a:p>
            <a:r>
              <a:rPr lang="tr-TR" sz="6000" b="1" dirty="0"/>
              <a:t>Sosyal gelişim</a:t>
            </a:r>
          </a:p>
        </p:txBody>
      </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cstate="print"/>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38" name="Grup 37"/>
          <p:cNvGrpSpPr/>
          <p:nvPr/>
        </p:nvGrpSpPr>
        <p:grpSpPr>
          <a:xfrm>
            <a:off x="554927" y="1588542"/>
            <a:ext cx="5595616" cy="1015663"/>
            <a:chOff x="554927" y="1881525"/>
            <a:chExt cx="5595616" cy="1015663"/>
          </a:xfrm>
        </p:grpSpPr>
        <p:sp>
          <p:nvSpPr>
            <p:cNvPr id="39" name="Metin kutusu 38"/>
            <p:cNvSpPr txBox="1"/>
            <p:nvPr/>
          </p:nvSpPr>
          <p:spPr>
            <a:xfrm>
              <a:off x="746176" y="1881525"/>
              <a:ext cx="5404367" cy="1015663"/>
            </a:xfrm>
            <a:prstGeom prst="rect">
              <a:avLst/>
            </a:prstGeom>
            <a:noFill/>
          </p:spPr>
          <p:txBody>
            <a:bodyPr wrap="square" rtlCol="0">
              <a:spAutoFit/>
            </a:bodyPr>
            <a:lstStyle/>
            <a:p>
              <a:r>
                <a:rPr lang="tr-TR" sz="2000" dirty="0">
                  <a:solidFill>
                    <a:srgbClr val="575757"/>
                  </a:solidFill>
                </a:rPr>
                <a:t>Bireyin yakın çevresiyle düzenli ve derinlikli, uzak çevresiyle de seviyeli ve mesafeli bir ilişki kurması, sağlıklı sosyal gelişim için önemli bir kriterdir.</a:t>
              </a:r>
            </a:p>
          </p:txBody>
        </p:sp>
        <p:pic>
          <p:nvPicPr>
            <p:cNvPr id="40" name="Resim 39"/>
            <p:cNvPicPr>
              <a:picLocks noChangeAspect="1"/>
            </p:cNvPicPr>
            <p:nvPr/>
          </p:nvPicPr>
          <p:blipFill>
            <a:blip r:embed="rId5" cstate="print"/>
            <a:stretch>
              <a:fillRect/>
            </a:stretch>
          </p:blipFill>
          <p:spPr>
            <a:xfrm>
              <a:off x="554927" y="1991580"/>
              <a:ext cx="191250" cy="180000"/>
            </a:xfrm>
            <a:prstGeom prst="rect">
              <a:avLst/>
            </a:prstGeom>
          </p:spPr>
        </p:pic>
      </p:grpSp>
      <p:grpSp>
        <p:nvGrpSpPr>
          <p:cNvPr id="41" name="Grup 40"/>
          <p:cNvGrpSpPr/>
          <p:nvPr/>
        </p:nvGrpSpPr>
        <p:grpSpPr>
          <a:xfrm>
            <a:off x="554927" y="2663736"/>
            <a:ext cx="5499364" cy="1631216"/>
            <a:chOff x="554927" y="1881525"/>
            <a:chExt cx="5499364" cy="1631216"/>
          </a:xfrm>
        </p:grpSpPr>
        <p:sp>
          <p:nvSpPr>
            <p:cNvPr id="42" name="Metin kutusu 41"/>
            <p:cNvSpPr txBox="1"/>
            <p:nvPr/>
          </p:nvSpPr>
          <p:spPr>
            <a:xfrm>
              <a:off x="746176" y="1881525"/>
              <a:ext cx="5308115" cy="1631216"/>
            </a:xfrm>
            <a:prstGeom prst="rect">
              <a:avLst/>
            </a:prstGeom>
            <a:noFill/>
          </p:spPr>
          <p:txBody>
            <a:bodyPr wrap="square" rtlCol="0">
              <a:spAutoFit/>
            </a:bodyPr>
            <a:lstStyle/>
            <a:p>
              <a:r>
                <a:rPr lang="tr-TR" sz="2000" dirty="0">
                  <a:solidFill>
                    <a:srgbClr val="575757"/>
                  </a:solidFill>
                </a:rPr>
                <a:t>Birey, hem yakın çevresiyle ilişkisinde ve iletişiminde, hem de uzak çevresiyle ilişkisinde ve iletişiminde duygularını, düşüncelerini ve ihtiyaçlarını kırmadan ve kırılmadan ifade edebilmelidir.</a:t>
              </a:r>
            </a:p>
          </p:txBody>
        </p:sp>
        <p:pic>
          <p:nvPicPr>
            <p:cNvPr id="46" name="Resim 45"/>
            <p:cNvPicPr>
              <a:picLocks noChangeAspect="1"/>
            </p:cNvPicPr>
            <p:nvPr/>
          </p:nvPicPr>
          <p:blipFill>
            <a:blip r:embed="rId5" cstate="print"/>
            <a:stretch>
              <a:fillRect/>
            </a:stretch>
          </p:blipFill>
          <p:spPr>
            <a:xfrm>
              <a:off x="554927" y="1991580"/>
              <a:ext cx="191250" cy="180000"/>
            </a:xfrm>
            <a:prstGeom prst="rect">
              <a:avLst/>
            </a:prstGeom>
          </p:spPr>
        </p:pic>
      </p:grpSp>
    </p:spTree>
    <p:extLst>
      <p:ext uri="{BB962C8B-B14F-4D97-AF65-F5344CB8AC3E}">
        <p14:creationId xmlns="" xmlns:p14="http://schemas.microsoft.com/office/powerpoint/2010/main" val="306731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250"/>
                                        <p:tgtEl>
                                          <p:spTgt spid="38"/>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26</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4596579" cy="1015663"/>
          </a:xfrm>
          <a:prstGeom prst="rect">
            <a:avLst/>
          </a:prstGeom>
          <a:noFill/>
        </p:spPr>
        <p:txBody>
          <a:bodyPr wrap="none" rtlCol="0">
            <a:spAutoFit/>
          </a:bodyPr>
          <a:lstStyle/>
          <a:p>
            <a:r>
              <a:rPr lang="tr-TR" sz="6000" b="1" dirty="0"/>
              <a:t>Sosyal gelişim</a:t>
            </a:r>
          </a:p>
        </p:txBody>
      </p:sp>
      <p:grpSp>
        <p:nvGrpSpPr>
          <p:cNvPr id="38" name="Grup 37"/>
          <p:cNvGrpSpPr/>
          <p:nvPr/>
        </p:nvGrpSpPr>
        <p:grpSpPr>
          <a:xfrm>
            <a:off x="554927" y="1588542"/>
            <a:ext cx="5595616" cy="1631216"/>
            <a:chOff x="554927" y="1881525"/>
            <a:chExt cx="5595616" cy="1631216"/>
          </a:xfrm>
        </p:grpSpPr>
        <p:sp>
          <p:nvSpPr>
            <p:cNvPr id="39" name="Metin kutusu 38"/>
            <p:cNvSpPr txBox="1"/>
            <p:nvPr/>
          </p:nvSpPr>
          <p:spPr>
            <a:xfrm>
              <a:off x="746176" y="1881525"/>
              <a:ext cx="5404367" cy="1631216"/>
            </a:xfrm>
            <a:prstGeom prst="rect">
              <a:avLst/>
            </a:prstGeom>
            <a:noFill/>
          </p:spPr>
          <p:txBody>
            <a:bodyPr wrap="square" rtlCol="0">
              <a:spAutoFit/>
            </a:bodyPr>
            <a:lstStyle/>
            <a:p>
              <a:r>
                <a:rPr lang="tr-TR" sz="2000" dirty="0">
                  <a:solidFill>
                    <a:srgbClr val="575757"/>
                  </a:solidFill>
                </a:rPr>
                <a:t>Sağlıklı sosyal becerilere sahip olmak isteyen bir kişi toplumun içerisinde yer alarak, toplumun kültürünü, gelenek ve göreneklerini, toplumun kabullerini ve retlerini bilerek ilişkilerini şekillendirmelidir.</a:t>
              </a:r>
            </a:p>
          </p:txBody>
        </p:sp>
        <p:pic>
          <p:nvPicPr>
            <p:cNvPr id="40" name="Resim 39"/>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41" name="Grup 40"/>
          <p:cNvGrpSpPr/>
          <p:nvPr/>
        </p:nvGrpSpPr>
        <p:grpSpPr>
          <a:xfrm>
            <a:off x="554927" y="3321144"/>
            <a:ext cx="5499364" cy="1323439"/>
            <a:chOff x="554927" y="1881525"/>
            <a:chExt cx="5499364" cy="1323439"/>
          </a:xfrm>
        </p:grpSpPr>
        <p:sp>
          <p:nvSpPr>
            <p:cNvPr id="42" name="Metin kutusu 41"/>
            <p:cNvSpPr txBox="1"/>
            <p:nvPr/>
          </p:nvSpPr>
          <p:spPr>
            <a:xfrm>
              <a:off x="746176" y="1881525"/>
              <a:ext cx="5308115" cy="1323439"/>
            </a:xfrm>
            <a:prstGeom prst="rect">
              <a:avLst/>
            </a:prstGeom>
            <a:noFill/>
          </p:spPr>
          <p:txBody>
            <a:bodyPr wrap="square" rtlCol="0">
              <a:spAutoFit/>
            </a:bodyPr>
            <a:lstStyle/>
            <a:p>
              <a:r>
                <a:rPr lang="tr-TR" sz="2000" dirty="0">
                  <a:solidFill>
                    <a:srgbClr val="575757"/>
                  </a:solidFill>
                </a:rPr>
                <a:t>Teknolojinin kötüye kullanımında sosyal gelişim için gerekli, düzenli ve derinlikli ilişki ihtiyacı giderilememektedir. Bu durum da sosyal gelişimi olumsuz etkilemektedir.</a:t>
              </a:r>
            </a:p>
          </p:txBody>
        </p:sp>
        <p:pic>
          <p:nvPicPr>
            <p:cNvPr id="46" name="Resim 45"/>
            <p:cNvPicPr>
              <a:picLocks noChangeAspect="1"/>
            </p:cNvPicPr>
            <p:nvPr/>
          </p:nvPicPr>
          <p:blipFill>
            <a:blip r:embed="rId4" cstate="print"/>
            <a:stretch>
              <a:fillRect/>
            </a:stretch>
          </p:blipFill>
          <p:spPr>
            <a:xfrm>
              <a:off x="554927" y="1991580"/>
              <a:ext cx="191250" cy="180000"/>
            </a:xfrm>
            <a:prstGeom prst="rect">
              <a:avLst/>
            </a:prstGeom>
          </p:spPr>
        </p:pic>
      </p:grpSp>
      <p:sp>
        <p:nvSpPr>
          <p:cNvPr id="19"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cstate="print"/>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 xmlns:p14="http://schemas.microsoft.com/office/powerpoint/2010/main" val="88696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250"/>
                                        <p:tgtEl>
                                          <p:spTgt spid="38"/>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250"/>
                                        <p:tgtEl>
                                          <p:spTgt spid="41"/>
                                        </p:tgtEl>
                                      </p:cBhvr>
                                    </p:animEffect>
                                  </p:childTnLst>
                                </p:cTn>
                              </p:par>
                            </p:childTnLst>
                          </p:cTn>
                        </p:par>
                        <p:par>
                          <p:cTn id="37" fill="hold">
                            <p:stCondLst>
                              <p:cond delay="1750"/>
                            </p:stCondLst>
                            <p:childTnLst>
                              <p:par>
                                <p:cTn id="38" presetID="2" presetClass="entr" presetSubtype="2"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250" fill="hold"/>
                                        <p:tgtEl>
                                          <p:spTgt spid="19"/>
                                        </p:tgtEl>
                                        <p:attrNameLst>
                                          <p:attrName>ppt_x</p:attrName>
                                        </p:attrNameLst>
                                      </p:cBhvr>
                                      <p:tavLst>
                                        <p:tav tm="0">
                                          <p:val>
                                            <p:strVal val="1+#ppt_w/2"/>
                                          </p:val>
                                        </p:tav>
                                        <p:tav tm="100000">
                                          <p:val>
                                            <p:strVal val="#ppt_x"/>
                                          </p:val>
                                        </p:tav>
                                      </p:tavLst>
                                    </p:anim>
                                    <p:anim calcmode="lin" valueType="num">
                                      <p:cBhvr additive="base">
                                        <p:cTn id="41" dur="2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27</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059142" cy="1015663"/>
          </a:xfrm>
          <a:prstGeom prst="rect">
            <a:avLst/>
          </a:prstGeom>
          <a:noFill/>
        </p:spPr>
        <p:txBody>
          <a:bodyPr wrap="none" rtlCol="0">
            <a:spAutoFit/>
          </a:bodyPr>
          <a:lstStyle/>
          <a:p>
            <a:r>
              <a:rPr lang="tr-TR" sz="6000" b="1" dirty="0"/>
              <a:t>Zihinsel gelişim</a:t>
            </a:r>
          </a:p>
        </p:txBody>
      </p:sp>
      <p:sp>
        <p:nvSpPr>
          <p:cNvPr id="24" name="Dikdörtgen 23"/>
          <p:cNvSpPr/>
          <p:nvPr/>
        </p:nvSpPr>
        <p:spPr>
          <a:xfrm>
            <a:off x="356650" y="1485944"/>
            <a:ext cx="6035761" cy="646331"/>
          </a:xfrm>
          <a:prstGeom prst="rect">
            <a:avLst/>
          </a:prstGeom>
        </p:spPr>
        <p:txBody>
          <a:bodyPr wrap="square">
            <a:spAutoFit/>
          </a:bodyPr>
          <a:lstStyle/>
          <a:p>
            <a:r>
              <a:rPr lang="tr-TR" dirty="0">
                <a:solidFill>
                  <a:srgbClr val="575757"/>
                </a:solidFill>
              </a:rPr>
              <a:t>Zihinsel gelişimin sağlıklı olabilmesi için aşağıdaki tutum ve davranışlara ihtiyaç vardır:</a:t>
            </a:r>
          </a:p>
        </p:txBody>
      </p:sp>
      <p:grpSp>
        <p:nvGrpSpPr>
          <p:cNvPr id="25" name="Grup 24"/>
          <p:cNvGrpSpPr/>
          <p:nvPr/>
        </p:nvGrpSpPr>
        <p:grpSpPr>
          <a:xfrm>
            <a:off x="554927" y="2373558"/>
            <a:ext cx="6877719" cy="400110"/>
            <a:chOff x="554927" y="1881525"/>
            <a:chExt cx="6877719" cy="400110"/>
          </a:xfrm>
        </p:grpSpPr>
        <p:sp>
          <p:nvSpPr>
            <p:cNvPr id="29" name="Metin kutusu 28"/>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Bilgiyi sevmek</a:t>
              </a:r>
            </a:p>
          </p:txBody>
        </p:sp>
        <p:pic>
          <p:nvPicPr>
            <p:cNvPr id="30" name="Resim 29"/>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31" name="Grup 30"/>
          <p:cNvGrpSpPr/>
          <p:nvPr/>
        </p:nvGrpSpPr>
        <p:grpSpPr>
          <a:xfrm>
            <a:off x="554927" y="2851321"/>
            <a:ext cx="6877719" cy="400110"/>
            <a:chOff x="554927" y="1881525"/>
            <a:chExt cx="6877719" cy="400110"/>
          </a:xfrm>
        </p:grpSpPr>
        <p:sp>
          <p:nvSpPr>
            <p:cNvPr id="32" name="Metin kutusu 31"/>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Doğru ve faydalı bilgi kaynaklarına yönelmek</a:t>
              </a:r>
            </a:p>
          </p:txBody>
        </p:sp>
        <p:pic>
          <p:nvPicPr>
            <p:cNvPr id="33" name="Resim 32"/>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34" name="Grup 33"/>
          <p:cNvGrpSpPr/>
          <p:nvPr/>
        </p:nvGrpSpPr>
        <p:grpSpPr>
          <a:xfrm>
            <a:off x="554927" y="3358927"/>
            <a:ext cx="6877719" cy="400110"/>
            <a:chOff x="554927" y="1881525"/>
            <a:chExt cx="6877719" cy="400110"/>
          </a:xfrm>
        </p:grpSpPr>
        <p:sp>
          <p:nvSpPr>
            <p:cNvPr id="35" name="Metin kutusu 34"/>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Okumak, görmek, düşünmek</a:t>
              </a:r>
            </a:p>
          </p:txBody>
        </p:sp>
        <p:pic>
          <p:nvPicPr>
            <p:cNvPr id="36" name="Resim 35"/>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37" name="Grup 36"/>
          <p:cNvGrpSpPr/>
          <p:nvPr/>
        </p:nvGrpSpPr>
        <p:grpSpPr>
          <a:xfrm>
            <a:off x="554927" y="3808142"/>
            <a:ext cx="6877719" cy="400110"/>
            <a:chOff x="554927" y="1881525"/>
            <a:chExt cx="6877719" cy="400110"/>
          </a:xfrm>
        </p:grpSpPr>
        <p:sp>
          <p:nvSpPr>
            <p:cNvPr id="38" name="Metin kutusu 37"/>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Bilgi kanallarını doğru kullanmak</a:t>
              </a:r>
            </a:p>
          </p:txBody>
        </p:sp>
        <p:pic>
          <p:nvPicPr>
            <p:cNvPr id="39" name="Resim 38"/>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40" name="Grup 39"/>
          <p:cNvGrpSpPr/>
          <p:nvPr/>
        </p:nvGrpSpPr>
        <p:grpSpPr>
          <a:xfrm>
            <a:off x="554927" y="4347173"/>
            <a:ext cx="6877719" cy="400110"/>
            <a:chOff x="554927" y="1881525"/>
            <a:chExt cx="6877719" cy="400110"/>
          </a:xfrm>
        </p:grpSpPr>
        <p:sp>
          <p:nvSpPr>
            <p:cNvPr id="41" name="Metin kutusu 40"/>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Zihni temiz tutmak</a:t>
              </a:r>
            </a:p>
          </p:txBody>
        </p:sp>
        <p:pic>
          <p:nvPicPr>
            <p:cNvPr id="42" name="Resim 41"/>
            <p:cNvPicPr>
              <a:picLocks noChangeAspect="1"/>
            </p:cNvPicPr>
            <p:nvPr/>
          </p:nvPicPr>
          <p:blipFill>
            <a:blip r:embed="rId4" cstate="print"/>
            <a:stretch>
              <a:fillRect/>
            </a:stretch>
          </p:blipFill>
          <p:spPr>
            <a:xfrm>
              <a:off x="554927" y="1991580"/>
              <a:ext cx="191250" cy="180000"/>
            </a:xfrm>
            <a:prstGeom prst="rect">
              <a:avLst/>
            </a:prstGeom>
          </p:spPr>
        </p:pic>
      </p:grpSp>
      <p:sp>
        <p:nvSpPr>
          <p:cNvPr id="43"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cstate="print"/>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 xmlns:p14="http://schemas.microsoft.com/office/powerpoint/2010/main" val="124296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additive="base">
                                        <p:cTn id="32" dur="250" fill="hold"/>
                                        <p:tgtEl>
                                          <p:spTgt spid="43"/>
                                        </p:tgtEl>
                                        <p:attrNameLst>
                                          <p:attrName>ppt_x</p:attrName>
                                        </p:attrNameLst>
                                      </p:cBhvr>
                                      <p:tavLst>
                                        <p:tav tm="0">
                                          <p:val>
                                            <p:strVal val="1+#ppt_w/2"/>
                                          </p:val>
                                        </p:tav>
                                        <p:tav tm="100000">
                                          <p:val>
                                            <p:strVal val="#ppt_x"/>
                                          </p:val>
                                        </p:tav>
                                      </p:tavLst>
                                    </p:anim>
                                    <p:anim calcmode="lin" valueType="num">
                                      <p:cBhvr additive="base">
                                        <p:cTn id="33" dur="250" fill="hold"/>
                                        <p:tgtEl>
                                          <p:spTgt spid="43"/>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250"/>
                                        <p:tgtEl>
                                          <p:spTgt spid="24"/>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250"/>
                                        <p:tgtEl>
                                          <p:spTgt spid="31"/>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250"/>
                                        <p:tgtEl>
                                          <p:spTgt spid="34"/>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250"/>
                                        <p:tgtEl>
                                          <p:spTgt spid="37"/>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2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24" grpId="0"/>
      <p:bldP spid="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28</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059142" cy="1015663"/>
          </a:xfrm>
          <a:prstGeom prst="rect">
            <a:avLst/>
          </a:prstGeom>
          <a:noFill/>
        </p:spPr>
        <p:txBody>
          <a:bodyPr wrap="none" rtlCol="0">
            <a:spAutoFit/>
          </a:bodyPr>
          <a:lstStyle/>
          <a:p>
            <a:r>
              <a:rPr lang="tr-TR" sz="6000" b="1" dirty="0"/>
              <a:t>Zihinsel gelişim</a:t>
            </a:r>
          </a:p>
        </p:txBody>
      </p:sp>
      <p:sp>
        <p:nvSpPr>
          <p:cNvPr id="24" name="Dikdörtgen 23"/>
          <p:cNvSpPr/>
          <p:nvPr/>
        </p:nvSpPr>
        <p:spPr>
          <a:xfrm>
            <a:off x="356651" y="1711903"/>
            <a:ext cx="4638862" cy="2585323"/>
          </a:xfrm>
          <a:prstGeom prst="rect">
            <a:avLst/>
          </a:prstGeom>
        </p:spPr>
        <p:txBody>
          <a:bodyPr wrap="square">
            <a:spAutoFit/>
          </a:bodyPr>
          <a:lstStyle/>
          <a:p>
            <a:r>
              <a:rPr lang="tr-TR" dirty="0">
                <a:solidFill>
                  <a:srgbClr val="575757"/>
                </a:solidFill>
              </a:rPr>
              <a:t>Şayet teknoloji kullanımı, kişinin zihinsel kapasitesini boşa kullanacak şekilde gereksiz bilgiyle doldurmasına sebep oluyor ve bilgi o kapasitenin içerisinde kendine yer bulamıyorsa, yanlış ve zararlı bilgiler kişinin hayat kalitesini olumsuz etkiliyorsa veya zihin seyredilip unutulan eğlence görüntüleriyle dolmuş ve bilgi sevgisi kaybedilmiş ise teknolojinin kötüye kullanımı söz konusudur.</a:t>
            </a:r>
          </a:p>
        </p:txBody>
      </p:sp>
      <p:sp>
        <p:nvSpPr>
          <p:cNvPr id="43"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cstate="print"/>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 xmlns:p14="http://schemas.microsoft.com/office/powerpoint/2010/main" val="410644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additive="base">
                                        <p:cTn id="32" dur="250" fill="hold"/>
                                        <p:tgtEl>
                                          <p:spTgt spid="43"/>
                                        </p:tgtEl>
                                        <p:attrNameLst>
                                          <p:attrName>ppt_x</p:attrName>
                                        </p:attrNameLst>
                                      </p:cBhvr>
                                      <p:tavLst>
                                        <p:tav tm="0">
                                          <p:val>
                                            <p:strVal val="1+#ppt_w/2"/>
                                          </p:val>
                                        </p:tav>
                                        <p:tav tm="100000">
                                          <p:val>
                                            <p:strVal val="#ppt_x"/>
                                          </p:val>
                                        </p:tav>
                                      </p:tavLst>
                                    </p:anim>
                                    <p:anim calcmode="lin" valueType="num">
                                      <p:cBhvr additive="base">
                                        <p:cTn id="33" dur="250" fill="hold"/>
                                        <p:tgtEl>
                                          <p:spTgt spid="43"/>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24" grpId="0"/>
      <p:bldP spid="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cstate="print">
              <a:alphaModFix amt="80000"/>
            </a:blip>
            <a:srcRect/>
            <a:stretch>
              <a:fillRect l="12000" r="-4000" b="-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E61F4F"/>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61F4F"/>
                    </a:solidFill>
                  </a:rPr>
                  <a:t>03</a:t>
                </a:r>
              </a:p>
            </p:txBody>
          </p:sp>
        </p:grpSp>
        <p:pic>
          <p:nvPicPr>
            <p:cNvPr id="123" name="Resim 122"/>
            <p:cNvPicPr>
              <a:picLocks noChangeAspect="1"/>
            </p:cNvPicPr>
            <p:nvPr/>
          </p:nvPicPr>
          <p:blipFill>
            <a:blip r:embed="rId4" cstate="print"/>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Metin kutusu 16"/>
          <p:cNvSpPr txBox="1"/>
          <p:nvPr/>
        </p:nvSpPr>
        <p:spPr>
          <a:xfrm>
            <a:off x="356650" y="388099"/>
            <a:ext cx="6531788" cy="1938992"/>
          </a:xfrm>
          <a:prstGeom prst="rect">
            <a:avLst/>
          </a:prstGeom>
          <a:noFill/>
        </p:spPr>
        <p:txBody>
          <a:bodyPr wrap="none" rtlCol="0">
            <a:spAutoFit/>
          </a:bodyPr>
          <a:lstStyle/>
          <a:p>
            <a:r>
              <a:rPr lang="tr-TR" sz="6000" b="1" dirty="0"/>
              <a:t>Teknoloji bağımlılığı</a:t>
            </a:r>
          </a:p>
          <a:p>
            <a:r>
              <a:rPr lang="tr-TR" sz="6000" b="1" dirty="0"/>
              <a:t>nedir?</a:t>
            </a:r>
          </a:p>
        </p:txBody>
      </p:sp>
      <p:sp>
        <p:nvSpPr>
          <p:cNvPr id="18" name="Metin kutusu 17"/>
          <p:cNvSpPr txBox="1"/>
          <p:nvPr/>
        </p:nvSpPr>
        <p:spPr>
          <a:xfrm>
            <a:off x="356650" y="2462041"/>
            <a:ext cx="4769319" cy="1631216"/>
          </a:xfrm>
          <a:prstGeom prst="rect">
            <a:avLst/>
          </a:prstGeom>
          <a:noFill/>
        </p:spPr>
        <p:txBody>
          <a:bodyPr wrap="none" rtlCol="0">
            <a:spAutoFit/>
          </a:bodyPr>
          <a:lstStyle/>
          <a:p>
            <a:r>
              <a:rPr lang="tr-TR" sz="2000" dirty="0">
                <a:solidFill>
                  <a:srgbClr val="575757"/>
                </a:solidFill>
              </a:rPr>
              <a:t>Teknoloji bağımlılığı, teknolojiyi kullanmada </a:t>
            </a:r>
          </a:p>
          <a:p>
            <a:r>
              <a:rPr lang="tr-TR" sz="2000" dirty="0">
                <a:solidFill>
                  <a:srgbClr val="575757"/>
                </a:solidFill>
              </a:rPr>
              <a:t>ve onunla ilişkide kişinin iradesini </a:t>
            </a:r>
          </a:p>
          <a:p>
            <a:r>
              <a:rPr lang="tr-TR" sz="2000" dirty="0">
                <a:solidFill>
                  <a:srgbClr val="575757"/>
                </a:solidFill>
              </a:rPr>
              <a:t>kaybetmesi, kendini denetleyememesi </a:t>
            </a:r>
          </a:p>
          <a:p>
            <a:r>
              <a:rPr lang="tr-TR" sz="2000" dirty="0">
                <a:solidFill>
                  <a:srgbClr val="575757"/>
                </a:solidFill>
              </a:rPr>
              <a:t>ve onsuz bir yaşam sürememeye </a:t>
            </a:r>
          </a:p>
          <a:p>
            <a:r>
              <a:rPr lang="tr-TR" sz="2000" dirty="0">
                <a:solidFill>
                  <a:srgbClr val="575757"/>
                </a:solidFill>
              </a:rPr>
              <a:t>başlaması hâlidir.</a:t>
            </a:r>
          </a:p>
        </p:txBody>
      </p:sp>
    </p:spTree>
    <p:extLst>
      <p:ext uri="{BB962C8B-B14F-4D97-AF65-F5344CB8AC3E}">
        <p14:creationId xmlns="" xmlns:p14="http://schemas.microsoft.com/office/powerpoint/2010/main" val="357638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2"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250" fill="hold"/>
                                        <p:tgtEl>
                                          <p:spTgt spid="27"/>
                                        </p:tgtEl>
                                        <p:attrNameLst>
                                          <p:attrName>ppt_x</p:attrName>
                                        </p:attrNameLst>
                                      </p:cBhvr>
                                      <p:tavLst>
                                        <p:tav tm="0">
                                          <p:val>
                                            <p:strVal val="1+#ppt_w/2"/>
                                          </p:val>
                                        </p:tav>
                                        <p:tav tm="100000">
                                          <p:val>
                                            <p:strVal val="#ppt_x"/>
                                          </p:val>
                                        </p:tav>
                                      </p:tavLst>
                                    </p:anim>
                                    <p:anim calcmode="lin" valueType="num">
                                      <p:cBhvr additive="base">
                                        <p:cTn id="24" dur="250" fill="hold"/>
                                        <p:tgtEl>
                                          <p:spTgt spid="27"/>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25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250" fill="hold"/>
                                        <p:tgtEl>
                                          <p:spTgt spid="28"/>
                                        </p:tgtEl>
                                        <p:attrNameLst>
                                          <p:attrName>ppt_x</p:attrName>
                                        </p:attrNameLst>
                                      </p:cBhvr>
                                      <p:tavLst>
                                        <p:tav tm="0">
                                          <p:val>
                                            <p:strVal val="1+#ppt_w/2"/>
                                          </p:val>
                                        </p:tav>
                                        <p:tav tm="100000">
                                          <p:val>
                                            <p:strVal val="#ppt_x"/>
                                          </p:val>
                                        </p:tav>
                                      </p:tavLst>
                                    </p:anim>
                                    <p:anim calcmode="lin" valueType="num">
                                      <p:cBhvr additive="base">
                                        <p:cTn id="28" dur="250" fill="hold"/>
                                        <p:tgtEl>
                                          <p:spTgt spid="28"/>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10"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250"/>
                                        <p:tgtEl>
                                          <p:spTgt spid="17"/>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5" grpId="0" animBg="1"/>
      <p:bldP spid="28" grpId="0" animBg="1"/>
      <p:bldP spid="17"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32</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140574" cy="1015663"/>
          </a:xfrm>
          <a:prstGeom prst="rect">
            <a:avLst/>
          </a:prstGeom>
          <a:noFill/>
        </p:spPr>
        <p:txBody>
          <a:bodyPr wrap="none" rtlCol="0">
            <a:spAutoFit/>
          </a:bodyPr>
          <a:lstStyle/>
          <a:p>
            <a:r>
              <a:rPr lang="tr-TR" sz="6000" b="1" dirty="0"/>
              <a:t>Manevi gelişim</a:t>
            </a:r>
          </a:p>
        </p:txBody>
      </p:sp>
      <p:sp>
        <p:nvSpPr>
          <p:cNvPr id="24" name="Dikdörtgen 23"/>
          <p:cNvSpPr/>
          <p:nvPr/>
        </p:nvSpPr>
        <p:spPr>
          <a:xfrm>
            <a:off x="356651" y="1711903"/>
            <a:ext cx="4638862" cy="369332"/>
          </a:xfrm>
          <a:prstGeom prst="rect">
            <a:avLst/>
          </a:prstGeom>
        </p:spPr>
        <p:txBody>
          <a:bodyPr wrap="square">
            <a:spAutoFit/>
          </a:bodyPr>
          <a:lstStyle/>
          <a:p>
            <a:r>
              <a:rPr lang="tr-TR" b="1" dirty="0">
                <a:solidFill>
                  <a:srgbClr val="575757"/>
                </a:solidFill>
              </a:rPr>
              <a:t>Ayrıca;</a:t>
            </a:r>
          </a:p>
        </p:txBody>
      </p:sp>
      <p:grpSp>
        <p:nvGrpSpPr>
          <p:cNvPr id="18" name="Grup 17"/>
          <p:cNvGrpSpPr/>
          <p:nvPr/>
        </p:nvGrpSpPr>
        <p:grpSpPr>
          <a:xfrm>
            <a:off x="554927" y="2274846"/>
            <a:ext cx="6877719" cy="400110"/>
            <a:chOff x="554927" y="1881525"/>
            <a:chExt cx="6877719" cy="400110"/>
          </a:xfrm>
        </p:grpSpPr>
        <p:sp>
          <p:nvSpPr>
            <p:cNvPr id="19" name="Metin kutusu 18"/>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Değerlerin zarar görmesi,</a:t>
              </a:r>
            </a:p>
          </p:txBody>
        </p:sp>
        <p:pic>
          <p:nvPicPr>
            <p:cNvPr id="20" name="Resim 19"/>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25" name="Grup 24"/>
          <p:cNvGrpSpPr/>
          <p:nvPr/>
        </p:nvGrpSpPr>
        <p:grpSpPr>
          <a:xfrm>
            <a:off x="580664" y="2742696"/>
            <a:ext cx="6877719" cy="400110"/>
            <a:chOff x="554927" y="1881525"/>
            <a:chExt cx="6877719" cy="400110"/>
          </a:xfrm>
        </p:grpSpPr>
        <p:sp>
          <p:nvSpPr>
            <p:cNvPr id="29" name="Metin kutusu 28"/>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Aile ilişkilerinin zarar görmesi,</a:t>
              </a:r>
            </a:p>
          </p:txBody>
        </p:sp>
        <p:pic>
          <p:nvPicPr>
            <p:cNvPr id="30" name="Resim 29"/>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31" name="Grup 30"/>
          <p:cNvGrpSpPr/>
          <p:nvPr/>
        </p:nvGrpSpPr>
        <p:grpSpPr>
          <a:xfrm>
            <a:off x="580664" y="3244342"/>
            <a:ext cx="6877719" cy="707886"/>
            <a:chOff x="554927" y="1881525"/>
            <a:chExt cx="6877719" cy="707886"/>
          </a:xfrm>
        </p:grpSpPr>
        <p:sp>
          <p:nvSpPr>
            <p:cNvPr id="32" name="Metin kutusu 31"/>
            <p:cNvSpPr txBox="1"/>
            <p:nvPr/>
          </p:nvSpPr>
          <p:spPr>
            <a:xfrm>
              <a:off x="746176" y="1881525"/>
              <a:ext cx="6686470" cy="707886"/>
            </a:xfrm>
            <a:prstGeom prst="rect">
              <a:avLst/>
            </a:prstGeom>
            <a:noFill/>
          </p:spPr>
          <p:txBody>
            <a:bodyPr wrap="square" rtlCol="0">
              <a:spAutoFit/>
            </a:bodyPr>
            <a:lstStyle/>
            <a:p>
              <a:r>
                <a:rPr lang="tr-TR" sz="2000" dirty="0">
                  <a:solidFill>
                    <a:srgbClr val="575757"/>
                  </a:solidFill>
                </a:rPr>
                <a:t>Yalnızlık duygusunun artması ve gerçek</a:t>
              </a:r>
            </a:p>
            <a:p>
              <a:r>
                <a:rPr lang="tr-TR" sz="2000" dirty="0">
                  <a:solidFill>
                    <a:srgbClr val="575757"/>
                  </a:solidFill>
                </a:rPr>
                <a:t>ilişkilere ihtiyaç duyulmaması </a:t>
              </a:r>
            </a:p>
          </p:txBody>
        </p:sp>
        <p:pic>
          <p:nvPicPr>
            <p:cNvPr id="33" name="Resim 32"/>
            <p:cNvPicPr>
              <a:picLocks noChangeAspect="1"/>
            </p:cNvPicPr>
            <p:nvPr/>
          </p:nvPicPr>
          <p:blipFill>
            <a:blip r:embed="rId4" cstate="print"/>
            <a:stretch>
              <a:fillRect/>
            </a:stretch>
          </p:blipFill>
          <p:spPr>
            <a:xfrm>
              <a:off x="554927" y="1991580"/>
              <a:ext cx="191250" cy="180000"/>
            </a:xfrm>
            <a:prstGeom prst="rect">
              <a:avLst/>
            </a:prstGeom>
          </p:spPr>
        </p:pic>
      </p:grpSp>
      <p:sp>
        <p:nvSpPr>
          <p:cNvPr id="37" name="Dikdörtgen 36"/>
          <p:cNvSpPr/>
          <p:nvPr/>
        </p:nvSpPr>
        <p:spPr>
          <a:xfrm>
            <a:off x="771913" y="4082403"/>
            <a:ext cx="4638862" cy="923330"/>
          </a:xfrm>
          <a:prstGeom prst="rect">
            <a:avLst/>
          </a:prstGeom>
        </p:spPr>
        <p:txBody>
          <a:bodyPr wrap="square">
            <a:spAutoFit/>
          </a:bodyPr>
          <a:lstStyle/>
          <a:p>
            <a:r>
              <a:rPr lang="tr-TR" i="1" dirty="0">
                <a:solidFill>
                  <a:srgbClr val="575757"/>
                </a:solidFill>
              </a:rPr>
              <a:t>gibi zararlar gözüküyorsa manevi gelişim zarar görüyor demektir ve bu durumda teknolojinin kötüye kullanımından bahsedilebilir.</a:t>
            </a:r>
          </a:p>
        </p:txBody>
      </p:sp>
      <p:sp>
        <p:nvSpPr>
          <p:cNvPr id="34"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cstate="print"/>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 xmlns:p14="http://schemas.microsoft.com/office/powerpoint/2010/main" val="34747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250"/>
                                        <p:tgtEl>
                                          <p:spTgt spid="24"/>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250"/>
                                        <p:tgtEl>
                                          <p:spTgt spid="18"/>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250"/>
                                        <p:tgtEl>
                                          <p:spTgt spid="25"/>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250"/>
                                        <p:tgtEl>
                                          <p:spTgt spid="31"/>
                                        </p:tgtEl>
                                      </p:cBhvr>
                                    </p:animEffect>
                                  </p:childTnLst>
                                </p:cTn>
                              </p:par>
                            </p:childTnLst>
                          </p:cTn>
                        </p:par>
                        <p:par>
                          <p:cTn id="45" fill="hold">
                            <p:stCondLst>
                              <p:cond delay="2250"/>
                            </p:stCondLst>
                            <p:childTnLst>
                              <p:par>
                                <p:cTn id="46" presetID="10" presetClass="entr" presetSubtype="0" fill="hold" grpId="0" nodeType="after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250"/>
                                        <p:tgtEl>
                                          <p:spTgt spid="37"/>
                                        </p:tgtEl>
                                      </p:cBhvr>
                                    </p:animEffect>
                                  </p:childTnLst>
                                </p:cTn>
                              </p:par>
                            </p:childTnLst>
                          </p:cTn>
                        </p:par>
                        <p:par>
                          <p:cTn id="49" fill="hold">
                            <p:stCondLst>
                              <p:cond delay="2500"/>
                            </p:stCondLst>
                            <p:childTnLst>
                              <p:par>
                                <p:cTn id="50" presetID="2" presetClass="entr" presetSubtype="2"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 calcmode="lin" valueType="num">
                                      <p:cBhvr additive="base">
                                        <p:cTn id="52" dur="250" fill="hold"/>
                                        <p:tgtEl>
                                          <p:spTgt spid="34"/>
                                        </p:tgtEl>
                                        <p:attrNameLst>
                                          <p:attrName>ppt_x</p:attrName>
                                        </p:attrNameLst>
                                      </p:cBhvr>
                                      <p:tavLst>
                                        <p:tav tm="0">
                                          <p:val>
                                            <p:strVal val="1+#ppt_w/2"/>
                                          </p:val>
                                        </p:tav>
                                        <p:tav tm="100000">
                                          <p:val>
                                            <p:strVal val="#ppt_x"/>
                                          </p:val>
                                        </p:tav>
                                      </p:tavLst>
                                    </p:anim>
                                    <p:anim calcmode="lin" valueType="num">
                                      <p:cBhvr additive="base">
                                        <p:cTn id="53" dur="25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24" grpId="0"/>
      <p:bldP spid="37" grpId="0"/>
      <p:bldP spid="3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E61F4F"/>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61F4F"/>
                    </a:solidFill>
                  </a:rPr>
                  <a:t>33</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557710" cy="1015663"/>
          </a:xfrm>
          <a:prstGeom prst="rect">
            <a:avLst/>
          </a:prstGeom>
          <a:noFill/>
        </p:spPr>
        <p:txBody>
          <a:bodyPr wrap="none" rtlCol="0">
            <a:spAutoFit/>
          </a:bodyPr>
          <a:lstStyle/>
          <a:p>
            <a:r>
              <a:rPr lang="tr-TR" sz="6000" b="1" dirty="0"/>
              <a:t>Teknolojik bağımlılıklar</a:t>
            </a:r>
          </a:p>
        </p:txBody>
      </p:sp>
      <p:pic>
        <p:nvPicPr>
          <p:cNvPr id="25" name="Resim 24"/>
          <p:cNvPicPr>
            <a:picLocks noChangeAspect="1"/>
          </p:cNvPicPr>
          <p:nvPr/>
        </p:nvPicPr>
        <p:blipFill>
          <a:blip r:embed="rId4" cstate="print"/>
          <a:stretch>
            <a:fillRect/>
          </a:stretch>
        </p:blipFill>
        <p:spPr>
          <a:xfrm>
            <a:off x="2073990" y="2165902"/>
            <a:ext cx="8044020" cy="1800000"/>
          </a:xfrm>
          <a:prstGeom prst="rect">
            <a:avLst/>
          </a:prstGeom>
        </p:spPr>
      </p:pic>
      <p:sp>
        <p:nvSpPr>
          <p:cNvPr id="41" name="Freeform 5"/>
          <p:cNvSpPr>
            <a:spLocks/>
          </p:cNvSpPr>
          <p:nvPr/>
        </p:nvSpPr>
        <p:spPr bwMode="auto">
          <a:xfrm>
            <a:off x="588963" y="2997200"/>
            <a:ext cx="11017250" cy="130175"/>
          </a:xfrm>
          <a:custGeom>
            <a:avLst/>
            <a:gdLst>
              <a:gd name="T0" fmla="*/ 2919 w 2935"/>
              <a:gd name="T1" fmla="*/ 32 h 32"/>
              <a:gd name="T2" fmla="*/ 16 w 2935"/>
              <a:gd name="T3" fmla="*/ 32 h 32"/>
              <a:gd name="T4" fmla="*/ 0 w 2935"/>
              <a:gd name="T5" fmla="*/ 16 h 32"/>
              <a:gd name="T6" fmla="*/ 16 w 2935"/>
              <a:gd name="T7" fmla="*/ 0 h 32"/>
              <a:gd name="T8" fmla="*/ 2919 w 2935"/>
              <a:gd name="T9" fmla="*/ 0 h 32"/>
              <a:gd name="T10" fmla="*/ 2935 w 2935"/>
              <a:gd name="T11" fmla="*/ 16 h 32"/>
              <a:gd name="T12" fmla="*/ 2919 w 2935"/>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935" h="32">
                <a:moveTo>
                  <a:pt x="2919" y="32"/>
                </a:moveTo>
                <a:cubicBezTo>
                  <a:pt x="16" y="32"/>
                  <a:pt x="16" y="32"/>
                  <a:pt x="16" y="32"/>
                </a:cubicBezTo>
                <a:cubicBezTo>
                  <a:pt x="7" y="32"/>
                  <a:pt x="0" y="25"/>
                  <a:pt x="0" y="16"/>
                </a:cubicBezTo>
                <a:cubicBezTo>
                  <a:pt x="0" y="7"/>
                  <a:pt x="7" y="0"/>
                  <a:pt x="16" y="0"/>
                </a:cubicBezTo>
                <a:cubicBezTo>
                  <a:pt x="2919" y="0"/>
                  <a:pt x="2919" y="0"/>
                  <a:pt x="2919" y="0"/>
                </a:cubicBezTo>
                <a:cubicBezTo>
                  <a:pt x="2927" y="0"/>
                  <a:pt x="2935" y="7"/>
                  <a:pt x="2935" y="16"/>
                </a:cubicBezTo>
                <a:cubicBezTo>
                  <a:pt x="2935" y="25"/>
                  <a:pt x="2927" y="32"/>
                  <a:pt x="2919" y="32"/>
                </a:cubicBezTo>
                <a:close/>
              </a:path>
            </a:pathLst>
          </a:custGeom>
          <a:solidFill>
            <a:srgbClr val="DADAD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42" name="Resim 41"/>
          <p:cNvPicPr>
            <a:picLocks noChangeAspect="1"/>
          </p:cNvPicPr>
          <p:nvPr/>
        </p:nvPicPr>
        <p:blipFill>
          <a:blip r:embed="rId5" cstate="print"/>
          <a:stretch>
            <a:fillRect/>
          </a:stretch>
        </p:blipFill>
        <p:spPr>
          <a:xfrm>
            <a:off x="2168944" y="2255902"/>
            <a:ext cx="1620000" cy="1620000"/>
          </a:xfrm>
          <a:prstGeom prst="rect">
            <a:avLst/>
          </a:prstGeom>
        </p:spPr>
      </p:pic>
      <p:pic>
        <p:nvPicPr>
          <p:cNvPr id="43" name="Resim 42"/>
          <p:cNvPicPr>
            <a:picLocks noChangeAspect="1"/>
          </p:cNvPicPr>
          <p:nvPr/>
        </p:nvPicPr>
        <p:blipFill>
          <a:blip r:embed="rId6" cstate="print"/>
          <a:stretch>
            <a:fillRect/>
          </a:stretch>
        </p:blipFill>
        <p:spPr>
          <a:xfrm>
            <a:off x="4238634" y="2260222"/>
            <a:ext cx="1628901" cy="1620000"/>
          </a:xfrm>
          <a:prstGeom prst="rect">
            <a:avLst/>
          </a:prstGeom>
        </p:spPr>
      </p:pic>
      <p:pic>
        <p:nvPicPr>
          <p:cNvPr id="44" name="Resim 43"/>
          <p:cNvPicPr>
            <a:picLocks noChangeAspect="1"/>
          </p:cNvPicPr>
          <p:nvPr/>
        </p:nvPicPr>
        <p:blipFill>
          <a:blip r:embed="rId7" cstate="print"/>
          <a:stretch>
            <a:fillRect/>
          </a:stretch>
        </p:blipFill>
        <p:spPr>
          <a:xfrm>
            <a:off x="6317225" y="2263807"/>
            <a:ext cx="1628901" cy="1620000"/>
          </a:xfrm>
          <a:prstGeom prst="rect">
            <a:avLst/>
          </a:prstGeom>
        </p:spPr>
      </p:pic>
      <p:pic>
        <p:nvPicPr>
          <p:cNvPr id="45" name="Resim 44"/>
          <p:cNvPicPr>
            <a:picLocks noChangeAspect="1"/>
          </p:cNvPicPr>
          <p:nvPr/>
        </p:nvPicPr>
        <p:blipFill>
          <a:blip r:embed="rId8" cstate="print"/>
          <a:stretch>
            <a:fillRect/>
          </a:stretch>
        </p:blipFill>
        <p:spPr>
          <a:xfrm>
            <a:off x="8405441" y="2263807"/>
            <a:ext cx="1628901" cy="1620000"/>
          </a:xfrm>
          <a:prstGeom prst="rect">
            <a:avLst/>
          </a:prstGeom>
        </p:spPr>
      </p:pic>
      <p:sp>
        <p:nvSpPr>
          <p:cNvPr id="46" name="Metin kutusu 45"/>
          <p:cNvSpPr txBox="1"/>
          <p:nvPr/>
        </p:nvSpPr>
        <p:spPr>
          <a:xfrm>
            <a:off x="2320943" y="4079258"/>
            <a:ext cx="1316002" cy="523220"/>
          </a:xfrm>
          <a:prstGeom prst="rect">
            <a:avLst/>
          </a:prstGeom>
          <a:noFill/>
        </p:spPr>
        <p:txBody>
          <a:bodyPr wrap="none" rtlCol="0">
            <a:spAutoFit/>
          </a:bodyPr>
          <a:lstStyle/>
          <a:p>
            <a:pPr algn="ctr"/>
            <a:r>
              <a:rPr lang="tr-TR" sz="1400" b="1" dirty="0">
                <a:solidFill>
                  <a:srgbClr val="E61F4F"/>
                </a:solidFill>
              </a:rPr>
              <a:t>İNTERNET VE</a:t>
            </a:r>
          </a:p>
          <a:p>
            <a:pPr algn="ctr"/>
            <a:r>
              <a:rPr lang="tr-TR" sz="1400" b="1" dirty="0">
                <a:solidFill>
                  <a:srgbClr val="E61F4F"/>
                </a:solidFill>
              </a:rPr>
              <a:t>SOSYAL MEDYA</a:t>
            </a:r>
          </a:p>
        </p:txBody>
      </p:sp>
      <p:sp>
        <p:nvSpPr>
          <p:cNvPr id="47" name="Metin kutusu 46"/>
          <p:cNvSpPr txBox="1"/>
          <p:nvPr/>
        </p:nvSpPr>
        <p:spPr>
          <a:xfrm>
            <a:off x="4575872" y="4078555"/>
            <a:ext cx="954428" cy="523220"/>
          </a:xfrm>
          <a:prstGeom prst="rect">
            <a:avLst/>
          </a:prstGeom>
          <a:noFill/>
        </p:spPr>
        <p:txBody>
          <a:bodyPr wrap="none" rtlCol="0">
            <a:spAutoFit/>
          </a:bodyPr>
          <a:lstStyle/>
          <a:p>
            <a:pPr algn="ctr"/>
            <a:r>
              <a:rPr lang="tr-TR" sz="1400" b="1" dirty="0">
                <a:solidFill>
                  <a:srgbClr val="231F20"/>
                </a:solidFill>
              </a:rPr>
              <a:t>TELEFON</a:t>
            </a:r>
          </a:p>
          <a:p>
            <a:pPr algn="ctr"/>
            <a:r>
              <a:rPr lang="tr-TR" sz="1400" b="1" dirty="0">
                <a:solidFill>
                  <a:srgbClr val="231F20"/>
                </a:solidFill>
              </a:rPr>
              <a:t>VE TABLET</a:t>
            </a:r>
          </a:p>
        </p:txBody>
      </p:sp>
      <p:sp>
        <p:nvSpPr>
          <p:cNvPr id="48" name="Metin kutusu 47"/>
          <p:cNvSpPr txBox="1"/>
          <p:nvPr/>
        </p:nvSpPr>
        <p:spPr>
          <a:xfrm>
            <a:off x="6622997" y="4078839"/>
            <a:ext cx="1130567" cy="523220"/>
          </a:xfrm>
          <a:prstGeom prst="rect">
            <a:avLst/>
          </a:prstGeom>
          <a:noFill/>
        </p:spPr>
        <p:txBody>
          <a:bodyPr wrap="none" rtlCol="0">
            <a:spAutoFit/>
          </a:bodyPr>
          <a:lstStyle/>
          <a:p>
            <a:pPr algn="ctr"/>
            <a:r>
              <a:rPr lang="tr-TR" sz="1400" b="1" dirty="0">
                <a:solidFill>
                  <a:srgbClr val="FAB529"/>
                </a:solidFill>
              </a:rPr>
              <a:t>OYUN</a:t>
            </a:r>
          </a:p>
          <a:p>
            <a:pPr algn="ctr"/>
            <a:r>
              <a:rPr lang="tr-TR" sz="1400" b="1" dirty="0">
                <a:solidFill>
                  <a:srgbClr val="FAB529"/>
                </a:solidFill>
              </a:rPr>
              <a:t>KONSOLLARI</a:t>
            </a:r>
          </a:p>
        </p:txBody>
      </p:sp>
      <p:sp>
        <p:nvSpPr>
          <p:cNvPr id="49" name="Metin kutusu 48"/>
          <p:cNvSpPr txBox="1"/>
          <p:nvPr/>
        </p:nvSpPr>
        <p:spPr>
          <a:xfrm>
            <a:off x="8604419" y="4078136"/>
            <a:ext cx="1316002" cy="523220"/>
          </a:xfrm>
          <a:prstGeom prst="rect">
            <a:avLst/>
          </a:prstGeom>
          <a:noFill/>
        </p:spPr>
        <p:txBody>
          <a:bodyPr wrap="none" rtlCol="0">
            <a:spAutoFit/>
          </a:bodyPr>
          <a:lstStyle/>
          <a:p>
            <a:pPr algn="ctr"/>
            <a:r>
              <a:rPr lang="tr-TR" sz="1400" b="1" dirty="0">
                <a:solidFill>
                  <a:srgbClr val="11A74F"/>
                </a:solidFill>
              </a:rPr>
              <a:t>BİLGİSAYAR</a:t>
            </a:r>
          </a:p>
          <a:p>
            <a:pPr algn="ctr"/>
            <a:r>
              <a:rPr lang="tr-TR" sz="1400" b="1" dirty="0">
                <a:solidFill>
                  <a:srgbClr val="11A74F"/>
                </a:solidFill>
              </a:rPr>
              <a:t>VE TELEVİZYON</a:t>
            </a:r>
          </a:p>
        </p:txBody>
      </p:sp>
    </p:spTree>
    <p:extLst>
      <p:ext uri="{BB962C8B-B14F-4D97-AF65-F5344CB8AC3E}">
        <p14:creationId xmlns="" xmlns:p14="http://schemas.microsoft.com/office/powerpoint/2010/main" val="356602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left)">
                                      <p:cBhvr>
                                        <p:cTn id="27" dur="750"/>
                                        <p:tgtEl>
                                          <p:spTgt spid="41"/>
                                        </p:tgtEl>
                                      </p:cBhvr>
                                    </p:animEffect>
                                  </p:childTnLst>
                                </p:cTn>
                              </p:par>
                              <p:par>
                                <p:cTn id="28" presetID="22" presetClass="entr" presetSubtype="8"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childTnLst>
                          </p:cTn>
                        </p:par>
                        <p:par>
                          <p:cTn id="31" fill="hold">
                            <p:stCondLst>
                              <p:cond delay="1750"/>
                            </p:stCondLst>
                            <p:childTnLst>
                              <p:par>
                                <p:cTn id="32" presetID="53" presetClass="entr" presetSubtype="16" fill="hold" nodeType="afterEffect">
                                  <p:stCondLst>
                                    <p:cond delay="0"/>
                                  </p:stCondLst>
                                  <p:childTnLst>
                                    <p:set>
                                      <p:cBhvr>
                                        <p:cTn id="33" dur="1" fill="hold">
                                          <p:stCondLst>
                                            <p:cond delay="0"/>
                                          </p:stCondLst>
                                        </p:cTn>
                                        <p:tgtEl>
                                          <p:spTgt spid="42"/>
                                        </p:tgtEl>
                                        <p:attrNameLst>
                                          <p:attrName>style.visibility</p:attrName>
                                        </p:attrNameLst>
                                      </p:cBhvr>
                                      <p:to>
                                        <p:strVal val="visible"/>
                                      </p:to>
                                    </p:set>
                                    <p:anim calcmode="lin" valueType="num">
                                      <p:cBhvr>
                                        <p:cTn id="34" dur="250" fill="hold"/>
                                        <p:tgtEl>
                                          <p:spTgt spid="42"/>
                                        </p:tgtEl>
                                        <p:attrNameLst>
                                          <p:attrName>ppt_w</p:attrName>
                                        </p:attrNameLst>
                                      </p:cBhvr>
                                      <p:tavLst>
                                        <p:tav tm="0">
                                          <p:val>
                                            <p:fltVal val="0"/>
                                          </p:val>
                                        </p:tav>
                                        <p:tav tm="100000">
                                          <p:val>
                                            <p:strVal val="#ppt_w"/>
                                          </p:val>
                                        </p:tav>
                                      </p:tavLst>
                                    </p:anim>
                                    <p:anim calcmode="lin" valueType="num">
                                      <p:cBhvr>
                                        <p:cTn id="35" dur="250" fill="hold"/>
                                        <p:tgtEl>
                                          <p:spTgt spid="42"/>
                                        </p:tgtEl>
                                        <p:attrNameLst>
                                          <p:attrName>ppt_h</p:attrName>
                                        </p:attrNameLst>
                                      </p:cBhvr>
                                      <p:tavLst>
                                        <p:tav tm="0">
                                          <p:val>
                                            <p:fltVal val="0"/>
                                          </p:val>
                                        </p:tav>
                                        <p:tav tm="100000">
                                          <p:val>
                                            <p:strVal val="#ppt_h"/>
                                          </p:val>
                                        </p:tav>
                                      </p:tavLst>
                                    </p:anim>
                                    <p:animEffect transition="in" filter="fade">
                                      <p:cBhvr>
                                        <p:cTn id="36" dur="250"/>
                                        <p:tgtEl>
                                          <p:spTgt spid="42"/>
                                        </p:tgtEl>
                                      </p:cBhvr>
                                    </p:animEffect>
                                  </p:childTnLst>
                                </p:cTn>
                              </p:par>
                            </p:childTnLst>
                          </p:cTn>
                        </p:par>
                        <p:par>
                          <p:cTn id="37" fill="hold">
                            <p:stCondLst>
                              <p:cond delay="2000"/>
                            </p:stCondLst>
                            <p:childTnLst>
                              <p:par>
                                <p:cTn id="38" presetID="53" presetClass="entr" presetSubtype="16" fill="hold" nodeType="after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p:cTn id="40" dur="250" fill="hold"/>
                                        <p:tgtEl>
                                          <p:spTgt spid="43"/>
                                        </p:tgtEl>
                                        <p:attrNameLst>
                                          <p:attrName>ppt_w</p:attrName>
                                        </p:attrNameLst>
                                      </p:cBhvr>
                                      <p:tavLst>
                                        <p:tav tm="0">
                                          <p:val>
                                            <p:fltVal val="0"/>
                                          </p:val>
                                        </p:tav>
                                        <p:tav tm="100000">
                                          <p:val>
                                            <p:strVal val="#ppt_w"/>
                                          </p:val>
                                        </p:tav>
                                      </p:tavLst>
                                    </p:anim>
                                    <p:anim calcmode="lin" valueType="num">
                                      <p:cBhvr>
                                        <p:cTn id="41" dur="250" fill="hold"/>
                                        <p:tgtEl>
                                          <p:spTgt spid="43"/>
                                        </p:tgtEl>
                                        <p:attrNameLst>
                                          <p:attrName>ppt_h</p:attrName>
                                        </p:attrNameLst>
                                      </p:cBhvr>
                                      <p:tavLst>
                                        <p:tav tm="0">
                                          <p:val>
                                            <p:fltVal val="0"/>
                                          </p:val>
                                        </p:tav>
                                        <p:tav tm="100000">
                                          <p:val>
                                            <p:strVal val="#ppt_h"/>
                                          </p:val>
                                        </p:tav>
                                      </p:tavLst>
                                    </p:anim>
                                    <p:animEffect transition="in" filter="fade">
                                      <p:cBhvr>
                                        <p:cTn id="42" dur="250"/>
                                        <p:tgtEl>
                                          <p:spTgt spid="43"/>
                                        </p:tgtEl>
                                      </p:cBhvr>
                                    </p:animEffect>
                                  </p:childTnLst>
                                </p:cTn>
                              </p:par>
                            </p:childTnLst>
                          </p:cTn>
                        </p:par>
                        <p:par>
                          <p:cTn id="43" fill="hold">
                            <p:stCondLst>
                              <p:cond delay="2250"/>
                            </p:stCondLst>
                            <p:childTnLst>
                              <p:par>
                                <p:cTn id="44" presetID="53" presetClass="entr" presetSubtype="16" fill="hold" nodeType="afterEffect">
                                  <p:stCondLst>
                                    <p:cond delay="0"/>
                                  </p:stCondLst>
                                  <p:childTnLst>
                                    <p:set>
                                      <p:cBhvr>
                                        <p:cTn id="45" dur="1" fill="hold">
                                          <p:stCondLst>
                                            <p:cond delay="0"/>
                                          </p:stCondLst>
                                        </p:cTn>
                                        <p:tgtEl>
                                          <p:spTgt spid="44"/>
                                        </p:tgtEl>
                                        <p:attrNameLst>
                                          <p:attrName>style.visibility</p:attrName>
                                        </p:attrNameLst>
                                      </p:cBhvr>
                                      <p:to>
                                        <p:strVal val="visible"/>
                                      </p:to>
                                    </p:set>
                                    <p:anim calcmode="lin" valueType="num">
                                      <p:cBhvr>
                                        <p:cTn id="46" dur="250" fill="hold"/>
                                        <p:tgtEl>
                                          <p:spTgt spid="44"/>
                                        </p:tgtEl>
                                        <p:attrNameLst>
                                          <p:attrName>ppt_w</p:attrName>
                                        </p:attrNameLst>
                                      </p:cBhvr>
                                      <p:tavLst>
                                        <p:tav tm="0">
                                          <p:val>
                                            <p:fltVal val="0"/>
                                          </p:val>
                                        </p:tav>
                                        <p:tav tm="100000">
                                          <p:val>
                                            <p:strVal val="#ppt_w"/>
                                          </p:val>
                                        </p:tav>
                                      </p:tavLst>
                                    </p:anim>
                                    <p:anim calcmode="lin" valueType="num">
                                      <p:cBhvr>
                                        <p:cTn id="47" dur="250" fill="hold"/>
                                        <p:tgtEl>
                                          <p:spTgt spid="44"/>
                                        </p:tgtEl>
                                        <p:attrNameLst>
                                          <p:attrName>ppt_h</p:attrName>
                                        </p:attrNameLst>
                                      </p:cBhvr>
                                      <p:tavLst>
                                        <p:tav tm="0">
                                          <p:val>
                                            <p:fltVal val="0"/>
                                          </p:val>
                                        </p:tav>
                                        <p:tav tm="100000">
                                          <p:val>
                                            <p:strVal val="#ppt_h"/>
                                          </p:val>
                                        </p:tav>
                                      </p:tavLst>
                                    </p:anim>
                                    <p:animEffect transition="in" filter="fade">
                                      <p:cBhvr>
                                        <p:cTn id="48" dur="250"/>
                                        <p:tgtEl>
                                          <p:spTgt spid="44"/>
                                        </p:tgtEl>
                                      </p:cBhvr>
                                    </p:animEffect>
                                  </p:childTnLst>
                                </p:cTn>
                              </p:par>
                            </p:childTnLst>
                          </p:cTn>
                        </p:par>
                        <p:par>
                          <p:cTn id="49" fill="hold">
                            <p:stCondLst>
                              <p:cond delay="2500"/>
                            </p:stCondLst>
                            <p:childTnLst>
                              <p:par>
                                <p:cTn id="50" presetID="53" presetClass="entr" presetSubtype="16" fill="hold" nodeType="afterEffect">
                                  <p:stCondLst>
                                    <p:cond delay="0"/>
                                  </p:stCondLst>
                                  <p:childTnLst>
                                    <p:set>
                                      <p:cBhvr>
                                        <p:cTn id="51" dur="1" fill="hold">
                                          <p:stCondLst>
                                            <p:cond delay="0"/>
                                          </p:stCondLst>
                                        </p:cTn>
                                        <p:tgtEl>
                                          <p:spTgt spid="45"/>
                                        </p:tgtEl>
                                        <p:attrNameLst>
                                          <p:attrName>style.visibility</p:attrName>
                                        </p:attrNameLst>
                                      </p:cBhvr>
                                      <p:to>
                                        <p:strVal val="visible"/>
                                      </p:to>
                                    </p:set>
                                    <p:anim calcmode="lin" valueType="num">
                                      <p:cBhvr>
                                        <p:cTn id="52" dur="250" fill="hold"/>
                                        <p:tgtEl>
                                          <p:spTgt spid="45"/>
                                        </p:tgtEl>
                                        <p:attrNameLst>
                                          <p:attrName>ppt_w</p:attrName>
                                        </p:attrNameLst>
                                      </p:cBhvr>
                                      <p:tavLst>
                                        <p:tav tm="0">
                                          <p:val>
                                            <p:fltVal val="0"/>
                                          </p:val>
                                        </p:tav>
                                        <p:tav tm="100000">
                                          <p:val>
                                            <p:strVal val="#ppt_w"/>
                                          </p:val>
                                        </p:tav>
                                      </p:tavLst>
                                    </p:anim>
                                    <p:anim calcmode="lin" valueType="num">
                                      <p:cBhvr>
                                        <p:cTn id="53" dur="250" fill="hold"/>
                                        <p:tgtEl>
                                          <p:spTgt spid="45"/>
                                        </p:tgtEl>
                                        <p:attrNameLst>
                                          <p:attrName>ppt_h</p:attrName>
                                        </p:attrNameLst>
                                      </p:cBhvr>
                                      <p:tavLst>
                                        <p:tav tm="0">
                                          <p:val>
                                            <p:fltVal val="0"/>
                                          </p:val>
                                        </p:tav>
                                        <p:tav tm="100000">
                                          <p:val>
                                            <p:strVal val="#ppt_h"/>
                                          </p:val>
                                        </p:tav>
                                      </p:tavLst>
                                    </p:anim>
                                    <p:animEffect transition="in" filter="fade">
                                      <p:cBhvr>
                                        <p:cTn id="54" dur="250"/>
                                        <p:tgtEl>
                                          <p:spTgt spid="45"/>
                                        </p:tgtEl>
                                      </p:cBhvr>
                                    </p:animEffect>
                                  </p:childTnLst>
                                </p:cTn>
                              </p:par>
                            </p:childTnLst>
                          </p:cTn>
                        </p:par>
                        <p:par>
                          <p:cTn id="55" fill="hold">
                            <p:stCondLst>
                              <p:cond delay="2750"/>
                            </p:stCondLst>
                            <p:childTnLst>
                              <p:par>
                                <p:cTn id="56" presetID="10" presetClass="entr" presetSubtype="0" fill="hold" grpId="0" nodeType="after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fade">
                                      <p:cBhvr>
                                        <p:cTn id="58" dur="250"/>
                                        <p:tgtEl>
                                          <p:spTgt spid="46"/>
                                        </p:tgtEl>
                                      </p:cBhvr>
                                    </p:animEffect>
                                  </p:childTnLst>
                                </p:cTn>
                              </p:par>
                            </p:childTnLst>
                          </p:cTn>
                        </p:par>
                        <p:par>
                          <p:cTn id="59" fill="hold">
                            <p:stCondLst>
                              <p:cond delay="3000"/>
                            </p:stCondLst>
                            <p:childTnLst>
                              <p:par>
                                <p:cTn id="60" presetID="10" presetClass="entr" presetSubtype="0" fill="hold" grpId="0" nodeType="after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250"/>
                                        <p:tgtEl>
                                          <p:spTgt spid="47"/>
                                        </p:tgtEl>
                                      </p:cBhvr>
                                    </p:animEffect>
                                  </p:childTnLst>
                                </p:cTn>
                              </p:par>
                            </p:childTnLst>
                          </p:cTn>
                        </p:par>
                        <p:par>
                          <p:cTn id="63" fill="hold">
                            <p:stCondLst>
                              <p:cond delay="3250"/>
                            </p:stCondLst>
                            <p:childTnLst>
                              <p:par>
                                <p:cTn id="64" presetID="10" presetClass="entr" presetSubtype="0" fill="hold" grpId="0" nodeType="after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fade">
                                      <p:cBhvr>
                                        <p:cTn id="66" dur="250"/>
                                        <p:tgtEl>
                                          <p:spTgt spid="48"/>
                                        </p:tgtEl>
                                      </p:cBhvr>
                                    </p:animEffect>
                                  </p:childTnLst>
                                </p:cTn>
                              </p:par>
                            </p:childTnLst>
                          </p:cTn>
                        </p:par>
                        <p:par>
                          <p:cTn id="67" fill="hold">
                            <p:stCondLst>
                              <p:cond delay="3500"/>
                            </p:stCondLst>
                            <p:childTnLst>
                              <p:par>
                                <p:cTn id="68" presetID="10" presetClass="entr" presetSubtype="0" fill="hold" grpId="0" nodeType="after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fade">
                                      <p:cBhvr>
                                        <p:cTn id="70" dur="2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41" grpId="0" animBg="1"/>
      <p:bldP spid="46" grpId="0"/>
      <p:bldP spid="47" grpId="0"/>
      <p:bldP spid="48" grpId="0"/>
      <p:bldP spid="4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E61F4F"/>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61F4F"/>
                    </a:solidFill>
                  </a:rPr>
                  <a:t>34</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4511428" cy="1938992"/>
          </a:xfrm>
          <a:prstGeom prst="rect">
            <a:avLst/>
          </a:prstGeom>
          <a:noFill/>
        </p:spPr>
        <p:txBody>
          <a:bodyPr wrap="none" rtlCol="0">
            <a:spAutoFit/>
          </a:bodyPr>
          <a:lstStyle/>
          <a:p>
            <a:r>
              <a:rPr lang="tr-TR" sz="6000" b="1" dirty="0"/>
              <a:t>Sosyal medya</a:t>
            </a:r>
          </a:p>
          <a:p>
            <a:r>
              <a:rPr lang="tr-TR" sz="6000" b="1" dirty="0"/>
              <a:t>bağımlılığı</a:t>
            </a:r>
          </a:p>
        </p:txBody>
      </p:sp>
      <p:grpSp>
        <p:nvGrpSpPr>
          <p:cNvPr id="32" name="Grup 31"/>
          <p:cNvGrpSpPr/>
          <p:nvPr/>
        </p:nvGrpSpPr>
        <p:grpSpPr>
          <a:xfrm>
            <a:off x="554927" y="2396325"/>
            <a:ext cx="6550548" cy="369332"/>
            <a:chOff x="554927" y="2447025"/>
            <a:chExt cx="6550548" cy="369332"/>
          </a:xfrm>
        </p:grpSpPr>
        <p:sp>
          <p:nvSpPr>
            <p:cNvPr id="33" name="Dikdörtgen 32"/>
            <p:cNvSpPr/>
            <p:nvPr/>
          </p:nvSpPr>
          <p:spPr>
            <a:xfrm>
              <a:off x="746177" y="2447025"/>
              <a:ext cx="6359298" cy="369332"/>
            </a:xfrm>
            <a:prstGeom prst="rect">
              <a:avLst/>
            </a:prstGeom>
          </p:spPr>
          <p:txBody>
            <a:bodyPr wrap="square">
              <a:spAutoFit/>
            </a:bodyPr>
            <a:lstStyle/>
            <a:p>
              <a:r>
                <a:rPr lang="tr-TR" dirty="0">
                  <a:solidFill>
                    <a:srgbClr val="575757"/>
                  </a:solidFill>
                </a:rPr>
                <a:t>Canınız sıkılınca aklınıza gelen ilk seçenekse,</a:t>
              </a:r>
            </a:p>
          </p:txBody>
        </p:sp>
        <p:pic>
          <p:nvPicPr>
            <p:cNvPr id="34" name="Resim 33"/>
            <p:cNvPicPr>
              <a:picLocks noChangeAspect="1"/>
            </p:cNvPicPr>
            <p:nvPr/>
          </p:nvPicPr>
          <p:blipFill>
            <a:blip r:embed="rId4" cstate="print"/>
            <a:stretch>
              <a:fillRect/>
            </a:stretch>
          </p:blipFill>
          <p:spPr>
            <a:xfrm>
              <a:off x="554927" y="2549458"/>
              <a:ext cx="191250" cy="180000"/>
            </a:xfrm>
            <a:prstGeom prst="rect">
              <a:avLst/>
            </a:prstGeom>
          </p:spPr>
        </p:pic>
      </p:grpSp>
      <p:grpSp>
        <p:nvGrpSpPr>
          <p:cNvPr id="25" name="Grup 24"/>
          <p:cNvGrpSpPr/>
          <p:nvPr/>
        </p:nvGrpSpPr>
        <p:grpSpPr>
          <a:xfrm>
            <a:off x="554927" y="2805227"/>
            <a:ext cx="6550548" cy="369332"/>
            <a:chOff x="554927" y="2447025"/>
            <a:chExt cx="6550548" cy="369332"/>
          </a:xfrm>
        </p:grpSpPr>
        <p:sp>
          <p:nvSpPr>
            <p:cNvPr id="41" name="Dikdörtgen 40"/>
            <p:cNvSpPr/>
            <p:nvPr/>
          </p:nvSpPr>
          <p:spPr>
            <a:xfrm>
              <a:off x="746177" y="2447025"/>
              <a:ext cx="6359298" cy="369332"/>
            </a:xfrm>
            <a:prstGeom prst="rect">
              <a:avLst/>
            </a:prstGeom>
          </p:spPr>
          <p:txBody>
            <a:bodyPr wrap="square">
              <a:spAutoFit/>
            </a:bodyPr>
            <a:lstStyle/>
            <a:p>
              <a:r>
                <a:rPr lang="tr-TR" dirty="0">
                  <a:solidFill>
                    <a:srgbClr val="575757"/>
                  </a:solidFill>
                </a:rPr>
                <a:t>Gerçek hayatınızın önüne geçiyorsa,</a:t>
              </a:r>
            </a:p>
          </p:txBody>
        </p:sp>
        <p:pic>
          <p:nvPicPr>
            <p:cNvPr id="42" name="Resim 41"/>
            <p:cNvPicPr>
              <a:picLocks noChangeAspect="1"/>
            </p:cNvPicPr>
            <p:nvPr/>
          </p:nvPicPr>
          <p:blipFill>
            <a:blip r:embed="rId4" cstate="print"/>
            <a:stretch>
              <a:fillRect/>
            </a:stretch>
          </p:blipFill>
          <p:spPr>
            <a:xfrm>
              <a:off x="554927" y="2549458"/>
              <a:ext cx="191250" cy="180000"/>
            </a:xfrm>
            <a:prstGeom prst="rect">
              <a:avLst/>
            </a:prstGeom>
          </p:spPr>
        </p:pic>
      </p:grpSp>
      <p:grpSp>
        <p:nvGrpSpPr>
          <p:cNvPr id="43" name="Grup 42"/>
          <p:cNvGrpSpPr/>
          <p:nvPr/>
        </p:nvGrpSpPr>
        <p:grpSpPr>
          <a:xfrm>
            <a:off x="554927" y="3196091"/>
            <a:ext cx="6844162" cy="369332"/>
            <a:chOff x="554927" y="2447025"/>
            <a:chExt cx="6844162" cy="369332"/>
          </a:xfrm>
        </p:grpSpPr>
        <p:sp>
          <p:nvSpPr>
            <p:cNvPr id="44" name="Dikdörtgen 43"/>
            <p:cNvSpPr/>
            <p:nvPr/>
          </p:nvSpPr>
          <p:spPr>
            <a:xfrm>
              <a:off x="746176" y="2447025"/>
              <a:ext cx="6652913" cy="369332"/>
            </a:xfrm>
            <a:prstGeom prst="rect">
              <a:avLst/>
            </a:prstGeom>
          </p:spPr>
          <p:txBody>
            <a:bodyPr wrap="square">
              <a:spAutoFit/>
            </a:bodyPr>
            <a:lstStyle/>
            <a:p>
              <a:r>
                <a:rPr lang="tr-TR" dirty="0">
                  <a:solidFill>
                    <a:srgbClr val="575757"/>
                  </a:solidFill>
                </a:rPr>
                <a:t>Günlük hayatınızın ve sorumluluklarınızın aksamasına sebep oluyorsa,</a:t>
              </a:r>
            </a:p>
          </p:txBody>
        </p:sp>
        <p:pic>
          <p:nvPicPr>
            <p:cNvPr id="45" name="Resim 44"/>
            <p:cNvPicPr>
              <a:picLocks noChangeAspect="1"/>
            </p:cNvPicPr>
            <p:nvPr/>
          </p:nvPicPr>
          <p:blipFill>
            <a:blip r:embed="rId4" cstate="print"/>
            <a:stretch>
              <a:fillRect/>
            </a:stretch>
          </p:blipFill>
          <p:spPr>
            <a:xfrm>
              <a:off x="554927" y="2549458"/>
              <a:ext cx="191250" cy="180000"/>
            </a:xfrm>
            <a:prstGeom prst="rect">
              <a:avLst/>
            </a:prstGeom>
          </p:spPr>
        </p:pic>
      </p:grpSp>
      <p:grpSp>
        <p:nvGrpSpPr>
          <p:cNvPr id="46" name="Grup 45"/>
          <p:cNvGrpSpPr/>
          <p:nvPr/>
        </p:nvGrpSpPr>
        <p:grpSpPr>
          <a:xfrm>
            <a:off x="554927" y="3561805"/>
            <a:ext cx="6844162" cy="369332"/>
            <a:chOff x="554927" y="2447025"/>
            <a:chExt cx="6844162" cy="369332"/>
          </a:xfrm>
        </p:grpSpPr>
        <p:sp>
          <p:nvSpPr>
            <p:cNvPr id="47" name="Dikdörtgen 46"/>
            <p:cNvSpPr/>
            <p:nvPr/>
          </p:nvSpPr>
          <p:spPr>
            <a:xfrm>
              <a:off x="746176" y="2447025"/>
              <a:ext cx="6652913" cy="369332"/>
            </a:xfrm>
            <a:prstGeom prst="rect">
              <a:avLst/>
            </a:prstGeom>
          </p:spPr>
          <p:txBody>
            <a:bodyPr wrap="square">
              <a:spAutoFit/>
            </a:bodyPr>
            <a:lstStyle/>
            <a:p>
              <a:r>
                <a:rPr lang="tr-TR" dirty="0">
                  <a:solidFill>
                    <a:srgbClr val="575757"/>
                  </a:solidFill>
                </a:rPr>
                <a:t>Gerçek arkadaşlıkların yerini sanal arkadaşlıklar ve takipçiler alıyorsa,</a:t>
              </a:r>
            </a:p>
          </p:txBody>
        </p:sp>
        <p:pic>
          <p:nvPicPr>
            <p:cNvPr id="48" name="Resim 47"/>
            <p:cNvPicPr>
              <a:picLocks noChangeAspect="1"/>
            </p:cNvPicPr>
            <p:nvPr/>
          </p:nvPicPr>
          <p:blipFill>
            <a:blip r:embed="rId4" cstate="print"/>
            <a:stretch>
              <a:fillRect/>
            </a:stretch>
          </p:blipFill>
          <p:spPr>
            <a:xfrm>
              <a:off x="554927" y="2549458"/>
              <a:ext cx="191250" cy="180000"/>
            </a:xfrm>
            <a:prstGeom prst="rect">
              <a:avLst/>
            </a:prstGeom>
          </p:spPr>
        </p:pic>
      </p:grpSp>
      <p:grpSp>
        <p:nvGrpSpPr>
          <p:cNvPr id="49" name="Grup 48"/>
          <p:cNvGrpSpPr/>
          <p:nvPr/>
        </p:nvGrpSpPr>
        <p:grpSpPr>
          <a:xfrm>
            <a:off x="554927" y="3921917"/>
            <a:ext cx="6844162" cy="369332"/>
            <a:chOff x="554927" y="2447025"/>
            <a:chExt cx="6844162" cy="369332"/>
          </a:xfrm>
        </p:grpSpPr>
        <p:sp>
          <p:nvSpPr>
            <p:cNvPr id="50" name="Dikdörtgen 49"/>
            <p:cNvSpPr/>
            <p:nvPr/>
          </p:nvSpPr>
          <p:spPr>
            <a:xfrm>
              <a:off x="746176" y="2447025"/>
              <a:ext cx="6652913" cy="369332"/>
            </a:xfrm>
            <a:prstGeom prst="rect">
              <a:avLst/>
            </a:prstGeom>
          </p:spPr>
          <p:txBody>
            <a:bodyPr wrap="square">
              <a:spAutoFit/>
            </a:bodyPr>
            <a:lstStyle/>
            <a:p>
              <a:r>
                <a:rPr lang="tr-TR" dirty="0">
                  <a:solidFill>
                    <a:srgbClr val="575757"/>
                  </a:solidFill>
                </a:rPr>
                <a:t>Aşırı zaman alıyor ve ulaşılamadığında huzursuzluk oluşturuyorsa,</a:t>
              </a:r>
            </a:p>
          </p:txBody>
        </p:sp>
        <p:pic>
          <p:nvPicPr>
            <p:cNvPr id="51" name="Resim 50"/>
            <p:cNvPicPr>
              <a:picLocks noChangeAspect="1"/>
            </p:cNvPicPr>
            <p:nvPr/>
          </p:nvPicPr>
          <p:blipFill>
            <a:blip r:embed="rId4" cstate="print"/>
            <a:stretch>
              <a:fillRect/>
            </a:stretch>
          </p:blipFill>
          <p:spPr>
            <a:xfrm>
              <a:off x="554927" y="2549458"/>
              <a:ext cx="191250" cy="180000"/>
            </a:xfrm>
            <a:prstGeom prst="rect">
              <a:avLst/>
            </a:prstGeom>
          </p:spPr>
        </p:pic>
      </p:grpSp>
      <p:grpSp>
        <p:nvGrpSpPr>
          <p:cNvPr id="52" name="Grup 51"/>
          <p:cNvGrpSpPr/>
          <p:nvPr/>
        </p:nvGrpSpPr>
        <p:grpSpPr>
          <a:xfrm>
            <a:off x="554927" y="4304007"/>
            <a:ext cx="6844162" cy="646331"/>
            <a:chOff x="554927" y="2447025"/>
            <a:chExt cx="6844162" cy="646331"/>
          </a:xfrm>
        </p:grpSpPr>
        <p:sp>
          <p:nvSpPr>
            <p:cNvPr id="53" name="Dikdörtgen 52"/>
            <p:cNvSpPr/>
            <p:nvPr/>
          </p:nvSpPr>
          <p:spPr>
            <a:xfrm>
              <a:off x="746176" y="2447025"/>
              <a:ext cx="6652913" cy="646331"/>
            </a:xfrm>
            <a:prstGeom prst="rect">
              <a:avLst/>
            </a:prstGeom>
          </p:spPr>
          <p:txBody>
            <a:bodyPr wrap="square">
              <a:spAutoFit/>
            </a:bodyPr>
            <a:lstStyle/>
            <a:p>
              <a:r>
                <a:rPr lang="tr-TR" dirty="0">
                  <a:solidFill>
                    <a:srgbClr val="575757"/>
                  </a:solidFill>
                </a:rPr>
                <a:t>Sürekli bir şeyler paylaşma ihtiyacı duyuyorsanız, </a:t>
              </a:r>
            </a:p>
            <a:p>
              <a:r>
                <a:rPr lang="tr-TR" b="1" dirty="0">
                  <a:solidFill>
                    <a:srgbClr val="575757"/>
                  </a:solidFill>
                </a:rPr>
                <a:t>sosyal medya bağımlısı</a:t>
              </a:r>
              <a:r>
                <a:rPr lang="tr-TR" dirty="0">
                  <a:solidFill>
                    <a:srgbClr val="575757"/>
                  </a:solidFill>
                </a:rPr>
                <a:t> olduğunuzdan söz edilebilir.</a:t>
              </a:r>
            </a:p>
          </p:txBody>
        </p:sp>
        <p:pic>
          <p:nvPicPr>
            <p:cNvPr id="54" name="Resim 53"/>
            <p:cNvPicPr>
              <a:picLocks noChangeAspect="1"/>
            </p:cNvPicPr>
            <p:nvPr/>
          </p:nvPicPr>
          <p:blipFill>
            <a:blip r:embed="rId4" cstate="print"/>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156838" y="1122635"/>
            <a:ext cx="3109692" cy="3109691"/>
          </a:xfrm>
          <a:prstGeom prst="ellipse">
            <a:avLst/>
          </a:prstGeom>
          <a:noFill/>
          <a:ln w="241300" cap="flat">
            <a:solidFill>
              <a:srgbClr val="DADADA"/>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1443107"/>
            <a:ext cx="2470075" cy="2471302"/>
          </a:xfrm>
          <a:prstGeom prst="ellipse">
            <a:avLst/>
          </a:prstGeom>
          <a:blipFill dpi="0" rotWithShape="1">
            <a:blip r:embed="rId5" cstate="print"/>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 xmlns:p14="http://schemas.microsoft.com/office/powerpoint/2010/main" val="36576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50"/>
                                        <p:tgtEl>
                                          <p:spTgt spid="32"/>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250"/>
                                        <p:tgtEl>
                                          <p:spTgt spid="25"/>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250"/>
                                        <p:tgtEl>
                                          <p:spTgt spid="43"/>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250"/>
                                        <p:tgtEl>
                                          <p:spTgt spid="46"/>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250"/>
                                        <p:tgtEl>
                                          <p:spTgt spid="49"/>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250"/>
                                        <p:tgtEl>
                                          <p:spTgt spid="52"/>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fade">
                                      <p:cBhvr>
                                        <p:cTn id="51" dur="250"/>
                                        <p:tgtEl>
                                          <p:spTgt spid="55"/>
                                        </p:tgtEl>
                                      </p:cBhvr>
                                    </p:animEffect>
                                  </p:childTnLst>
                                </p:cTn>
                              </p:par>
                            </p:childTnLst>
                          </p:cTn>
                        </p:par>
                        <p:par>
                          <p:cTn id="52" fill="hold">
                            <p:stCondLst>
                              <p:cond delay="2750"/>
                            </p:stCondLst>
                            <p:childTnLst>
                              <p:par>
                                <p:cTn id="53" presetID="10" presetClass="entr" presetSubtype="0" fill="hold" grpId="0" nodeType="after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E61F4F"/>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61F4F"/>
                    </a:solidFill>
                  </a:rPr>
                  <a:t>35</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407571" cy="1015663"/>
          </a:xfrm>
          <a:prstGeom prst="rect">
            <a:avLst/>
          </a:prstGeom>
          <a:noFill/>
        </p:spPr>
        <p:txBody>
          <a:bodyPr wrap="none" rtlCol="0">
            <a:spAutoFit/>
          </a:bodyPr>
          <a:lstStyle/>
          <a:p>
            <a:r>
              <a:rPr lang="tr-TR" sz="6000" b="1" dirty="0"/>
              <a:t>Oyun bağımlılığı</a:t>
            </a:r>
          </a:p>
        </p:txBody>
      </p:sp>
      <p:grpSp>
        <p:nvGrpSpPr>
          <p:cNvPr id="32" name="Grup 31"/>
          <p:cNvGrpSpPr/>
          <p:nvPr/>
        </p:nvGrpSpPr>
        <p:grpSpPr>
          <a:xfrm>
            <a:off x="554927" y="1536631"/>
            <a:ext cx="6550548" cy="369332"/>
            <a:chOff x="554927" y="2447025"/>
            <a:chExt cx="6550548" cy="369332"/>
          </a:xfrm>
        </p:grpSpPr>
        <p:sp>
          <p:nvSpPr>
            <p:cNvPr id="33" name="Dikdörtgen 32"/>
            <p:cNvSpPr/>
            <p:nvPr/>
          </p:nvSpPr>
          <p:spPr>
            <a:xfrm>
              <a:off x="746177" y="2447025"/>
              <a:ext cx="6359298" cy="369332"/>
            </a:xfrm>
            <a:prstGeom prst="rect">
              <a:avLst/>
            </a:prstGeom>
          </p:spPr>
          <p:txBody>
            <a:bodyPr wrap="square">
              <a:spAutoFit/>
            </a:bodyPr>
            <a:lstStyle/>
            <a:p>
              <a:r>
                <a:rPr lang="tr-TR" dirty="0">
                  <a:solidFill>
                    <a:srgbClr val="575757"/>
                  </a:solidFill>
                </a:rPr>
                <a:t>Giderek oyun başında daha fazla zaman geçirmek</a:t>
              </a:r>
            </a:p>
          </p:txBody>
        </p:sp>
        <p:pic>
          <p:nvPicPr>
            <p:cNvPr id="34" name="Resim 33"/>
            <p:cNvPicPr>
              <a:picLocks noChangeAspect="1"/>
            </p:cNvPicPr>
            <p:nvPr/>
          </p:nvPicPr>
          <p:blipFill>
            <a:blip r:embed="rId4" cstate="print"/>
            <a:stretch>
              <a:fillRect/>
            </a:stretch>
          </p:blipFill>
          <p:spPr>
            <a:xfrm>
              <a:off x="554927" y="2549458"/>
              <a:ext cx="191250" cy="180000"/>
            </a:xfrm>
            <a:prstGeom prst="rect">
              <a:avLst/>
            </a:prstGeom>
          </p:spPr>
        </p:pic>
      </p:grpSp>
      <p:grpSp>
        <p:nvGrpSpPr>
          <p:cNvPr id="25" name="Grup 24"/>
          <p:cNvGrpSpPr/>
          <p:nvPr/>
        </p:nvGrpSpPr>
        <p:grpSpPr>
          <a:xfrm>
            <a:off x="554927" y="1945533"/>
            <a:ext cx="6550548" cy="646331"/>
            <a:chOff x="554927" y="2447025"/>
            <a:chExt cx="6550548" cy="646331"/>
          </a:xfrm>
        </p:grpSpPr>
        <p:sp>
          <p:nvSpPr>
            <p:cNvPr id="41" name="Dikdörtgen 40"/>
            <p:cNvSpPr/>
            <p:nvPr/>
          </p:nvSpPr>
          <p:spPr>
            <a:xfrm>
              <a:off x="746177" y="2447025"/>
              <a:ext cx="6359298" cy="646331"/>
            </a:xfrm>
            <a:prstGeom prst="rect">
              <a:avLst/>
            </a:prstGeom>
          </p:spPr>
          <p:txBody>
            <a:bodyPr wrap="square">
              <a:spAutoFit/>
            </a:bodyPr>
            <a:lstStyle/>
            <a:p>
              <a:r>
                <a:rPr lang="tr-TR" dirty="0">
                  <a:solidFill>
                    <a:srgbClr val="575757"/>
                  </a:solidFill>
                </a:rPr>
                <a:t>Aile ya da arkadaşlarla birlikte vakit geçirmek yerine </a:t>
              </a:r>
            </a:p>
            <a:p>
              <a:r>
                <a:rPr lang="tr-TR" dirty="0">
                  <a:solidFill>
                    <a:srgbClr val="575757"/>
                  </a:solidFill>
                </a:rPr>
                <a:t>oyun oynamayı tercih etmek</a:t>
              </a:r>
            </a:p>
          </p:txBody>
        </p:sp>
        <p:pic>
          <p:nvPicPr>
            <p:cNvPr id="42" name="Resim 41"/>
            <p:cNvPicPr>
              <a:picLocks noChangeAspect="1"/>
            </p:cNvPicPr>
            <p:nvPr/>
          </p:nvPicPr>
          <p:blipFill>
            <a:blip r:embed="rId4" cstate="print"/>
            <a:stretch>
              <a:fillRect/>
            </a:stretch>
          </p:blipFill>
          <p:spPr>
            <a:xfrm>
              <a:off x="554927" y="2549458"/>
              <a:ext cx="191250" cy="180000"/>
            </a:xfrm>
            <a:prstGeom prst="rect">
              <a:avLst/>
            </a:prstGeom>
          </p:spPr>
        </p:pic>
      </p:grpSp>
      <p:grpSp>
        <p:nvGrpSpPr>
          <p:cNvPr id="43" name="Grup 42"/>
          <p:cNvGrpSpPr/>
          <p:nvPr/>
        </p:nvGrpSpPr>
        <p:grpSpPr>
          <a:xfrm>
            <a:off x="554927" y="2573187"/>
            <a:ext cx="6844162" cy="646331"/>
            <a:chOff x="554927" y="2447025"/>
            <a:chExt cx="6844162" cy="646331"/>
          </a:xfrm>
        </p:grpSpPr>
        <p:sp>
          <p:nvSpPr>
            <p:cNvPr id="44" name="Dikdörtgen 43"/>
            <p:cNvSpPr/>
            <p:nvPr/>
          </p:nvSpPr>
          <p:spPr>
            <a:xfrm>
              <a:off x="746176" y="2447025"/>
              <a:ext cx="6652913" cy="646331"/>
            </a:xfrm>
            <a:prstGeom prst="rect">
              <a:avLst/>
            </a:prstGeom>
          </p:spPr>
          <p:txBody>
            <a:bodyPr wrap="square">
              <a:spAutoFit/>
            </a:bodyPr>
            <a:lstStyle/>
            <a:p>
              <a:r>
                <a:rPr lang="tr-TR" dirty="0">
                  <a:solidFill>
                    <a:srgbClr val="575757"/>
                  </a:solidFill>
                </a:rPr>
                <a:t>Oyunlarda alınan başarı ve ilerlemeleri gerçek hayattaki </a:t>
              </a:r>
            </a:p>
            <a:p>
              <a:r>
                <a:rPr lang="tr-TR" dirty="0">
                  <a:solidFill>
                    <a:srgbClr val="575757"/>
                  </a:solidFill>
                </a:rPr>
                <a:t>başarılardan daha çok önemsemeye başlamak</a:t>
              </a:r>
            </a:p>
          </p:txBody>
        </p:sp>
        <p:pic>
          <p:nvPicPr>
            <p:cNvPr id="45" name="Resim 44"/>
            <p:cNvPicPr>
              <a:picLocks noChangeAspect="1"/>
            </p:cNvPicPr>
            <p:nvPr/>
          </p:nvPicPr>
          <p:blipFill>
            <a:blip r:embed="rId4" cstate="print"/>
            <a:stretch>
              <a:fillRect/>
            </a:stretch>
          </p:blipFill>
          <p:spPr>
            <a:xfrm>
              <a:off x="554927" y="2549458"/>
              <a:ext cx="191250" cy="180000"/>
            </a:xfrm>
            <a:prstGeom prst="rect">
              <a:avLst/>
            </a:prstGeom>
          </p:spPr>
        </p:pic>
      </p:grpSp>
      <p:grpSp>
        <p:nvGrpSpPr>
          <p:cNvPr id="46" name="Grup 45"/>
          <p:cNvGrpSpPr/>
          <p:nvPr/>
        </p:nvGrpSpPr>
        <p:grpSpPr>
          <a:xfrm>
            <a:off x="554927" y="3200077"/>
            <a:ext cx="6844162" cy="646331"/>
            <a:chOff x="554927" y="2447025"/>
            <a:chExt cx="6844162" cy="646331"/>
          </a:xfrm>
        </p:grpSpPr>
        <p:sp>
          <p:nvSpPr>
            <p:cNvPr id="47" name="Dikdörtgen 46"/>
            <p:cNvSpPr/>
            <p:nvPr/>
          </p:nvSpPr>
          <p:spPr>
            <a:xfrm>
              <a:off x="746176" y="2447025"/>
              <a:ext cx="6652913" cy="646331"/>
            </a:xfrm>
            <a:prstGeom prst="rect">
              <a:avLst/>
            </a:prstGeom>
          </p:spPr>
          <p:txBody>
            <a:bodyPr wrap="square">
              <a:spAutoFit/>
            </a:bodyPr>
            <a:lstStyle/>
            <a:p>
              <a:r>
                <a:rPr lang="tr-TR" dirty="0">
                  <a:solidFill>
                    <a:srgbClr val="575757"/>
                  </a:solidFill>
                </a:rPr>
                <a:t>Aileden uzaklaşmak, oyun başında geçirilen süreyle ilgili</a:t>
              </a:r>
            </a:p>
            <a:p>
              <a:r>
                <a:rPr lang="tr-TR" dirty="0">
                  <a:solidFill>
                    <a:srgbClr val="575757"/>
                  </a:solidFill>
                </a:rPr>
                <a:t>tartışmalar yaşamak</a:t>
              </a:r>
            </a:p>
          </p:txBody>
        </p:sp>
        <p:pic>
          <p:nvPicPr>
            <p:cNvPr id="48" name="Resim 47"/>
            <p:cNvPicPr>
              <a:picLocks noChangeAspect="1"/>
            </p:cNvPicPr>
            <p:nvPr/>
          </p:nvPicPr>
          <p:blipFill>
            <a:blip r:embed="rId4" cstate="print"/>
            <a:stretch>
              <a:fillRect/>
            </a:stretch>
          </p:blipFill>
          <p:spPr>
            <a:xfrm>
              <a:off x="554927" y="2549458"/>
              <a:ext cx="191250" cy="180000"/>
            </a:xfrm>
            <a:prstGeom prst="rect">
              <a:avLst/>
            </a:prstGeom>
          </p:spPr>
        </p:pic>
      </p:grpSp>
      <p:grpSp>
        <p:nvGrpSpPr>
          <p:cNvPr id="49" name="Grup 48"/>
          <p:cNvGrpSpPr/>
          <p:nvPr/>
        </p:nvGrpSpPr>
        <p:grpSpPr>
          <a:xfrm>
            <a:off x="554927" y="3846408"/>
            <a:ext cx="6844162" cy="923330"/>
            <a:chOff x="554927" y="2447025"/>
            <a:chExt cx="6844162" cy="923330"/>
          </a:xfrm>
        </p:grpSpPr>
        <p:sp>
          <p:nvSpPr>
            <p:cNvPr id="50" name="Dikdörtgen 49"/>
            <p:cNvSpPr/>
            <p:nvPr/>
          </p:nvSpPr>
          <p:spPr>
            <a:xfrm>
              <a:off x="746176" y="2447025"/>
              <a:ext cx="6652913" cy="923330"/>
            </a:xfrm>
            <a:prstGeom prst="rect">
              <a:avLst/>
            </a:prstGeom>
          </p:spPr>
          <p:txBody>
            <a:bodyPr wrap="square">
              <a:spAutoFit/>
            </a:bodyPr>
            <a:lstStyle/>
            <a:p>
              <a:r>
                <a:rPr lang="tr-TR" dirty="0">
                  <a:solidFill>
                    <a:srgbClr val="575757"/>
                  </a:solidFill>
                </a:rPr>
                <a:t>Oyun başında geçirilen fazla süre sonucu notların kötüleşmesi, devamsızlık sorunları, arkadaşlık ilişkilerinin bozulması, uykusuz kalma sorunlarının görülmesi</a:t>
              </a:r>
            </a:p>
          </p:txBody>
        </p:sp>
        <p:pic>
          <p:nvPicPr>
            <p:cNvPr id="51" name="Resim 50"/>
            <p:cNvPicPr>
              <a:picLocks noChangeAspect="1"/>
            </p:cNvPicPr>
            <p:nvPr/>
          </p:nvPicPr>
          <p:blipFill>
            <a:blip r:embed="rId4" cstate="print"/>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156838" y="1122635"/>
            <a:ext cx="3109692" cy="3109691"/>
          </a:xfrm>
          <a:prstGeom prst="ellipse">
            <a:avLst/>
          </a:prstGeom>
          <a:noFill/>
          <a:ln w="241300" cap="flat">
            <a:solidFill>
              <a:srgbClr val="DADADA"/>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1443107"/>
            <a:ext cx="2470075" cy="2471302"/>
          </a:xfrm>
          <a:prstGeom prst="ellipse">
            <a:avLst/>
          </a:prstGeom>
          <a:blipFill dpi="0" rotWithShape="1">
            <a:blip r:embed="rId5" cstate="print"/>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 xmlns:p14="http://schemas.microsoft.com/office/powerpoint/2010/main" val="185652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50"/>
                                        <p:tgtEl>
                                          <p:spTgt spid="32"/>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250"/>
                                        <p:tgtEl>
                                          <p:spTgt spid="25"/>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250"/>
                                        <p:tgtEl>
                                          <p:spTgt spid="43"/>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250"/>
                                        <p:tgtEl>
                                          <p:spTgt spid="46"/>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250"/>
                                        <p:tgtEl>
                                          <p:spTgt spid="49"/>
                                        </p:tgtEl>
                                      </p:cBhvr>
                                    </p:animEffect>
                                  </p:childTnLst>
                                </p:cTn>
                              </p:par>
                            </p:childTnLst>
                          </p:cTn>
                        </p:par>
                        <p:par>
                          <p:cTn id="44" fill="hold">
                            <p:stCondLst>
                              <p:cond delay="2250"/>
                            </p:stCondLst>
                            <p:childTnLst>
                              <p:par>
                                <p:cTn id="45" presetID="10" presetClass="entr" presetSubtype="0" fill="hold" grpId="0" nodeType="after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250"/>
                                        <p:tgtEl>
                                          <p:spTgt spid="55"/>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flipH="1">
            <a:off x="-11112" y="0"/>
            <a:ext cx="12212637" cy="6858000"/>
          </a:xfrm>
          <a:prstGeom prst="rect">
            <a:avLst/>
          </a:prstGeom>
          <a:blipFill dpi="0" rotWithShape="1">
            <a:blip r:embed="rId3" cstate="print"/>
            <a:srcRect/>
            <a:stretch>
              <a:fillRect t="-2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17"/>
          <p:cNvSpPr/>
          <p:nvPr/>
        </p:nvSpPr>
        <p:spPr>
          <a:xfrm>
            <a:off x="-6918" y="0"/>
            <a:ext cx="12212637" cy="6858000"/>
          </a:xfrm>
          <a:prstGeom prst="rect">
            <a:avLst/>
          </a:prstGeom>
          <a:solidFill>
            <a:srgbClr val="D18D05">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36</a:t>
                </a:r>
              </a:p>
            </p:txBody>
          </p:sp>
        </p:grpSp>
        <p:pic>
          <p:nvPicPr>
            <p:cNvPr id="123" name="Resim 122"/>
            <p:cNvPicPr>
              <a:picLocks noChangeAspect="1"/>
            </p:cNvPicPr>
            <p:nvPr/>
          </p:nvPicPr>
          <p:blipFill>
            <a:blip r:embed="rId4"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8392"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521354" cy="1015663"/>
          </a:xfrm>
          <a:prstGeom prst="rect">
            <a:avLst/>
          </a:prstGeom>
          <a:noFill/>
        </p:spPr>
        <p:txBody>
          <a:bodyPr wrap="none" rtlCol="0">
            <a:spAutoFit/>
          </a:bodyPr>
          <a:lstStyle/>
          <a:p>
            <a:r>
              <a:rPr lang="tr-TR" sz="6000" b="1" dirty="0">
                <a:solidFill>
                  <a:schemeClr val="bg1"/>
                </a:solidFill>
              </a:rPr>
              <a:t>Kurtulmak için öneriler</a:t>
            </a:r>
          </a:p>
        </p:txBody>
      </p:sp>
      <p:grpSp>
        <p:nvGrpSpPr>
          <p:cNvPr id="2" name="Grup 1"/>
          <p:cNvGrpSpPr/>
          <p:nvPr/>
        </p:nvGrpSpPr>
        <p:grpSpPr>
          <a:xfrm>
            <a:off x="554927" y="2047206"/>
            <a:ext cx="6550549" cy="369332"/>
            <a:chOff x="554927" y="2047206"/>
            <a:chExt cx="6550549" cy="369332"/>
          </a:xfrm>
        </p:grpSpPr>
        <p:sp>
          <p:nvSpPr>
            <p:cNvPr id="33" name="Dikdörtgen 32"/>
            <p:cNvSpPr/>
            <p:nvPr/>
          </p:nvSpPr>
          <p:spPr>
            <a:xfrm>
              <a:off x="746178" y="2047206"/>
              <a:ext cx="6359298" cy="369332"/>
            </a:xfrm>
            <a:prstGeom prst="rect">
              <a:avLst/>
            </a:prstGeom>
          </p:spPr>
          <p:txBody>
            <a:bodyPr wrap="square">
              <a:spAutoFit/>
            </a:bodyPr>
            <a:lstStyle/>
            <a:p>
              <a:r>
                <a:rPr lang="tr-TR" dirty="0">
                  <a:solidFill>
                    <a:schemeClr val="bg1"/>
                  </a:solidFill>
                </a:rPr>
                <a:t>Yavaş yavaş ama kararlı olarak azaltın.</a:t>
              </a:r>
            </a:p>
          </p:txBody>
        </p:sp>
        <p:pic>
          <p:nvPicPr>
            <p:cNvPr id="19" name="Resim 18"/>
            <p:cNvPicPr>
              <a:picLocks noChangeAspect="1"/>
            </p:cNvPicPr>
            <p:nvPr/>
          </p:nvPicPr>
          <p:blipFill>
            <a:blip r:embed="rId5" cstate="print"/>
            <a:stretch>
              <a:fillRect/>
            </a:stretch>
          </p:blipFill>
          <p:spPr>
            <a:xfrm>
              <a:off x="554927" y="2158441"/>
              <a:ext cx="191250" cy="180000"/>
            </a:xfrm>
            <a:prstGeom prst="rect">
              <a:avLst/>
            </a:prstGeom>
          </p:spPr>
        </p:pic>
      </p:grpSp>
      <p:grpSp>
        <p:nvGrpSpPr>
          <p:cNvPr id="6" name="Grup 5"/>
          <p:cNvGrpSpPr/>
          <p:nvPr/>
        </p:nvGrpSpPr>
        <p:grpSpPr>
          <a:xfrm>
            <a:off x="550734" y="2521363"/>
            <a:ext cx="6554742" cy="369332"/>
            <a:chOff x="550734" y="2521363"/>
            <a:chExt cx="6554742" cy="369332"/>
          </a:xfrm>
        </p:grpSpPr>
        <p:sp>
          <p:nvSpPr>
            <p:cNvPr id="41" name="Dikdörtgen 40"/>
            <p:cNvSpPr/>
            <p:nvPr/>
          </p:nvSpPr>
          <p:spPr>
            <a:xfrm>
              <a:off x="746178" y="2521363"/>
              <a:ext cx="6359298" cy="369332"/>
            </a:xfrm>
            <a:prstGeom prst="rect">
              <a:avLst/>
            </a:prstGeom>
          </p:spPr>
          <p:txBody>
            <a:bodyPr wrap="square">
              <a:spAutoFit/>
            </a:bodyPr>
            <a:lstStyle/>
            <a:p>
              <a:r>
                <a:rPr lang="tr-TR" dirty="0">
                  <a:solidFill>
                    <a:schemeClr val="bg1"/>
                  </a:solidFill>
                </a:rPr>
                <a:t>Oyunun yerini doldurun (Spor,  hobi, vb.)</a:t>
              </a:r>
            </a:p>
          </p:txBody>
        </p:sp>
        <p:pic>
          <p:nvPicPr>
            <p:cNvPr id="20" name="Resim 19"/>
            <p:cNvPicPr>
              <a:picLocks noChangeAspect="1"/>
            </p:cNvPicPr>
            <p:nvPr/>
          </p:nvPicPr>
          <p:blipFill>
            <a:blip r:embed="rId5" cstate="print"/>
            <a:stretch>
              <a:fillRect/>
            </a:stretch>
          </p:blipFill>
          <p:spPr>
            <a:xfrm>
              <a:off x="550734" y="2636204"/>
              <a:ext cx="191250" cy="180000"/>
            </a:xfrm>
            <a:prstGeom prst="rect">
              <a:avLst/>
            </a:prstGeom>
          </p:spPr>
        </p:pic>
      </p:grpSp>
      <p:grpSp>
        <p:nvGrpSpPr>
          <p:cNvPr id="7" name="Grup 6"/>
          <p:cNvGrpSpPr/>
          <p:nvPr/>
        </p:nvGrpSpPr>
        <p:grpSpPr>
          <a:xfrm>
            <a:off x="550734" y="3021150"/>
            <a:ext cx="6848356" cy="646331"/>
            <a:chOff x="550734" y="3021150"/>
            <a:chExt cx="6848356" cy="646331"/>
          </a:xfrm>
        </p:grpSpPr>
        <p:sp>
          <p:nvSpPr>
            <p:cNvPr id="44" name="Dikdörtgen 43"/>
            <p:cNvSpPr/>
            <p:nvPr/>
          </p:nvSpPr>
          <p:spPr>
            <a:xfrm>
              <a:off x="746177" y="3021150"/>
              <a:ext cx="6652913" cy="646331"/>
            </a:xfrm>
            <a:prstGeom prst="rect">
              <a:avLst/>
            </a:prstGeom>
          </p:spPr>
          <p:txBody>
            <a:bodyPr wrap="square">
              <a:spAutoFit/>
            </a:bodyPr>
            <a:lstStyle/>
            <a:p>
              <a:r>
                <a:rPr lang="tr-TR" dirty="0">
                  <a:solidFill>
                    <a:schemeClr val="bg1"/>
                  </a:solidFill>
                </a:rPr>
                <a:t>Düşünün! Sanal ortamdaki başarı ve </a:t>
              </a:r>
            </a:p>
            <a:p>
              <a:r>
                <a:rPr lang="tr-TR" dirty="0">
                  <a:solidFill>
                    <a:schemeClr val="bg1"/>
                  </a:solidFill>
                </a:rPr>
                <a:t>saygınlık mı daha değerli, gerçek hayattaki mi?</a:t>
              </a:r>
            </a:p>
          </p:txBody>
        </p:sp>
        <p:pic>
          <p:nvPicPr>
            <p:cNvPr id="21" name="Resim 20"/>
            <p:cNvPicPr>
              <a:picLocks noChangeAspect="1"/>
            </p:cNvPicPr>
            <p:nvPr/>
          </p:nvPicPr>
          <p:blipFill>
            <a:blip r:embed="rId5" cstate="print"/>
            <a:stretch>
              <a:fillRect/>
            </a:stretch>
          </p:blipFill>
          <p:spPr>
            <a:xfrm>
              <a:off x="550734" y="3122417"/>
              <a:ext cx="191250" cy="180000"/>
            </a:xfrm>
            <a:prstGeom prst="rect">
              <a:avLst/>
            </a:prstGeom>
          </p:spPr>
        </p:pic>
      </p:grpSp>
      <p:grpSp>
        <p:nvGrpSpPr>
          <p:cNvPr id="8" name="Grup 7"/>
          <p:cNvGrpSpPr/>
          <p:nvPr/>
        </p:nvGrpSpPr>
        <p:grpSpPr>
          <a:xfrm>
            <a:off x="550733" y="3741053"/>
            <a:ext cx="6848357" cy="369332"/>
            <a:chOff x="550733" y="3741053"/>
            <a:chExt cx="6848357" cy="369332"/>
          </a:xfrm>
        </p:grpSpPr>
        <p:sp>
          <p:nvSpPr>
            <p:cNvPr id="47" name="Dikdörtgen 46"/>
            <p:cNvSpPr/>
            <p:nvPr/>
          </p:nvSpPr>
          <p:spPr>
            <a:xfrm>
              <a:off x="746177" y="3741053"/>
              <a:ext cx="6652913" cy="369332"/>
            </a:xfrm>
            <a:prstGeom prst="rect">
              <a:avLst/>
            </a:prstGeom>
          </p:spPr>
          <p:txBody>
            <a:bodyPr wrap="square">
              <a:spAutoFit/>
            </a:bodyPr>
            <a:lstStyle/>
            <a:p>
              <a:r>
                <a:rPr lang="tr-TR" dirty="0">
                  <a:solidFill>
                    <a:schemeClr val="bg1"/>
                  </a:solidFill>
                </a:rPr>
                <a:t>Zararlarını, sizden aldıklarını değerlendirin.</a:t>
              </a:r>
            </a:p>
          </p:txBody>
        </p:sp>
        <p:pic>
          <p:nvPicPr>
            <p:cNvPr id="22" name="Resim 21"/>
            <p:cNvPicPr>
              <a:picLocks noChangeAspect="1"/>
            </p:cNvPicPr>
            <p:nvPr/>
          </p:nvPicPr>
          <p:blipFill>
            <a:blip r:embed="rId5" cstate="print"/>
            <a:stretch>
              <a:fillRect/>
            </a:stretch>
          </p:blipFill>
          <p:spPr>
            <a:xfrm>
              <a:off x="550733" y="3838994"/>
              <a:ext cx="191250" cy="180000"/>
            </a:xfrm>
            <a:prstGeom prst="rect">
              <a:avLst/>
            </a:prstGeom>
          </p:spPr>
        </p:pic>
      </p:grpSp>
      <p:grpSp>
        <p:nvGrpSpPr>
          <p:cNvPr id="9" name="Grup 8"/>
          <p:cNvGrpSpPr/>
          <p:nvPr/>
        </p:nvGrpSpPr>
        <p:grpSpPr>
          <a:xfrm>
            <a:off x="550733" y="4231838"/>
            <a:ext cx="6848357" cy="369332"/>
            <a:chOff x="550733" y="4231838"/>
            <a:chExt cx="6848357" cy="369332"/>
          </a:xfrm>
        </p:grpSpPr>
        <p:sp>
          <p:nvSpPr>
            <p:cNvPr id="50" name="Dikdörtgen 49"/>
            <p:cNvSpPr/>
            <p:nvPr/>
          </p:nvSpPr>
          <p:spPr>
            <a:xfrm>
              <a:off x="746177" y="4231838"/>
              <a:ext cx="6652913" cy="369332"/>
            </a:xfrm>
            <a:prstGeom prst="rect">
              <a:avLst/>
            </a:prstGeom>
          </p:spPr>
          <p:txBody>
            <a:bodyPr wrap="square">
              <a:spAutoFit/>
            </a:bodyPr>
            <a:lstStyle/>
            <a:p>
              <a:r>
                <a:rPr lang="tr-TR" dirty="0">
                  <a:solidFill>
                    <a:schemeClr val="bg1"/>
                  </a:solidFill>
                </a:rPr>
                <a:t>Gerekirse uzman yardımı alın.</a:t>
              </a:r>
            </a:p>
          </p:txBody>
        </p:sp>
        <p:pic>
          <p:nvPicPr>
            <p:cNvPr id="23" name="Resim 22"/>
            <p:cNvPicPr>
              <a:picLocks noChangeAspect="1"/>
            </p:cNvPicPr>
            <p:nvPr/>
          </p:nvPicPr>
          <p:blipFill>
            <a:blip r:embed="rId5" cstate="print"/>
            <a:stretch>
              <a:fillRect/>
            </a:stretch>
          </p:blipFill>
          <p:spPr>
            <a:xfrm>
              <a:off x="550733" y="4357788"/>
              <a:ext cx="191250" cy="180000"/>
            </a:xfrm>
            <a:prstGeom prst="rect">
              <a:avLst/>
            </a:prstGeom>
          </p:spPr>
        </p:pic>
      </p:grpSp>
    </p:spTree>
    <p:extLst>
      <p:ext uri="{BB962C8B-B14F-4D97-AF65-F5344CB8AC3E}">
        <p14:creationId xmlns="" xmlns:p14="http://schemas.microsoft.com/office/powerpoint/2010/main" val="382621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fade">
                                      <p:cBhvr>
                                        <p:cTn id="18" dur="250"/>
                                        <p:tgtEl>
                                          <p:spTgt spid="102"/>
                                        </p:tgtEl>
                                      </p:cBhvr>
                                    </p:animEffect>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250" fill="hold"/>
                                        <p:tgtEl>
                                          <p:spTgt spid="26"/>
                                        </p:tgtEl>
                                        <p:attrNameLst>
                                          <p:attrName>ppt_x</p:attrName>
                                        </p:attrNameLst>
                                      </p:cBhvr>
                                      <p:tavLst>
                                        <p:tav tm="0">
                                          <p:val>
                                            <p:strVal val="0-#ppt_w/2"/>
                                          </p:val>
                                        </p:tav>
                                        <p:tav tm="100000">
                                          <p:val>
                                            <p:strVal val="#ppt_x"/>
                                          </p:val>
                                        </p:tav>
                                      </p:tavLst>
                                    </p:anim>
                                    <p:anim calcmode="lin" valueType="num">
                                      <p:cBhvr additive="base">
                                        <p:cTn id="23" dur="250" fill="hold"/>
                                        <p:tgtEl>
                                          <p:spTgt spid="26"/>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50"/>
                                        <p:tgtEl>
                                          <p:spTgt spid="28"/>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250"/>
                                        <p:tgtEl>
                                          <p:spTgt spid="2"/>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50"/>
                                        <p:tgtEl>
                                          <p:spTgt spid="6"/>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50"/>
                                        <p:tgtEl>
                                          <p:spTgt spid="7"/>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250"/>
                                        <p:tgtEl>
                                          <p:spTgt spid="8"/>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5" grpId="0" animBg="1"/>
      <p:bldP spid="26" grpId="0" animBg="1"/>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E61F4F"/>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61F4F"/>
                    </a:solidFill>
                  </a:rPr>
                  <a:t>37</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4431598" cy="1015663"/>
          </a:xfrm>
          <a:prstGeom prst="rect">
            <a:avLst/>
          </a:prstGeom>
          <a:noFill/>
        </p:spPr>
        <p:txBody>
          <a:bodyPr wrap="none" rtlCol="0">
            <a:spAutoFit/>
          </a:bodyPr>
          <a:lstStyle/>
          <a:p>
            <a:r>
              <a:rPr lang="tr-TR" sz="6000" b="1" dirty="0"/>
              <a:t> Cep telefonu</a:t>
            </a:r>
          </a:p>
        </p:txBody>
      </p:sp>
      <p:sp>
        <p:nvSpPr>
          <p:cNvPr id="55" name="Oval 5"/>
          <p:cNvSpPr>
            <a:spLocks noChangeArrowheads="1"/>
          </p:cNvSpPr>
          <p:nvPr/>
        </p:nvSpPr>
        <p:spPr bwMode="auto">
          <a:xfrm>
            <a:off x="8156838" y="888132"/>
            <a:ext cx="3109692" cy="3109691"/>
          </a:xfrm>
          <a:prstGeom prst="ellipse">
            <a:avLst/>
          </a:prstGeom>
          <a:noFill/>
          <a:ln w="241300" cap="flat">
            <a:solidFill>
              <a:srgbClr val="DADADA"/>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1208604"/>
            <a:ext cx="2470075" cy="2471302"/>
          </a:xfrm>
          <a:prstGeom prst="ellipse">
            <a:avLst/>
          </a:prstGeom>
          <a:blipFill dpi="0" rotWithShape="1">
            <a:blip r:embed="rId4" cstate="print"/>
            <a:srcRect/>
            <a:stretch>
              <a:fillRect l="-21000" t="-7000" r="-67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9" name="Metin kutusu 28"/>
          <p:cNvSpPr txBox="1"/>
          <p:nvPr/>
        </p:nvSpPr>
        <p:spPr>
          <a:xfrm>
            <a:off x="467905" y="2499604"/>
            <a:ext cx="7643567" cy="2554545"/>
          </a:xfrm>
          <a:prstGeom prst="rect">
            <a:avLst/>
          </a:prstGeom>
          <a:noFill/>
        </p:spPr>
        <p:txBody>
          <a:bodyPr wrap="none" rtlCol="0">
            <a:spAutoFit/>
          </a:bodyPr>
          <a:lstStyle/>
          <a:p>
            <a:r>
              <a:rPr lang="tr-TR" sz="2000" b="1" dirty="0">
                <a:solidFill>
                  <a:schemeClr val="tx1">
                    <a:lumMod val="65000"/>
                    <a:lumOff val="35000"/>
                  </a:schemeClr>
                </a:solidFill>
              </a:rPr>
              <a:t>1. </a:t>
            </a:r>
            <a:r>
              <a:rPr lang="tr-TR" sz="2000" dirty="0">
                <a:solidFill>
                  <a:schemeClr val="tx1">
                    <a:lumMod val="65000"/>
                    <a:lumOff val="35000"/>
                  </a:schemeClr>
                </a:solidFill>
              </a:rPr>
              <a:t>Uyuduğumda cep telefonum ulaşabileceğim yerde durur.</a:t>
            </a:r>
          </a:p>
          <a:p>
            <a:r>
              <a:rPr lang="tr-TR" sz="2000" b="1" dirty="0">
                <a:solidFill>
                  <a:schemeClr val="tx1">
                    <a:lumMod val="65000"/>
                    <a:lumOff val="35000"/>
                  </a:schemeClr>
                </a:solidFill>
              </a:rPr>
              <a:t>2. </a:t>
            </a:r>
            <a:r>
              <a:rPr lang="tr-TR" sz="2000" dirty="0">
                <a:solidFill>
                  <a:schemeClr val="tx1">
                    <a:lumMod val="65000"/>
                    <a:lumOff val="35000"/>
                  </a:schemeClr>
                </a:solidFill>
              </a:rPr>
              <a:t>Cep telefonumu her zaman yanımda taşırım.</a:t>
            </a:r>
          </a:p>
          <a:p>
            <a:r>
              <a:rPr lang="tr-TR" sz="2000" b="1" dirty="0">
                <a:solidFill>
                  <a:schemeClr val="tx1">
                    <a:lumMod val="65000"/>
                    <a:lumOff val="35000"/>
                  </a:schemeClr>
                </a:solidFill>
              </a:rPr>
              <a:t>3. </a:t>
            </a:r>
            <a:r>
              <a:rPr lang="tr-TR" sz="2000" dirty="0">
                <a:solidFill>
                  <a:schemeClr val="tx1">
                    <a:lumMod val="65000"/>
                    <a:lumOff val="35000"/>
                  </a:schemeClr>
                </a:solidFill>
              </a:rPr>
              <a:t>Cep telefonumu sık sık kontrol ederim.</a:t>
            </a:r>
          </a:p>
          <a:p>
            <a:r>
              <a:rPr lang="tr-TR" sz="2000" b="1" dirty="0">
                <a:solidFill>
                  <a:schemeClr val="tx1">
                    <a:lumMod val="65000"/>
                    <a:lumOff val="35000"/>
                  </a:schemeClr>
                </a:solidFill>
              </a:rPr>
              <a:t>4. </a:t>
            </a:r>
            <a:r>
              <a:rPr lang="tr-TR" sz="2000" dirty="0">
                <a:solidFill>
                  <a:schemeClr val="tx1">
                    <a:lumMod val="65000"/>
                    <a:lumOff val="35000"/>
                  </a:schemeClr>
                </a:solidFill>
              </a:rPr>
              <a:t>Cep telefonumu kullanmaktan günlük işlerime vakit ayıramıyorum.</a:t>
            </a:r>
          </a:p>
          <a:p>
            <a:r>
              <a:rPr lang="tr-TR" sz="2000" b="1" dirty="0">
                <a:solidFill>
                  <a:schemeClr val="tx1">
                    <a:lumMod val="65000"/>
                    <a:lumOff val="35000"/>
                  </a:schemeClr>
                </a:solidFill>
              </a:rPr>
              <a:t>5. </a:t>
            </a:r>
            <a:r>
              <a:rPr lang="sv-SE" sz="2000" dirty="0">
                <a:solidFill>
                  <a:schemeClr val="tx1">
                    <a:lumMod val="65000"/>
                    <a:lumOff val="35000"/>
                  </a:schemeClr>
                </a:solidFill>
              </a:rPr>
              <a:t>Kendimi kötü hissettiğimde cep telefonumu kullanmak bana iyi gelir.</a:t>
            </a:r>
            <a:endParaRPr lang="tr-TR" sz="2000" dirty="0">
              <a:solidFill>
                <a:schemeClr val="tx1">
                  <a:lumMod val="65000"/>
                  <a:lumOff val="35000"/>
                </a:schemeClr>
              </a:solidFill>
            </a:endParaRPr>
          </a:p>
          <a:p>
            <a:r>
              <a:rPr lang="tr-TR" sz="2000" b="1" dirty="0">
                <a:solidFill>
                  <a:schemeClr val="tx1">
                    <a:lumMod val="65000"/>
                    <a:lumOff val="35000"/>
                  </a:schemeClr>
                </a:solidFill>
              </a:rPr>
              <a:t>6. </a:t>
            </a:r>
            <a:r>
              <a:rPr lang="tr-TR" sz="2000" dirty="0">
                <a:solidFill>
                  <a:schemeClr val="tx1">
                    <a:lumMod val="65000"/>
                    <a:lumOff val="35000"/>
                  </a:schemeClr>
                </a:solidFill>
              </a:rPr>
              <a:t>Başkalarıyla sohbette veya yemekte birlikteyken bile cep telefonumu</a:t>
            </a:r>
          </a:p>
          <a:p>
            <a:r>
              <a:rPr lang="tr-TR" sz="2000" dirty="0">
                <a:solidFill>
                  <a:schemeClr val="tx1">
                    <a:lumMod val="65000"/>
                    <a:lumOff val="35000"/>
                  </a:schemeClr>
                </a:solidFill>
              </a:rPr>
              <a:t>sık sık kullanırım.</a:t>
            </a:r>
          </a:p>
          <a:p>
            <a:r>
              <a:rPr lang="tr-TR" sz="2000" b="1" dirty="0">
                <a:solidFill>
                  <a:schemeClr val="tx1">
                    <a:lumMod val="65000"/>
                    <a:lumOff val="35000"/>
                  </a:schemeClr>
                </a:solidFill>
              </a:rPr>
              <a:t>7. </a:t>
            </a:r>
            <a:r>
              <a:rPr lang="tr-TR" sz="2000" dirty="0">
                <a:solidFill>
                  <a:schemeClr val="tx1">
                    <a:lumMod val="65000"/>
                    <a:lumOff val="35000"/>
                  </a:schemeClr>
                </a:solidFill>
              </a:rPr>
              <a:t>Cep telefonumu kullanmadığım zamanlarda kendimi kötü hissederim.</a:t>
            </a:r>
          </a:p>
        </p:txBody>
      </p:sp>
      <p:sp>
        <p:nvSpPr>
          <p:cNvPr id="30" name="Dikdörtgen 29"/>
          <p:cNvSpPr/>
          <p:nvPr/>
        </p:nvSpPr>
        <p:spPr>
          <a:xfrm>
            <a:off x="467905" y="1576417"/>
            <a:ext cx="5312032" cy="646331"/>
          </a:xfrm>
          <a:prstGeom prst="rect">
            <a:avLst/>
          </a:prstGeom>
        </p:spPr>
        <p:txBody>
          <a:bodyPr wrap="none">
            <a:spAutoFit/>
          </a:bodyPr>
          <a:lstStyle/>
          <a:p>
            <a:r>
              <a:rPr lang="tr-TR" dirty="0">
                <a:solidFill>
                  <a:schemeClr val="tx1">
                    <a:lumMod val="65000"/>
                    <a:lumOff val="35000"/>
                  </a:schemeClr>
                </a:solidFill>
              </a:rPr>
              <a:t>Aşağıdaki cümlelerin en az 5’ine katılıyorsanız</a:t>
            </a:r>
          </a:p>
          <a:p>
            <a:r>
              <a:rPr lang="tr-TR" dirty="0">
                <a:solidFill>
                  <a:schemeClr val="tx1">
                    <a:lumMod val="65000"/>
                    <a:lumOff val="35000"/>
                  </a:schemeClr>
                </a:solidFill>
              </a:rPr>
              <a:t>cep telefonu bağımlısı olma riski taşıdığınız söylenebilir</a:t>
            </a:r>
          </a:p>
        </p:txBody>
      </p:sp>
    </p:spTree>
    <p:extLst>
      <p:ext uri="{BB962C8B-B14F-4D97-AF65-F5344CB8AC3E}">
        <p14:creationId xmlns="" xmlns:p14="http://schemas.microsoft.com/office/powerpoint/2010/main" val="82032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250"/>
                                        <p:tgtEl>
                                          <p:spTgt spid="56"/>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250"/>
                                        <p:tgtEl>
                                          <p:spTgt spid="30"/>
                                        </p:tgtEl>
                                      </p:cBhvr>
                                    </p:animEffect>
                                  </p:childTnLst>
                                </p:cTn>
                              </p:par>
                            </p:childTnLst>
                          </p:cTn>
                        </p:par>
                        <p:par>
                          <p:cTn id="36" fill="hold">
                            <p:stCondLst>
                              <p:cond delay="1750"/>
                            </p:stCondLst>
                            <p:childTnLst>
                              <p:par>
                                <p:cTn id="37" presetID="22" presetClass="entr" presetSubtype="1" fill="hold" grpId="0" nodeType="afterEffect">
                                  <p:stCondLst>
                                    <p:cond delay="0"/>
                                  </p:stCondLst>
                                  <p:childTnLst>
                                    <p:set>
                                      <p:cBhvr>
                                        <p:cTn id="38" dur="1" fill="hold">
                                          <p:stCondLst>
                                            <p:cond delay="0"/>
                                          </p:stCondLst>
                                        </p:cTn>
                                        <p:tgtEl>
                                          <p:spTgt spid="29">
                                            <p:txEl>
                                              <p:pRg st="0" end="0"/>
                                            </p:txEl>
                                          </p:spTgt>
                                        </p:tgtEl>
                                        <p:attrNameLst>
                                          <p:attrName>style.visibility</p:attrName>
                                        </p:attrNameLst>
                                      </p:cBhvr>
                                      <p:to>
                                        <p:strVal val="visible"/>
                                      </p:to>
                                    </p:set>
                                    <p:animEffect transition="in" filter="wipe(up)">
                                      <p:cBhvr>
                                        <p:cTn id="39" dur="250"/>
                                        <p:tgtEl>
                                          <p:spTgt spid="29">
                                            <p:txEl>
                                              <p:pRg st="0" end="0"/>
                                            </p:txEl>
                                          </p:spTgt>
                                        </p:tgtEl>
                                      </p:cBhvr>
                                    </p:animEffect>
                                  </p:childTnLst>
                                </p:cTn>
                              </p:par>
                            </p:childTnLst>
                          </p:cTn>
                        </p:par>
                        <p:par>
                          <p:cTn id="40" fill="hold">
                            <p:stCondLst>
                              <p:cond delay="2000"/>
                            </p:stCondLst>
                            <p:childTnLst>
                              <p:par>
                                <p:cTn id="41" presetID="22" presetClass="entr" presetSubtype="1" fill="hold" grpId="0" nodeType="afterEffect">
                                  <p:stCondLst>
                                    <p:cond delay="0"/>
                                  </p:stCondLst>
                                  <p:childTnLst>
                                    <p:set>
                                      <p:cBhvr>
                                        <p:cTn id="42" dur="1" fill="hold">
                                          <p:stCondLst>
                                            <p:cond delay="0"/>
                                          </p:stCondLst>
                                        </p:cTn>
                                        <p:tgtEl>
                                          <p:spTgt spid="29">
                                            <p:txEl>
                                              <p:pRg st="1" end="1"/>
                                            </p:txEl>
                                          </p:spTgt>
                                        </p:tgtEl>
                                        <p:attrNameLst>
                                          <p:attrName>style.visibility</p:attrName>
                                        </p:attrNameLst>
                                      </p:cBhvr>
                                      <p:to>
                                        <p:strVal val="visible"/>
                                      </p:to>
                                    </p:set>
                                    <p:animEffect transition="in" filter="wipe(up)">
                                      <p:cBhvr>
                                        <p:cTn id="43" dur="250"/>
                                        <p:tgtEl>
                                          <p:spTgt spid="29">
                                            <p:txEl>
                                              <p:pRg st="1" end="1"/>
                                            </p:txEl>
                                          </p:spTgt>
                                        </p:tgtEl>
                                      </p:cBhvr>
                                    </p:animEffect>
                                  </p:childTnLst>
                                </p:cTn>
                              </p:par>
                            </p:childTnLst>
                          </p:cTn>
                        </p:par>
                        <p:par>
                          <p:cTn id="44" fill="hold">
                            <p:stCondLst>
                              <p:cond delay="2250"/>
                            </p:stCondLst>
                            <p:childTnLst>
                              <p:par>
                                <p:cTn id="45" presetID="22" presetClass="entr" presetSubtype="1" fill="hold" grpId="0" nodeType="afterEffect">
                                  <p:stCondLst>
                                    <p:cond delay="0"/>
                                  </p:stCondLst>
                                  <p:childTnLst>
                                    <p:set>
                                      <p:cBhvr>
                                        <p:cTn id="46" dur="1" fill="hold">
                                          <p:stCondLst>
                                            <p:cond delay="0"/>
                                          </p:stCondLst>
                                        </p:cTn>
                                        <p:tgtEl>
                                          <p:spTgt spid="29">
                                            <p:txEl>
                                              <p:pRg st="2" end="2"/>
                                            </p:txEl>
                                          </p:spTgt>
                                        </p:tgtEl>
                                        <p:attrNameLst>
                                          <p:attrName>style.visibility</p:attrName>
                                        </p:attrNameLst>
                                      </p:cBhvr>
                                      <p:to>
                                        <p:strVal val="visible"/>
                                      </p:to>
                                    </p:set>
                                    <p:animEffect transition="in" filter="wipe(up)">
                                      <p:cBhvr>
                                        <p:cTn id="47" dur="250"/>
                                        <p:tgtEl>
                                          <p:spTgt spid="29">
                                            <p:txEl>
                                              <p:pRg st="2" end="2"/>
                                            </p:txEl>
                                          </p:spTgt>
                                        </p:tgtEl>
                                      </p:cBhvr>
                                    </p:animEffect>
                                  </p:childTnLst>
                                </p:cTn>
                              </p:par>
                            </p:childTnLst>
                          </p:cTn>
                        </p:par>
                        <p:par>
                          <p:cTn id="48" fill="hold">
                            <p:stCondLst>
                              <p:cond delay="2500"/>
                            </p:stCondLst>
                            <p:childTnLst>
                              <p:par>
                                <p:cTn id="49" presetID="22" presetClass="entr" presetSubtype="1" fill="hold" grpId="0" nodeType="afterEffect">
                                  <p:stCondLst>
                                    <p:cond delay="0"/>
                                  </p:stCondLst>
                                  <p:childTnLst>
                                    <p:set>
                                      <p:cBhvr>
                                        <p:cTn id="50" dur="1" fill="hold">
                                          <p:stCondLst>
                                            <p:cond delay="0"/>
                                          </p:stCondLst>
                                        </p:cTn>
                                        <p:tgtEl>
                                          <p:spTgt spid="29">
                                            <p:txEl>
                                              <p:pRg st="3" end="3"/>
                                            </p:txEl>
                                          </p:spTgt>
                                        </p:tgtEl>
                                        <p:attrNameLst>
                                          <p:attrName>style.visibility</p:attrName>
                                        </p:attrNameLst>
                                      </p:cBhvr>
                                      <p:to>
                                        <p:strVal val="visible"/>
                                      </p:to>
                                    </p:set>
                                    <p:animEffect transition="in" filter="wipe(up)">
                                      <p:cBhvr>
                                        <p:cTn id="51" dur="250"/>
                                        <p:tgtEl>
                                          <p:spTgt spid="29">
                                            <p:txEl>
                                              <p:pRg st="3" end="3"/>
                                            </p:txEl>
                                          </p:spTgt>
                                        </p:tgtEl>
                                      </p:cBhvr>
                                    </p:animEffect>
                                  </p:childTnLst>
                                </p:cTn>
                              </p:par>
                            </p:childTnLst>
                          </p:cTn>
                        </p:par>
                        <p:par>
                          <p:cTn id="52" fill="hold">
                            <p:stCondLst>
                              <p:cond delay="2750"/>
                            </p:stCondLst>
                            <p:childTnLst>
                              <p:par>
                                <p:cTn id="53" presetID="22" presetClass="entr" presetSubtype="1" fill="hold" grpId="0" nodeType="afterEffect">
                                  <p:stCondLst>
                                    <p:cond delay="0"/>
                                  </p:stCondLst>
                                  <p:childTnLst>
                                    <p:set>
                                      <p:cBhvr>
                                        <p:cTn id="54" dur="1" fill="hold">
                                          <p:stCondLst>
                                            <p:cond delay="0"/>
                                          </p:stCondLst>
                                        </p:cTn>
                                        <p:tgtEl>
                                          <p:spTgt spid="29">
                                            <p:txEl>
                                              <p:pRg st="4" end="4"/>
                                            </p:txEl>
                                          </p:spTgt>
                                        </p:tgtEl>
                                        <p:attrNameLst>
                                          <p:attrName>style.visibility</p:attrName>
                                        </p:attrNameLst>
                                      </p:cBhvr>
                                      <p:to>
                                        <p:strVal val="visible"/>
                                      </p:to>
                                    </p:set>
                                    <p:animEffect transition="in" filter="wipe(up)">
                                      <p:cBhvr>
                                        <p:cTn id="55" dur="250"/>
                                        <p:tgtEl>
                                          <p:spTgt spid="29">
                                            <p:txEl>
                                              <p:pRg st="4" end="4"/>
                                            </p:txEl>
                                          </p:spTgt>
                                        </p:tgtEl>
                                      </p:cBhvr>
                                    </p:animEffect>
                                  </p:childTnLst>
                                </p:cTn>
                              </p:par>
                            </p:childTnLst>
                          </p:cTn>
                        </p:par>
                        <p:par>
                          <p:cTn id="56" fill="hold">
                            <p:stCondLst>
                              <p:cond delay="3000"/>
                            </p:stCondLst>
                            <p:childTnLst>
                              <p:par>
                                <p:cTn id="57" presetID="22" presetClass="entr" presetSubtype="1" fill="hold" grpId="0" nodeType="afterEffect">
                                  <p:stCondLst>
                                    <p:cond delay="0"/>
                                  </p:stCondLst>
                                  <p:childTnLst>
                                    <p:set>
                                      <p:cBhvr>
                                        <p:cTn id="58" dur="1" fill="hold">
                                          <p:stCondLst>
                                            <p:cond delay="0"/>
                                          </p:stCondLst>
                                        </p:cTn>
                                        <p:tgtEl>
                                          <p:spTgt spid="29">
                                            <p:txEl>
                                              <p:pRg st="5" end="5"/>
                                            </p:txEl>
                                          </p:spTgt>
                                        </p:tgtEl>
                                        <p:attrNameLst>
                                          <p:attrName>style.visibility</p:attrName>
                                        </p:attrNameLst>
                                      </p:cBhvr>
                                      <p:to>
                                        <p:strVal val="visible"/>
                                      </p:to>
                                    </p:set>
                                    <p:animEffect transition="in" filter="wipe(up)">
                                      <p:cBhvr>
                                        <p:cTn id="59" dur="250"/>
                                        <p:tgtEl>
                                          <p:spTgt spid="29">
                                            <p:txEl>
                                              <p:pRg st="5" end="5"/>
                                            </p:txEl>
                                          </p:spTgt>
                                        </p:tgtEl>
                                      </p:cBhvr>
                                    </p:animEffect>
                                  </p:childTnLst>
                                </p:cTn>
                              </p:par>
                            </p:childTnLst>
                          </p:cTn>
                        </p:par>
                        <p:par>
                          <p:cTn id="60" fill="hold">
                            <p:stCondLst>
                              <p:cond delay="3250"/>
                            </p:stCondLst>
                            <p:childTnLst>
                              <p:par>
                                <p:cTn id="61" presetID="22" presetClass="entr" presetSubtype="1" fill="hold" grpId="0" nodeType="afterEffect">
                                  <p:stCondLst>
                                    <p:cond delay="0"/>
                                  </p:stCondLst>
                                  <p:childTnLst>
                                    <p:set>
                                      <p:cBhvr>
                                        <p:cTn id="62" dur="1" fill="hold">
                                          <p:stCondLst>
                                            <p:cond delay="0"/>
                                          </p:stCondLst>
                                        </p:cTn>
                                        <p:tgtEl>
                                          <p:spTgt spid="29">
                                            <p:txEl>
                                              <p:pRg st="6" end="6"/>
                                            </p:txEl>
                                          </p:spTgt>
                                        </p:tgtEl>
                                        <p:attrNameLst>
                                          <p:attrName>style.visibility</p:attrName>
                                        </p:attrNameLst>
                                      </p:cBhvr>
                                      <p:to>
                                        <p:strVal val="visible"/>
                                      </p:to>
                                    </p:set>
                                    <p:animEffect transition="in" filter="wipe(up)">
                                      <p:cBhvr>
                                        <p:cTn id="63" dur="250"/>
                                        <p:tgtEl>
                                          <p:spTgt spid="29">
                                            <p:txEl>
                                              <p:pRg st="6" end="6"/>
                                            </p:txEl>
                                          </p:spTgt>
                                        </p:tgtEl>
                                      </p:cBhvr>
                                    </p:animEffect>
                                  </p:childTnLst>
                                </p:cTn>
                              </p:par>
                            </p:childTnLst>
                          </p:cTn>
                        </p:par>
                        <p:par>
                          <p:cTn id="64" fill="hold">
                            <p:stCondLst>
                              <p:cond delay="3500"/>
                            </p:stCondLst>
                            <p:childTnLst>
                              <p:par>
                                <p:cTn id="65" presetID="22" presetClass="entr" presetSubtype="1" fill="hold" grpId="0" nodeType="afterEffect">
                                  <p:stCondLst>
                                    <p:cond delay="0"/>
                                  </p:stCondLst>
                                  <p:childTnLst>
                                    <p:set>
                                      <p:cBhvr>
                                        <p:cTn id="66" dur="1" fill="hold">
                                          <p:stCondLst>
                                            <p:cond delay="0"/>
                                          </p:stCondLst>
                                        </p:cTn>
                                        <p:tgtEl>
                                          <p:spTgt spid="29">
                                            <p:txEl>
                                              <p:pRg st="7" end="7"/>
                                            </p:txEl>
                                          </p:spTgt>
                                        </p:tgtEl>
                                        <p:attrNameLst>
                                          <p:attrName>style.visibility</p:attrName>
                                        </p:attrNameLst>
                                      </p:cBhvr>
                                      <p:to>
                                        <p:strVal val="visible"/>
                                      </p:to>
                                    </p:set>
                                    <p:animEffect transition="in" filter="wipe(up)">
                                      <p:cBhvr>
                                        <p:cTn id="67" dur="250"/>
                                        <p:tgtEl>
                                          <p:spTgt spid="2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P spid="29" grpId="0" build="p"/>
      <p:bldP spid="3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38</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649099" cy="1938992"/>
          </a:xfrm>
          <a:prstGeom prst="rect">
            <a:avLst/>
          </a:prstGeom>
          <a:noFill/>
        </p:spPr>
        <p:txBody>
          <a:bodyPr wrap="none" rtlCol="0">
            <a:spAutoFit/>
          </a:bodyPr>
          <a:lstStyle/>
          <a:p>
            <a:r>
              <a:rPr lang="tr-TR" sz="6000" b="1" dirty="0"/>
              <a:t>Cep telefonu bağımlılığıyla</a:t>
            </a:r>
          </a:p>
          <a:p>
            <a:r>
              <a:rPr lang="tr-TR" sz="6000" b="1" dirty="0"/>
              <a:t>baş etmek için</a:t>
            </a:r>
          </a:p>
        </p:txBody>
      </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cstate="print"/>
            <a:srcRect/>
            <a:stretch>
              <a:fillRect r="-36000"/>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2" name="Grup 1"/>
          <p:cNvGrpSpPr/>
          <p:nvPr/>
        </p:nvGrpSpPr>
        <p:grpSpPr>
          <a:xfrm>
            <a:off x="554927" y="2679081"/>
            <a:ext cx="6849258" cy="1015663"/>
            <a:chOff x="554927" y="2679081"/>
            <a:chExt cx="6849258" cy="1015663"/>
          </a:xfrm>
        </p:grpSpPr>
        <p:sp>
          <p:nvSpPr>
            <p:cNvPr id="30" name="Metin kutusu 29"/>
            <p:cNvSpPr txBox="1"/>
            <p:nvPr/>
          </p:nvSpPr>
          <p:spPr>
            <a:xfrm>
              <a:off x="744392" y="2679081"/>
              <a:ext cx="6659793" cy="1015663"/>
            </a:xfrm>
            <a:prstGeom prst="rect">
              <a:avLst/>
            </a:prstGeom>
            <a:noFill/>
          </p:spPr>
          <p:txBody>
            <a:bodyPr wrap="square" rtlCol="0">
              <a:spAutoFit/>
            </a:bodyPr>
            <a:lstStyle/>
            <a:p>
              <a:r>
                <a:rPr lang="tr-TR" sz="2000" dirty="0">
                  <a:solidFill>
                    <a:srgbClr val="575757"/>
                  </a:solidFill>
                </a:rPr>
                <a:t>Sabah uyandığınızda kendinizi hazır hissetmeden</a:t>
              </a:r>
            </a:p>
            <a:p>
              <a:r>
                <a:rPr lang="tr-TR" sz="2000" dirty="0">
                  <a:solidFill>
                    <a:srgbClr val="575757"/>
                  </a:solidFill>
                </a:rPr>
                <a:t>(giyinmeden, kahvaltı etmeden vb.) cep telefonunuzu</a:t>
              </a:r>
            </a:p>
            <a:p>
              <a:r>
                <a:rPr lang="tr-TR" sz="2000" dirty="0">
                  <a:solidFill>
                    <a:srgbClr val="575757"/>
                  </a:solidFill>
                </a:rPr>
                <a:t>elinize almayın. </a:t>
              </a:r>
            </a:p>
          </p:txBody>
        </p:sp>
        <p:pic>
          <p:nvPicPr>
            <p:cNvPr id="16" name="Resim 15"/>
            <p:cNvPicPr>
              <a:picLocks noChangeAspect="1"/>
            </p:cNvPicPr>
            <p:nvPr/>
          </p:nvPicPr>
          <p:blipFill>
            <a:blip r:embed="rId5" cstate="print"/>
            <a:stretch>
              <a:fillRect/>
            </a:stretch>
          </p:blipFill>
          <p:spPr>
            <a:xfrm>
              <a:off x="554927" y="2785447"/>
              <a:ext cx="191250" cy="180000"/>
            </a:xfrm>
            <a:prstGeom prst="rect">
              <a:avLst/>
            </a:prstGeom>
          </p:spPr>
        </p:pic>
      </p:grpSp>
      <p:grpSp>
        <p:nvGrpSpPr>
          <p:cNvPr id="3" name="Grup 2"/>
          <p:cNvGrpSpPr/>
          <p:nvPr/>
        </p:nvGrpSpPr>
        <p:grpSpPr>
          <a:xfrm>
            <a:off x="553142" y="3970890"/>
            <a:ext cx="6550548" cy="707886"/>
            <a:chOff x="553142" y="3970890"/>
            <a:chExt cx="6550548" cy="707886"/>
          </a:xfrm>
        </p:grpSpPr>
        <p:sp>
          <p:nvSpPr>
            <p:cNvPr id="33" name="Dikdörtgen 32"/>
            <p:cNvSpPr/>
            <p:nvPr/>
          </p:nvSpPr>
          <p:spPr>
            <a:xfrm>
              <a:off x="744392" y="3970890"/>
              <a:ext cx="6359298" cy="707886"/>
            </a:xfrm>
            <a:prstGeom prst="rect">
              <a:avLst/>
            </a:prstGeom>
          </p:spPr>
          <p:txBody>
            <a:bodyPr wrap="square">
              <a:spAutoFit/>
            </a:bodyPr>
            <a:lstStyle/>
            <a:p>
              <a:r>
                <a:rPr lang="tr-TR" sz="2000" dirty="0">
                  <a:solidFill>
                    <a:srgbClr val="575757"/>
                  </a:solidFill>
                </a:rPr>
                <a:t>Güne pozitif ve sağlıklı şeylerle başlayın </a:t>
              </a:r>
            </a:p>
            <a:p>
              <a:r>
                <a:rPr lang="tr-TR" sz="2000" dirty="0">
                  <a:solidFill>
                    <a:srgbClr val="575757"/>
                  </a:solidFill>
                </a:rPr>
                <a:t>ve öyle sürdürün.</a:t>
              </a:r>
            </a:p>
          </p:txBody>
        </p:sp>
        <p:pic>
          <p:nvPicPr>
            <p:cNvPr id="17" name="Resim 16"/>
            <p:cNvPicPr>
              <a:picLocks noChangeAspect="1"/>
            </p:cNvPicPr>
            <p:nvPr/>
          </p:nvPicPr>
          <p:blipFill>
            <a:blip r:embed="rId5" cstate="print"/>
            <a:stretch>
              <a:fillRect/>
            </a:stretch>
          </p:blipFill>
          <p:spPr>
            <a:xfrm>
              <a:off x="553142" y="4082507"/>
              <a:ext cx="191250" cy="180000"/>
            </a:xfrm>
            <a:prstGeom prst="rect">
              <a:avLst/>
            </a:prstGeom>
          </p:spPr>
        </p:pic>
      </p:grpSp>
    </p:spTree>
    <p:extLst>
      <p:ext uri="{BB962C8B-B14F-4D97-AF65-F5344CB8AC3E}">
        <p14:creationId xmlns="" xmlns:p14="http://schemas.microsoft.com/office/powerpoint/2010/main" val="331231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50"/>
                                        <p:tgtEl>
                                          <p:spTgt spid="2"/>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39</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649099" cy="1938992"/>
          </a:xfrm>
          <a:prstGeom prst="rect">
            <a:avLst/>
          </a:prstGeom>
          <a:noFill/>
        </p:spPr>
        <p:txBody>
          <a:bodyPr wrap="none" rtlCol="0">
            <a:spAutoFit/>
          </a:bodyPr>
          <a:lstStyle/>
          <a:p>
            <a:r>
              <a:rPr lang="tr-TR" sz="6000" b="1" dirty="0"/>
              <a:t>Cep telefonu bağımlılığıyla</a:t>
            </a:r>
          </a:p>
          <a:p>
            <a:r>
              <a:rPr lang="tr-TR" sz="6000" b="1" dirty="0"/>
              <a:t>baş etmek için</a:t>
            </a:r>
          </a:p>
        </p:txBody>
      </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cstate="print"/>
            <a:srcRect/>
            <a:stretch>
              <a:fillRect r="-36000"/>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2" name="Grup 1"/>
          <p:cNvGrpSpPr/>
          <p:nvPr/>
        </p:nvGrpSpPr>
        <p:grpSpPr>
          <a:xfrm>
            <a:off x="554927" y="2664805"/>
            <a:ext cx="6851043" cy="1323439"/>
            <a:chOff x="554927" y="2664805"/>
            <a:chExt cx="6851043" cy="1323439"/>
          </a:xfrm>
        </p:grpSpPr>
        <p:sp>
          <p:nvSpPr>
            <p:cNvPr id="30" name="Metin kutusu 29"/>
            <p:cNvSpPr txBox="1"/>
            <p:nvPr/>
          </p:nvSpPr>
          <p:spPr>
            <a:xfrm>
              <a:off x="746177" y="2664805"/>
              <a:ext cx="6659793" cy="1323439"/>
            </a:xfrm>
            <a:prstGeom prst="rect">
              <a:avLst/>
            </a:prstGeom>
            <a:noFill/>
          </p:spPr>
          <p:txBody>
            <a:bodyPr wrap="square" rtlCol="0">
              <a:spAutoFit/>
            </a:bodyPr>
            <a:lstStyle/>
            <a:p>
              <a:r>
                <a:rPr lang="tr-TR" sz="2000" dirty="0">
                  <a:solidFill>
                    <a:srgbClr val="575757"/>
                  </a:solidFill>
                </a:rPr>
                <a:t>Yatağınıza gitmeden en son 30 dakika önce telefonunuzu kontrol edin. Eğer mesajlarınız, cevapsız aramalarınız varsa dönüş yapmak için ertesi günü bekleyin. Uyku düzeninizi </a:t>
              </a:r>
            </a:p>
            <a:p>
              <a:r>
                <a:rPr lang="tr-TR" sz="2000" dirty="0">
                  <a:solidFill>
                    <a:srgbClr val="575757"/>
                  </a:solidFill>
                </a:rPr>
                <a:t>korumayı önceleyin.</a:t>
              </a:r>
            </a:p>
          </p:txBody>
        </p:sp>
        <p:pic>
          <p:nvPicPr>
            <p:cNvPr id="16" name="Resim 15"/>
            <p:cNvPicPr>
              <a:picLocks noChangeAspect="1"/>
            </p:cNvPicPr>
            <p:nvPr/>
          </p:nvPicPr>
          <p:blipFill>
            <a:blip r:embed="rId5" cstate="print"/>
            <a:stretch>
              <a:fillRect/>
            </a:stretch>
          </p:blipFill>
          <p:spPr>
            <a:xfrm>
              <a:off x="554927" y="2785447"/>
              <a:ext cx="191250" cy="180000"/>
            </a:xfrm>
            <a:prstGeom prst="rect">
              <a:avLst/>
            </a:prstGeom>
          </p:spPr>
        </p:pic>
      </p:grpSp>
      <p:grpSp>
        <p:nvGrpSpPr>
          <p:cNvPr id="3" name="Grup 2"/>
          <p:cNvGrpSpPr/>
          <p:nvPr/>
        </p:nvGrpSpPr>
        <p:grpSpPr>
          <a:xfrm>
            <a:off x="545095" y="4166147"/>
            <a:ext cx="6560380" cy="707886"/>
            <a:chOff x="545095" y="4166147"/>
            <a:chExt cx="6560380" cy="707886"/>
          </a:xfrm>
        </p:grpSpPr>
        <p:sp>
          <p:nvSpPr>
            <p:cNvPr id="33" name="Dikdörtgen 32"/>
            <p:cNvSpPr/>
            <p:nvPr/>
          </p:nvSpPr>
          <p:spPr>
            <a:xfrm>
              <a:off x="746177" y="4166147"/>
              <a:ext cx="6359298" cy="707886"/>
            </a:xfrm>
            <a:prstGeom prst="rect">
              <a:avLst/>
            </a:prstGeom>
          </p:spPr>
          <p:txBody>
            <a:bodyPr wrap="square">
              <a:spAutoFit/>
            </a:bodyPr>
            <a:lstStyle/>
            <a:p>
              <a:r>
                <a:rPr lang="tr-TR" sz="2000" dirty="0">
                  <a:solidFill>
                    <a:srgbClr val="575757"/>
                  </a:solidFill>
                </a:rPr>
                <a:t>Cep telefonuyla yapmakta olduğunuz en </a:t>
              </a:r>
            </a:p>
            <a:p>
              <a:r>
                <a:rPr lang="tr-TR" sz="2000" dirty="0">
                  <a:solidFill>
                    <a:srgbClr val="575757"/>
                  </a:solidFill>
                </a:rPr>
                <a:t>önemsiz aktiviteyi azaltarak işe başlayın.</a:t>
              </a:r>
            </a:p>
          </p:txBody>
        </p:sp>
        <p:pic>
          <p:nvPicPr>
            <p:cNvPr id="17" name="Resim 16"/>
            <p:cNvPicPr>
              <a:picLocks noChangeAspect="1"/>
            </p:cNvPicPr>
            <p:nvPr/>
          </p:nvPicPr>
          <p:blipFill>
            <a:blip r:embed="rId5" cstate="print"/>
            <a:stretch>
              <a:fillRect/>
            </a:stretch>
          </p:blipFill>
          <p:spPr>
            <a:xfrm>
              <a:off x="545095" y="4288906"/>
              <a:ext cx="191250" cy="180000"/>
            </a:xfrm>
            <a:prstGeom prst="rect">
              <a:avLst/>
            </a:prstGeom>
          </p:spPr>
        </p:pic>
      </p:grpSp>
    </p:spTree>
    <p:extLst>
      <p:ext uri="{BB962C8B-B14F-4D97-AF65-F5344CB8AC3E}">
        <p14:creationId xmlns="" xmlns:p14="http://schemas.microsoft.com/office/powerpoint/2010/main" val="104352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50"/>
                                        <p:tgtEl>
                                          <p:spTgt spid="2"/>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40</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649099" cy="1938992"/>
          </a:xfrm>
          <a:prstGeom prst="rect">
            <a:avLst/>
          </a:prstGeom>
          <a:noFill/>
        </p:spPr>
        <p:txBody>
          <a:bodyPr wrap="none" rtlCol="0">
            <a:spAutoFit/>
          </a:bodyPr>
          <a:lstStyle/>
          <a:p>
            <a:r>
              <a:rPr lang="tr-TR" sz="6000" b="1" dirty="0"/>
              <a:t>Cep telefonu bağımlılığıyla</a:t>
            </a:r>
          </a:p>
          <a:p>
            <a:r>
              <a:rPr lang="tr-TR" sz="6000" b="1" dirty="0"/>
              <a:t>baş etmek için</a:t>
            </a:r>
          </a:p>
        </p:txBody>
      </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cstate="print"/>
            <a:srcRect/>
            <a:stretch>
              <a:fillRect r="-36000"/>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2" name="Grup 1"/>
          <p:cNvGrpSpPr/>
          <p:nvPr/>
        </p:nvGrpSpPr>
        <p:grpSpPr>
          <a:xfrm>
            <a:off x="554927" y="2657091"/>
            <a:ext cx="6851043" cy="1015663"/>
            <a:chOff x="554927" y="2657091"/>
            <a:chExt cx="6851043" cy="1015663"/>
          </a:xfrm>
        </p:grpSpPr>
        <p:sp>
          <p:nvSpPr>
            <p:cNvPr id="30" name="Metin kutusu 29"/>
            <p:cNvSpPr txBox="1"/>
            <p:nvPr/>
          </p:nvSpPr>
          <p:spPr>
            <a:xfrm>
              <a:off x="746177" y="2657091"/>
              <a:ext cx="6659793" cy="1015663"/>
            </a:xfrm>
            <a:prstGeom prst="rect">
              <a:avLst/>
            </a:prstGeom>
            <a:noFill/>
          </p:spPr>
          <p:txBody>
            <a:bodyPr wrap="square" rtlCol="0">
              <a:spAutoFit/>
            </a:bodyPr>
            <a:lstStyle/>
            <a:p>
              <a:r>
                <a:rPr lang="tr-TR" sz="2000" dirty="0">
                  <a:solidFill>
                    <a:srgbClr val="575757"/>
                  </a:solidFill>
                </a:rPr>
                <a:t>Bir kişiyle yüz yüze iletişimdeyken cep telefonunuzu </a:t>
              </a:r>
            </a:p>
            <a:p>
              <a:r>
                <a:rPr lang="tr-TR" sz="2000" dirty="0">
                  <a:solidFill>
                    <a:srgbClr val="575757"/>
                  </a:solidFill>
                </a:rPr>
                <a:t>uzak bir yere koyma veya kapatma konusunda </a:t>
              </a:r>
            </a:p>
            <a:p>
              <a:r>
                <a:rPr lang="tr-TR" sz="2000" dirty="0">
                  <a:solidFill>
                    <a:srgbClr val="575757"/>
                  </a:solidFill>
                </a:rPr>
                <a:t>kendinizle anlaşın.</a:t>
              </a:r>
            </a:p>
          </p:txBody>
        </p:sp>
        <p:pic>
          <p:nvPicPr>
            <p:cNvPr id="16" name="Resim 15"/>
            <p:cNvPicPr>
              <a:picLocks noChangeAspect="1"/>
            </p:cNvPicPr>
            <p:nvPr/>
          </p:nvPicPr>
          <p:blipFill>
            <a:blip r:embed="rId5" cstate="print"/>
            <a:stretch>
              <a:fillRect/>
            </a:stretch>
          </p:blipFill>
          <p:spPr>
            <a:xfrm>
              <a:off x="554927" y="2785447"/>
              <a:ext cx="191250" cy="180000"/>
            </a:xfrm>
            <a:prstGeom prst="rect">
              <a:avLst/>
            </a:prstGeom>
          </p:spPr>
        </p:pic>
      </p:grpSp>
      <p:grpSp>
        <p:nvGrpSpPr>
          <p:cNvPr id="3" name="Grup 2"/>
          <p:cNvGrpSpPr/>
          <p:nvPr/>
        </p:nvGrpSpPr>
        <p:grpSpPr>
          <a:xfrm>
            <a:off x="554927" y="3786224"/>
            <a:ext cx="6851042" cy="1015663"/>
            <a:chOff x="554927" y="3786224"/>
            <a:chExt cx="6851042" cy="1015663"/>
          </a:xfrm>
        </p:grpSpPr>
        <p:sp>
          <p:nvSpPr>
            <p:cNvPr id="14" name="Metin kutusu 13"/>
            <p:cNvSpPr txBox="1"/>
            <p:nvPr/>
          </p:nvSpPr>
          <p:spPr>
            <a:xfrm>
              <a:off x="746176" y="3786224"/>
              <a:ext cx="6659793" cy="1015663"/>
            </a:xfrm>
            <a:prstGeom prst="rect">
              <a:avLst/>
            </a:prstGeom>
            <a:noFill/>
          </p:spPr>
          <p:txBody>
            <a:bodyPr wrap="square" rtlCol="0">
              <a:spAutoFit/>
            </a:bodyPr>
            <a:lstStyle/>
            <a:p>
              <a:r>
                <a:rPr lang="tr-TR" sz="2000" dirty="0">
                  <a:solidFill>
                    <a:srgbClr val="575757"/>
                  </a:solidFill>
                </a:rPr>
                <a:t>Yemek yerken, arkadaşlarınızla gezerken, </a:t>
              </a:r>
            </a:p>
            <a:p>
              <a:r>
                <a:rPr lang="tr-TR" sz="2000" dirty="0">
                  <a:solidFill>
                    <a:srgbClr val="575757"/>
                  </a:solidFill>
                </a:rPr>
                <a:t>bir işle uğraşırken, cep telefonlarınızı </a:t>
              </a:r>
            </a:p>
            <a:p>
              <a:r>
                <a:rPr lang="tr-TR" sz="2000" dirty="0">
                  <a:solidFill>
                    <a:srgbClr val="575757"/>
                  </a:solidFill>
                </a:rPr>
                <a:t>kullanmayın.</a:t>
              </a:r>
            </a:p>
          </p:txBody>
        </p:sp>
        <p:pic>
          <p:nvPicPr>
            <p:cNvPr id="17" name="Resim 16"/>
            <p:cNvPicPr>
              <a:picLocks noChangeAspect="1"/>
            </p:cNvPicPr>
            <p:nvPr/>
          </p:nvPicPr>
          <p:blipFill>
            <a:blip r:embed="rId5" cstate="print"/>
            <a:stretch>
              <a:fillRect/>
            </a:stretch>
          </p:blipFill>
          <p:spPr>
            <a:xfrm>
              <a:off x="554927" y="3909014"/>
              <a:ext cx="191250" cy="180000"/>
            </a:xfrm>
            <a:prstGeom prst="rect">
              <a:avLst/>
            </a:prstGeom>
          </p:spPr>
        </p:pic>
      </p:grpSp>
    </p:spTree>
    <p:extLst>
      <p:ext uri="{BB962C8B-B14F-4D97-AF65-F5344CB8AC3E}">
        <p14:creationId xmlns="" xmlns:p14="http://schemas.microsoft.com/office/powerpoint/2010/main" val="48388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50"/>
                                        <p:tgtEl>
                                          <p:spTgt spid="2"/>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43</a:t>
                </a:r>
              </a:p>
            </p:txBody>
          </p:sp>
        </p:grpSp>
        <p:pic>
          <p:nvPicPr>
            <p:cNvPr id="123" name="Resim 122"/>
            <p:cNvPicPr>
              <a:picLocks noChangeAspect="1"/>
            </p:cNvPicPr>
            <p:nvPr/>
          </p:nvPicPr>
          <p:blipFill>
            <a:blip r:embed="rId2"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548541" cy="1569660"/>
          </a:xfrm>
          <a:prstGeom prst="rect">
            <a:avLst/>
          </a:prstGeom>
          <a:noFill/>
        </p:spPr>
        <p:txBody>
          <a:bodyPr wrap="none" rtlCol="0">
            <a:spAutoFit/>
          </a:bodyPr>
          <a:lstStyle/>
          <a:p>
            <a:r>
              <a:rPr lang="tr-TR" sz="4800" b="1" dirty="0"/>
              <a:t>Teknoloji kullanımını</a:t>
            </a:r>
          </a:p>
          <a:p>
            <a:r>
              <a:rPr lang="tr-TR" sz="4800" b="1" dirty="0"/>
              <a:t>nasıl zararlı hale getiriyoruz?</a:t>
            </a:r>
          </a:p>
        </p:txBody>
      </p:sp>
      <p:sp>
        <p:nvSpPr>
          <p:cNvPr id="30" name="Metin kutusu 29"/>
          <p:cNvSpPr txBox="1"/>
          <p:nvPr/>
        </p:nvSpPr>
        <p:spPr>
          <a:xfrm>
            <a:off x="356650" y="2540145"/>
            <a:ext cx="6659793" cy="1323439"/>
          </a:xfrm>
          <a:prstGeom prst="rect">
            <a:avLst/>
          </a:prstGeom>
          <a:noFill/>
        </p:spPr>
        <p:txBody>
          <a:bodyPr wrap="square" rtlCol="0">
            <a:spAutoFit/>
          </a:bodyPr>
          <a:lstStyle/>
          <a:p>
            <a:r>
              <a:rPr lang="tr-TR" sz="2000" dirty="0">
                <a:solidFill>
                  <a:srgbClr val="575757"/>
                </a:solidFill>
              </a:rPr>
              <a:t>İnterneti denetimsiz, sınırsız, amaçsız, uzun süreli ve </a:t>
            </a:r>
          </a:p>
          <a:p>
            <a:r>
              <a:rPr lang="tr-TR" sz="2000" dirty="0">
                <a:solidFill>
                  <a:srgbClr val="575757"/>
                </a:solidFill>
              </a:rPr>
              <a:t>sorumlulukları aksatacak şekilde kullanmak onu bizim için </a:t>
            </a:r>
          </a:p>
          <a:p>
            <a:r>
              <a:rPr lang="tr-TR" sz="2000" dirty="0">
                <a:solidFill>
                  <a:srgbClr val="575757"/>
                </a:solidFill>
              </a:rPr>
              <a:t>zararlı bir hale getirir ve fiziksel, sosyal, psikolojik ve </a:t>
            </a:r>
          </a:p>
          <a:p>
            <a:r>
              <a:rPr lang="tr-TR" sz="2000" dirty="0">
                <a:solidFill>
                  <a:srgbClr val="575757"/>
                </a:solidFill>
              </a:rPr>
              <a:t>zihinsel gelişimi olumsuz etkiler.</a:t>
            </a:r>
          </a:p>
        </p:txBody>
      </p:sp>
      <p:grpSp>
        <p:nvGrpSpPr>
          <p:cNvPr id="2" name="Grup 1"/>
          <p:cNvGrpSpPr/>
          <p:nvPr/>
        </p:nvGrpSpPr>
        <p:grpSpPr>
          <a:xfrm>
            <a:off x="9349307" y="2065016"/>
            <a:ext cx="2045735" cy="2727968"/>
            <a:chOff x="6702572" y="2589833"/>
            <a:chExt cx="2700020" cy="3600450"/>
          </a:xfrm>
        </p:grpSpPr>
        <p:sp>
          <p:nvSpPr>
            <p:cNvPr id="18" name="object 14"/>
            <p:cNvSpPr/>
            <p:nvPr/>
          </p:nvSpPr>
          <p:spPr>
            <a:xfrm>
              <a:off x="6702572" y="2589833"/>
              <a:ext cx="2700020" cy="3600450"/>
            </a:xfrm>
            <a:custGeom>
              <a:avLst/>
              <a:gdLst/>
              <a:ahLst/>
              <a:cxnLst/>
              <a:rect l="l" t="t" r="r" b="b"/>
              <a:pathLst>
                <a:path w="2700020" h="3600450">
                  <a:moveTo>
                    <a:pt x="2547594" y="0"/>
                  </a:moveTo>
                  <a:lnTo>
                    <a:pt x="152399" y="0"/>
                  </a:lnTo>
                  <a:lnTo>
                    <a:pt x="104363" y="7802"/>
                  </a:lnTo>
                  <a:lnTo>
                    <a:pt x="62544" y="29504"/>
                  </a:lnTo>
                  <a:lnTo>
                    <a:pt x="29504" y="62544"/>
                  </a:lnTo>
                  <a:lnTo>
                    <a:pt x="7802" y="104363"/>
                  </a:lnTo>
                  <a:lnTo>
                    <a:pt x="0" y="152400"/>
                  </a:lnTo>
                  <a:lnTo>
                    <a:pt x="0" y="3447605"/>
                  </a:lnTo>
                  <a:lnTo>
                    <a:pt x="7802" y="3495641"/>
                  </a:lnTo>
                  <a:lnTo>
                    <a:pt x="29504" y="3537460"/>
                  </a:lnTo>
                  <a:lnTo>
                    <a:pt x="62544" y="3570500"/>
                  </a:lnTo>
                  <a:lnTo>
                    <a:pt x="104363" y="3592202"/>
                  </a:lnTo>
                  <a:lnTo>
                    <a:pt x="152399" y="3600005"/>
                  </a:lnTo>
                  <a:lnTo>
                    <a:pt x="2547594" y="3600005"/>
                  </a:lnTo>
                  <a:lnTo>
                    <a:pt x="2595631" y="3592202"/>
                  </a:lnTo>
                  <a:lnTo>
                    <a:pt x="2637449" y="3570500"/>
                  </a:lnTo>
                  <a:lnTo>
                    <a:pt x="2670489" y="3537460"/>
                  </a:lnTo>
                  <a:lnTo>
                    <a:pt x="2692191" y="3495641"/>
                  </a:lnTo>
                  <a:lnTo>
                    <a:pt x="2699994" y="3447605"/>
                  </a:lnTo>
                  <a:lnTo>
                    <a:pt x="2699994" y="152400"/>
                  </a:lnTo>
                  <a:lnTo>
                    <a:pt x="2692191" y="104363"/>
                  </a:lnTo>
                  <a:lnTo>
                    <a:pt x="2670489" y="62544"/>
                  </a:lnTo>
                  <a:lnTo>
                    <a:pt x="2637449" y="29504"/>
                  </a:lnTo>
                  <a:lnTo>
                    <a:pt x="2595631" y="7802"/>
                  </a:lnTo>
                  <a:lnTo>
                    <a:pt x="2547594" y="0"/>
                  </a:lnTo>
                  <a:close/>
                </a:path>
              </a:pathLst>
            </a:custGeom>
            <a:solidFill>
              <a:srgbClr val="E6224F"/>
            </a:solidFill>
          </p:spPr>
          <p:txBody>
            <a:bodyPr wrap="square" lIns="0" tIns="0" rIns="0" bIns="0" rtlCol="0"/>
            <a:lstStyle/>
            <a:p>
              <a:endParaRPr/>
            </a:p>
          </p:txBody>
        </p:sp>
        <p:sp>
          <p:nvSpPr>
            <p:cNvPr id="19" name="object 15"/>
            <p:cNvSpPr/>
            <p:nvPr/>
          </p:nvSpPr>
          <p:spPr>
            <a:xfrm>
              <a:off x="6702572" y="2589833"/>
              <a:ext cx="2700020" cy="3600450"/>
            </a:xfrm>
            <a:custGeom>
              <a:avLst/>
              <a:gdLst/>
              <a:ahLst/>
              <a:cxnLst/>
              <a:rect l="l" t="t" r="r" b="b"/>
              <a:pathLst>
                <a:path w="2700020" h="3600450">
                  <a:moveTo>
                    <a:pt x="2547594" y="3600005"/>
                  </a:moveTo>
                  <a:lnTo>
                    <a:pt x="152399" y="3600005"/>
                  </a:lnTo>
                  <a:lnTo>
                    <a:pt x="104363" y="3592202"/>
                  </a:lnTo>
                  <a:lnTo>
                    <a:pt x="62544" y="3570500"/>
                  </a:lnTo>
                  <a:lnTo>
                    <a:pt x="29504" y="3537460"/>
                  </a:lnTo>
                  <a:lnTo>
                    <a:pt x="7802" y="3495641"/>
                  </a:lnTo>
                  <a:lnTo>
                    <a:pt x="0" y="3447605"/>
                  </a:lnTo>
                  <a:lnTo>
                    <a:pt x="0" y="152400"/>
                  </a:lnTo>
                  <a:lnTo>
                    <a:pt x="7802" y="104363"/>
                  </a:lnTo>
                  <a:lnTo>
                    <a:pt x="29504" y="62544"/>
                  </a:lnTo>
                  <a:lnTo>
                    <a:pt x="62544" y="29504"/>
                  </a:lnTo>
                  <a:lnTo>
                    <a:pt x="104363" y="7802"/>
                  </a:lnTo>
                  <a:lnTo>
                    <a:pt x="152399" y="0"/>
                  </a:lnTo>
                  <a:lnTo>
                    <a:pt x="2547594" y="0"/>
                  </a:lnTo>
                  <a:lnTo>
                    <a:pt x="2595631" y="7802"/>
                  </a:lnTo>
                  <a:lnTo>
                    <a:pt x="2637449" y="29504"/>
                  </a:lnTo>
                  <a:lnTo>
                    <a:pt x="2670489" y="62544"/>
                  </a:lnTo>
                  <a:lnTo>
                    <a:pt x="2692191" y="104363"/>
                  </a:lnTo>
                  <a:lnTo>
                    <a:pt x="2699994" y="152400"/>
                  </a:lnTo>
                  <a:lnTo>
                    <a:pt x="2699994" y="3447605"/>
                  </a:lnTo>
                  <a:lnTo>
                    <a:pt x="2692191" y="3495641"/>
                  </a:lnTo>
                  <a:lnTo>
                    <a:pt x="2670489" y="3537460"/>
                  </a:lnTo>
                  <a:lnTo>
                    <a:pt x="2637449" y="3570500"/>
                  </a:lnTo>
                  <a:lnTo>
                    <a:pt x="2595631" y="3592202"/>
                  </a:lnTo>
                  <a:lnTo>
                    <a:pt x="2547594" y="3600005"/>
                  </a:lnTo>
                  <a:close/>
                </a:path>
              </a:pathLst>
            </a:custGeom>
            <a:ln w="38099">
              <a:solidFill>
                <a:srgbClr val="FFFFFF"/>
              </a:solidFill>
            </a:ln>
          </p:spPr>
          <p:txBody>
            <a:bodyPr wrap="square" lIns="0" tIns="0" rIns="0" bIns="0" rtlCol="0"/>
            <a:lstStyle/>
            <a:p>
              <a:endParaRPr/>
            </a:p>
          </p:txBody>
        </p:sp>
      </p:grpSp>
      <p:sp>
        <p:nvSpPr>
          <p:cNvPr id="20" name="Metin kutusu 19"/>
          <p:cNvSpPr txBox="1"/>
          <p:nvPr/>
        </p:nvSpPr>
        <p:spPr>
          <a:xfrm>
            <a:off x="9540976" y="2443923"/>
            <a:ext cx="1662396" cy="1877437"/>
          </a:xfrm>
          <a:prstGeom prst="rect">
            <a:avLst/>
          </a:prstGeom>
          <a:noFill/>
        </p:spPr>
        <p:txBody>
          <a:bodyPr wrap="square" rtlCol="0">
            <a:spAutoFit/>
          </a:bodyPr>
          <a:lstStyle/>
          <a:p>
            <a:pPr algn="ctr"/>
            <a:r>
              <a:rPr lang="tr-TR" sz="3600" b="1" dirty="0">
                <a:solidFill>
                  <a:schemeClr val="bg1"/>
                </a:solidFill>
              </a:rPr>
              <a:t>SONUÇ</a:t>
            </a:r>
          </a:p>
          <a:p>
            <a:pPr algn="ctr"/>
            <a:endParaRPr lang="tr-TR" sz="2000" dirty="0">
              <a:solidFill>
                <a:schemeClr val="bg1"/>
              </a:solidFill>
            </a:endParaRPr>
          </a:p>
          <a:p>
            <a:pPr algn="ctr"/>
            <a:r>
              <a:rPr lang="tr-TR" sz="2000" dirty="0">
                <a:solidFill>
                  <a:schemeClr val="bg1"/>
                </a:solidFill>
              </a:rPr>
              <a:t>Sosyal fobi</a:t>
            </a:r>
          </a:p>
          <a:p>
            <a:pPr algn="ctr"/>
            <a:r>
              <a:rPr lang="tr-TR" sz="2000" dirty="0">
                <a:solidFill>
                  <a:schemeClr val="bg1"/>
                </a:solidFill>
              </a:rPr>
              <a:t>Huzursuzluk</a:t>
            </a:r>
          </a:p>
          <a:p>
            <a:pPr algn="ctr"/>
            <a:r>
              <a:rPr lang="tr-TR" sz="2000" dirty="0">
                <a:solidFill>
                  <a:schemeClr val="bg1"/>
                </a:solidFill>
              </a:rPr>
              <a:t>Mutsuzluk</a:t>
            </a:r>
          </a:p>
        </p:txBody>
      </p:sp>
    </p:spTree>
    <p:extLst>
      <p:ext uri="{BB962C8B-B14F-4D97-AF65-F5344CB8AC3E}">
        <p14:creationId xmlns="" xmlns:p14="http://schemas.microsoft.com/office/powerpoint/2010/main" val="302951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250"/>
                                        <p:tgtEl>
                                          <p:spTgt spid="30"/>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250"/>
                                        <p:tgtEl>
                                          <p:spTgt spid="2"/>
                                        </p:tgtEl>
                                      </p:cBhvr>
                                    </p:animEffect>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30"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chemeClr val="bg1">
                      <a:lumMod val="85000"/>
                    </a:schemeClr>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04</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solidFill>
                <a:srgbClr val="FF0000"/>
              </a:solidFill>
            </a:endParaRPr>
          </a:p>
        </p:txBody>
      </p:sp>
      <p:sp>
        <p:nvSpPr>
          <p:cNvPr id="28" name="Metin kutusu 27"/>
          <p:cNvSpPr txBox="1"/>
          <p:nvPr/>
        </p:nvSpPr>
        <p:spPr>
          <a:xfrm>
            <a:off x="356650" y="388099"/>
            <a:ext cx="7747634" cy="1015663"/>
          </a:xfrm>
          <a:prstGeom prst="rect">
            <a:avLst/>
          </a:prstGeom>
          <a:noFill/>
        </p:spPr>
        <p:txBody>
          <a:bodyPr wrap="none" rtlCol="0">
            <a:spAutoFit/>
          </a:bodyPr>
          <a:lstStyle/>
          <a:p>
            <a:r>
              <a:rPr lang="tr-TR" sz="6000" b="1" dirty="0"/>
              <a:t>Belirtileri neler olabilir?</a:t>
            </a:r>
          </a:p>
        </p:txBody>
      </p:sp>
      <p:grpSp>
        <p:nvGrpSpPr>
          <p:cNvPr id="12" name="Grup 11"/>
          <p:cNvGrpSpPr/>
          <p:nvPr/>
        </p:nvGrpSpPr>
        <p:grpSpPr>
          <a:xfrm>
            <a:off x="1339148" y="2100111"/>
            <a:ext cx="2482859" cy="1913779"/>
            <a:chOff x="1339148" y="2100111"/>
            <a:chExt cx="2482859" cy="1913779"/>
          </a:xfrm>
        </p:grpSpPr>
        <p:sp>
          <p:nvSpPr>
            <p:cNvPr id="25" name="Line 64"/>
            <p:cNvSpPr>
              <a:spLocks noChangeShapeType="1"/>
            </p:cNvSpPr>
            <p:nvPr/>
          </p:nvSpPr>
          <p:spPr bwMode="auto">
            <a:xfrm>
              <a:off x="1339478" y="3336476"/>
              <a:ext cx="2482198" cy="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1" name="Dikdörtgen 30"/>
            <p:cNvSpPr/>
            <p:nvPr/>
          </p:nvSpPr>
          <p:spPr>
            <a:xfrm>
              <a:off x="1339148" y="3429115"/>
              <a:ext cx="2482859" cy="584775"/>
            </a:xfrm>
            <a:prstGeom prst="rect">
              <a:avLst/>
            </a:prstGeom>
          </p:spPr>
          <p:txBody>
            <a:bodyPr wrap="none">
              <a:spAutoFit/>
            </a:bodyPr>
            <a:lstStyle/>
            <a:p>
              <a:pPr algn="ctr"/>
              <a:r>
                <a:rPr lang="tr-TR" sz="1600" dirty="0">
                  <a:solidFill>
                    <a:schemeClr val="tx1">
                      <a:lumMod val="65000"/>
                      <a:lumOff val="35000"/>
                    </a:schemeClr>
                  </a:solidFill>
                </a:rPr>
                <a:t>Teknoloji başında harcanan </a:t>
              </a:r>
            </a:p>
            <a:p>
              <a:pPr algn="ctr"/>
              <a:r>
                <a:rPr lang="tr-TR" sz="1600" dirty="0">
                  <a:solidFill>
                    <a:schemeClr val="tx1">
                      <a:lumMod val="65000"/>
                      <a:lumOff val="35000"/>
                    </a:schemeClr>
                  </a:solidFill>
                </a:rPr>
                <a:t>vaktin giderek artması </a:t>
              </a:r>
            </a:p>
          </p:txBody>
        </p:sp>
        <p:pic>
          <p:nvPicPr>
            <p:cNvPr id="8" name="Resim 7"/>
            <p:cNvPicPr>
              <a:picLocks noChangeAspect="1"/>
            </p:cNvPicPr>
            <p:nvPr/>
          </p:nvPicPr>
          <p:blipFill>
            <a:blip r:embed="rId4" cstate="print"/>
            <a:stretch>
              <a:fillRect/>
            </a:stretch>
          </p:blipFill>
          <p:spPr>
            <a:xfrm>
              <a:off x="1995577" y="2100111"/>
              <a:ext cx="1170000" cy="1068750"/>
            </a:xfrm>
            <a:prstGeom prst="rect">
              <a:avLst/>
            </a:prstGeom>
          </p:spPr>
        </p:pic>
      </p:grpSp>
      <p:grpSp>
        <p:nvGrpSpPr>
          <p:cNvPr id="16" name="Grup 15"/>
          <p:cNvGrpSpPr/>
          <p:nvPr/>
        </p:nvGrpSpPr>
        <p:grpSpPr>
          <a:xfrm>
            <a:off x="7604068" y="2139028"/>
            <a:ext cx="3891643" cy="2070573"/>
            <a:chOff x="7604068" y="2139028"/>
            <a:chExt cx="3891643" cy="2070573"/>
          </a:xfrm>
        </p:grpSpPr>
        <p:sp>
          <p:nvSpPr>
            <p:cNvPr id="42" name="Line 64"/>
            <p:cNvSpPr>
              <a:spLocks noChangeShapeType="1"/>
            </p:cNvSpPr>
            <p:nvPr/>
          </p:nvSpPr>
          <p:spPr bwMode="auto">
            <a:xfrm>
              <a:off x="8308790" y="3285965"/>
              <a:ext cx="2482198" cy="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3" name="Dikdörtgen 42"/>
            <p:cNvSpPr/>
            <p:nvPr/>
          </p:nvSpPr>
          <p:spPr>
            <a:xfrm>
              <a:off x="7604068" y="3378604"/>
              <a:ext cx="3891643" cy="830997"/>
            </a:xfrm>
            <a:prstGeom prst="rect">
              <a:avLst/>
            </a:prstGeom>
          </p:spPr>
          <p:txBody>
            <a:bodyPr wrap="none">
              <a:spAutoFit/>
            </a:bodyPr>
            <a:lstStyle/>
            <a:p>
              <a:pPr algn="ctr"/>
              <a:r>
                <a:rPr lang="tr-TR" sz="1600" dirty="0">
                  <a:solidFill>
                    <a:schemeClr val="tx1">
                      <a:lumMod val="65000"/>
                      <a:lumOff val="35000"/>
                    </a:schemeClr>
                  </a:solidFill>
                </a:rPr>
                <a:t>Teknolojiden uzak kalınca huzursuzluk, </a:t>
              </a:r>
            </a:p>
            <a:p>
              <a:pPr algn="ctr"/>
              <a:r>
                <a:rPr lang="tr-TR" sz="1600" dirty="0">
                  <a:solidFill>
                    <a:schemeClr val="tx1">
                      <a:lumMod val="65000"/>
                      <a:lumOff val="35000"/>
                    </a:schemeClr>
                  </a:solidFill>
                </a:rPr>
                <a:t>uykusuzluk, öfke gibi yoksunluk belirtilerinin </a:t>
              </a:r>
            </a:p>
            <a:p>
              <a:pPr algn="ctr"/>
              <a:r>
                <a:rPr lang="tr-TR" sz="1600" dirty="0">
                  <a:solidFill>
                    <a:schemeClr val="tx1">
                      <a:lumMod val="65000"/>
                      <a:lumOff val="35000"/>
                    </a:schemeClr>
                  </a:solidFill>
                </a:rPr>
                <a:t>ortaya çıkması </a:t>
              </a:r>
            </a:p>
          </p:txBody>
        </p:sp>
        <p:pic>
          <p:nvPicPr>
            <p:cNvPr id="9" name="Resim 8"/>
            <p:cNvPicPr>
              <a:picLocks noChangeAspect="1"/>
            </p:cNvPicPr>
            <p:nvPr/>
          </p:nvPicPr>
          <p:blipFill>
            <a:blip r:embed="rId5" cstate="print"/>
            <a:stretch>
              <a:fillRect/>
            </a:stretch>
          </p:blipFill>
          <p:spPr>
            <a:xfrm>
              <a:off x="9032389" y="2139028"/>
              <a:ext cx="1035000" cy="1023750"/>
            </a:xfrm>
            <a:prstGeom prst="rect">
              <a:avLst/>
            </a:prstGeom>
          </p:spPr>
        </p:pic>
      </p:grpSp>
      <p:grpSp>
        <p:nvGrpSpPr>
          <p:cNvPr id="14" name="Grup 13"/>
          <p:cNvGrpSpPr/>
          <p:nvPr/>
        </p:nvGrpSpPr>
        <p:grpSpPr>
          <a:xfrm>
            <a:off x="4293103" y="3349967"/>
            <a:ext cx="3605795" cy="2082996"/>
            <a:chOff x="4293103" y="3349967"/>
            <a:chExt cx="3605795" cy="2082996"/>
          </a:xfrm>
        </p:grpSpPr>
        <p:sp>
          <p:nvSpPr>
            <p:cNvPr id="39" name="Line 64"/>
            <p:cNvSpPr>
              <a:spLocks noChangeShapeType="1"/>
            </p:cNvSpPr>
            <p:nvPr/>
          </p:nvSpPr>
          <p:spPr bwMode="auto">
            <a:xfrm>
              <a:off x="4854901" y="4509327"/>
              <a:ext cx="2482198" cy="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0" name="Dikdörtgen 39"/>
            <p:cNvSpPr/>
            <p:nvPr/>
          </p:nvSpPr>
          <p:spPr>
            <a:xfrm>
              <a:off x="4293103" y="4601966"/>
              <a:ext cx="3605795" cy="830997"/>
            </a:xfrm>
            <a:prstGeom prst="rect">
              <a:avLst/>
            </a:prstGeom>
          </p:spPr>
          <p:txBody>
            <a:bodyPr wrap="none">
              <a:spAutoFit/>
            </a:bodyPr>
            <a:lstStyle/>
            <a:p>
              <a:pPr algn="ctr"/>
              <a:r>
                <a:rPr lang="tr-TR" sz="1600" dirty="0">
                  <a:solidFill>
                    <a:schemeClr val="tx1">
                      <a:lumMod val="65000"/>
                      <a:lumOff val="35000"/>
                    </a:schemeClr>
                  </a:solidFill>
                </a:rPr>
                <a:t>Ruhsal, sosyal, adli ya da bedensel </a:t>
              </a:r>
            </a:p>
            <a:p>
              <a:pPr algn="ctr"/>
              <a:r>
                <a:rPr lang="tr-TR" sz="1600" dirty="0">
                  <a:solidFill>
                    <a:schemeClr val="tx1">
                      <a:lumMod val="65000"/>
                      <a:lumOff val="35000"/>
                    </a:schemeClr>
                  </a:solidFill>
                </a:rPr>
                <a:t>bir sorun oluşturmasına rağmen </a:t>
              </a:r>
            </a:p>
            <a:p>
              <a:pPr algn="ctr"/>
              <a:r>
                <a:rPr lang="tr-TR" sz="1600" dirty="0">
                  <a:solidFill>
                    <a:schemeClr val="tx1">
                      <a:lumMod val="65000"/>
                      <a:lumOff val="35000"/>
                    </a:schemeClr>
                  </a:solidFill>
                </a:rPr>
                <a:t>teknolojinin kullanılmaya devam edilmesi</a:t>
              </a:r>
            </a:p>
          </p:txBody>
        </p:sp>
        <p:pic>
          <p:nvPicPr>
            <p:cNvPr id="11" name="Resim 10"/>
            <p:cNvPicPr>
              <a:picLocks noChangeAspect="1"/>
            </p:cNvPicPr>
            <p:nvPr/>
          </p:nvPicPr>
          <p:blipFill>
            <a:blip r:embed="rId6" cstate="print"/>
            <a:stretch>
              <a:fillRect/>
            </a:stretch>
          </p:blipFill>
          <p:spPr>
            <a:xfrm>
              <a:off x="5730444" y="3349967"/>
              <a:ext cx="720000" cy="1035000"/>
            </a:xfrm>
            <a:prstGeom prst="rect">
              <a:avLst/>
            </a:prstGeom>
          </p:spPr>
        </p:pic>
      </p:grpSp>
    </p:spTree>
    <p:extLst>
      <p:ext uri="{BB962C8B-B14F-4D97-AF65-F5344CB8AC3E}">
        <p14:creationId xmlns="" xmlns:p14="http://schemas.microsoft.com/office/powerpoint/2010/main" val="410892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50"/>
                                        <p:tgtEl>
                                          <p:spTgt spid="12"/>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50"/>
                                        <p:tgtEl>
                                          <p:spTgt spid="14"/>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45</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798400" cy="1015663"/>
          </a:xfrm>
          <a:prstGeom prst="rect">
            <a:avLst/>
          </a:prstGeom>
          <a:noFill/>
        </p:spPr>
        <p:txBody>
          <a:bodyPr wrap="none" rtlCol="0">
            <a:spAutoFit/>
          </a:bodyPr>
          <a:lstStyle/>
          <a:p>
            <a:r>
              <a:rPr lang="tr-TR" sz="6000" b="1" dirty="0"/>
              <a:t>Bağımlılık gelişebilir!</a:t>
            </a:r>
          </a:p>
        </p:txBody>
      </p:sp>
      <p:sp>
        <p:nvSpPr>
          <p:cNvPr id="30" name="Metin kutusu 29"/>
          <p:cNvSpPr txBox="1"/>
          <p:nvPr/>
        </p:nvSpPr>
        <p:spPr>
          <a:xfrm>
            <a:off x="356650" y="2540145"/>
            <a:ext cx="6659793" cy="1015663"/>
          </a:xfrm>
          <a:prstGeom prst="rect">
            <a:avLst/>
          </a:prstGeom>
          <a:noFill/>
        </p:spPr>
        <p:txBody>
          <a:bodyPr wrap="square" rtlCol="0">
            <a:spAutoFit/>
          </a:bodyPr>
          <a:lstStyle/>
          <a:p>
            <a:r>
              <a:rPr lang="tr-TR" sz="2000" dirty="0">
                <a:solidFill>
                  <a:srgbClr val="575757"/>
                </a:solidFill>
              </a:rPr>
              <a:t>Çocuk-genç dış dünyadan kopup tüm bağımlılıklarda </a:t>
            </a:r>
          </a:p>
          <a:p>
            <a:r>
              <a:rPr lang="tr-TR" sz="2000" dirty="0">
                <a:solidFill>
                  <a:srgbClr val="575757"/>
                </a:solidFill>
              </a:rPr>
              <a:t>olduğu gibi bilgisayar  ve internet için diğer </a:t>
            </a:r>
          </a:p>
          <a:p>
            <a:r>
              <a:rPr lang="tr-TR" sz="2000" dirty="0">
                <a:solidFill>
                  <a:srgbClr val="575757"/>
                </a:solidFill>
              </a:rPr>
              <a:t>sorumluluklarını ihmal edebilir.</a:t>
            </a:r>
          </a:p>
        </p:txBody>
      </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cstate="print"/>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 xmlns:p14="http://schemas.microsoft.com/office/powerpoint/2010/main" val="123716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30" grpId="0"/>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46</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798400" cy="1015663"/>
          </a:xfrm>
          <a:prstGeom prst="rect">
            <a:avLst/>
          </a:prstGeom>
          <a:noFill/>
        </p:spPr>
        <p:txBody>
          <a:bodyPr wrap="none" rtlCol="0">
            <a:spAutoFit/>
          </a:bodyPr>
          <a:lstStyle/>
          <a:p>
            <a:r>
              <a:rPr lang="tr-TR" sz="6000" b="1" dirty="0"/>
              <a:t>Bağımlılık gelişebilir!</a:t>
            </a:r>
          </a:p>
        </p:txBody>
      </p:sp>
      <p:sp>
        <p:nvSpPr>
          <p:cNvPr id="30" name="Metin kutusu 29"/>
          <p:cNvSpPr txBox="1"/>
          <p:nvPr/>
        </p:nvSpPr>
        <p:spPr>
          <a:xfrm>
            <a:off x="356650" y="2540145"/>
            <a:ext cx="6659793" cy="707886"/>
          </a:xfrm>
          <a:prstGeom prst="rect">
            <a:avLst/>
          </a:prstGeom>
          <a:noFill/>
        </p:spPr>
        <p:txBody>
          <a:bodyPr wrap="square" rtlCol="0">
            <a:spAutoFit/>
          </a:bodyPr>
          <a:lstStyle/>
          <a:p>
            <a:r>
              <a:rPr lang="tr-TR" sz="2000" dirty="0">
                <a:solidFill>
                  <a:srgbClr val="575757"/>
                </a:solidFill>
              </a:rPr>
              <a:t>Kendi oluşturduğu sanal dünyası içinde </a:t>
            </a:r>
          </a:p>
          <a:p>
            <a:r>
              <a:rPr lang="tr-TR" sz="2000" dirty="0">
                <a:solidFill>
                  <a:srgbClr val="575757"/>
                </a:solidFill>
              </a:rPr>
              <a:t>kaybolur ve sosyal yaşamdan kopar.</a:t>
            </a:r>
          </a:p>
        </p:txBody>
      </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cstate="print"/>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 xmlns:p14="http://schemas.microsoft.com/office/powerpoint/2010/main" val="66594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30" grpId="0"/>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47</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798400" cy="1015663"/>
          </a:xfrm>
          <a:prstGeom prst="rect">
            <a:avLst/>
          </a:prstGeom>
          <a:noFill/>
        </p:spPr>
        <p:txBody>
          <a:bodyPr wrap="none" rtlCol="0">
            <a:spAutoFit/>
          </a:bodyPr>
          <a:lstStyle/>
          <a:p>
            <a:r>
              <a:rPr lang="tr-TR" sz="6000" b="1" dirty="0"/>
              <a:t>Bağımlılık gelişebilir!</a:t>
            </a:r>
          </a:p>
        </p:txBody>
      </p:sp>
      <p:sp>
        <p:nvSpPr>
          <p:cNvPr id="30" name="Metin kutusu 29"/>
          <p:cNvSpPr txBox="1"/>
          <p:nvPr/>
        </p:nvSpPr>
        <p:spPr>
          <a:xfrm>
            <a:off x="356650" y="2540145"/>
            <a:ext cx="6659793" cy="707886"/>
          </a:xfrm>
          <a:prstGeom prst="rect">
            <a:avLst/>
          </a:prstGeom>
          <a:noFill/>
        </p:spPr>
        <p:txBody>
          <a:bodyPr wrap="square" rtlCol="0">
            <a:spAutoFit/>
          </a:bodyPr>
          <a:lstStyle/>
          <a:p>
            <a:r>
              <a:rPr lang="tr-TR" sz="2000" dirty="0">
                <a:solidFill>
                  <a:srgbClr val="575757"/>
                </a:solidFill>
              </a:rPr>
              <a:t>Dışarıda ya da okulda arkadaşlarıyla etkileşim</a:t>
            </a:r>
          </a:p>
          <a:p>
            <a:r>
              <a:rPr lang="tr-TR" sz="2000" dirty="0">
                <a:solidFill>
                  <a:srgbClr val="575757"/>
                </a:solidFill>
              </a:rPr>
              <a:t>içinde olmak yerine eve kapanabilir.</a:t>
            </a:r>
          </a:p>
        </p:txBody>
      </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cstate="print"/>
            <a:srcRect/>
            <a:stretch>
              <a:fillRect r="-36000"/>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 xmlns:p14="http://schemas.microsoft.com/office/powerpoint/2010/main" val="378672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30" grpId="0"/>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cstate="print">
              <a:alphaModFix amt="80000"/>
            </a:blip>
            <a:srcRect/>
            <a:stretch>
              <a:fillRect l="-16000" r="-2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48</a:t>
                </a:r>
              </a:p>
            </p:txBody>
          </p:sp>
        </p:grpSp>
        <p:pic>
          <p:nvPicPr>
            <p:cNvPr id="123" name="Resim 122"/>
            <p:cNvPicPr>
              <a:picLocks noChangeAspect="1"/>
            </p:cNvPicPr>
            <p:nvPr/>
          </p:nvPicPr>
          <p:blipFill>
            <a:blip r:embed="rId4" cstate="print"/>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Metin kutusu 16"/>
          <p:cNvSpPr txBox="1"/>
          <p:nvPr/>
        </p:nvSpPr>
        <p:spPr>
          <a:xfrm>
            <a:off x="356650" y="388099"/>
            <a:ext cx="5479833" cy="1938992"/>
          </a:xfrm>
          <a:prstGeom prst="rect">
            <a:avLst/>
          </a:prstGeom>
          <a:noFill/>
        </p:spPr>
        <p:txBody>
          <a:bodyPr wrap="none" rtlCol="0">
            <a:spAutoFit/>
          </a:bodyPr>
          <a:lstStyle/>
          <a:p>
            <a:r>
              <a:rPr lang="tr-TR" sz="6000" b="1" dirty="0"/>
              <a:t>Sağlığımıza zarar</a:t>
            </a:r>
          </a:p>
          <a:p>
            <a:r>
              <a:rPr lang="tr-TR" sz="6000" b="1" dirty="0"/>
              <a:t>verebilir!</a:t>
            </a:r>
          </a:p>
        </p:txBody>
      </p:sp>
      <p:sp>
        <p:nvSpPr>
          <p:cNvPr id="18" name="Metin kutusu 17"/>
          <p:cNvSpPr txBox="1"/>
          <p:nvPr/>
        </p:nvSpPr>
        <p:spPr>
          <a:xfrm>
            <a:off x="356650" y="2816356"/>
            <a:ext cx="4854278" cy="1938992"/>
          </a:xfrm>
          <a:prstGeom prst="rect">
            <a:avLst/>
          </a:prstGeom>
          <a:noFill/>
        </p:spPr>
        <p:txBody>
          <a:bodyPr wrap="none" rtlCol="0">
            <a:spAutoFit/>
          </a:bodyPr>
          <a:lstStyle/>
          <a:p>
            <a:r>
              <a:rPr lang="tr-TR" sz="2000" dirty="0">
                <a:solidFill>
                  <a:srgbClr val="575757"/>
                </a:solidFill>
              </a:rPr>
              <a:t>İnternet kullanım süresi arttıkça saldırganlık, </a:t>
            </a:r>
          </a:p>
          <a:p>
            <a:r>
              <a:rPr lang="tr-TR" sz="2000" dirty="0">
                <a:solidFill>
                  <a:srgbClr val="575757"/>
                </a:solidFill>
              </a:rPr>
              <a:t>genel sağlık durumunda bozulma </a:t>
            </a:r>
          </a:p>
          <a:p>
            <a:r>
              <a:rPr lang="tr-TR" sz="2000" dirty="0">
                <a:solidFill>
                  <a:srgbClr val="575757"/>
                </a:solidFill>
              </a:rPr>
              <a:t>(göz yorgunluğu, sırt-boyun ağrıları, </a:t>
            </a:r>
          </a:p>
          <a:p>
            <a:r>
              <a:rPr lang="tr-TR" sz="2000" dirty="0">
                <a:solidFill>
                  <a:srgbClr val="575757"/>
                </a:solidFill>
              </a:rPr>
              <a:t>uykusuzluk, yorgunluk, hareketsiz kalma vb.) </a:t>
            </a:r>
          </a:p>
          <a:p>
            <a:r>
              <a:rPr lang="tr-TR" sz="2000" dirty="0">
                <a:solidFill>
                  <a:srgbClr val="575757"/>
                </a:solidFill>
              </a:rPr>
              <a:t>ve depresif belirtiler görülme </a:t>
            </a:r>
          </a:p>
          <a:p>
            <a:r>
              <a:rPr lang="tr-TR" sz="2000" dirty="0">
                <a:solidFill>
                  <a:srgbClr val="575757"/>
                </a:solidFill>
              </a:rPr>
              <a:t>oranı artmaktadır.</a:t>
            </a:r>
          </a:p>
        </p:txBody>
      </p:sp>
    </p:spTree>
    <p:extLst>
      <p:ext uri="{BB962C8B-B14F-4D97-AF65-F5344CB8AC3E}">
        <p14:creationId xmlns="" xmlns:p14="http://schemas.microsoft.com/office/powerpoint/2010/main" val="67620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2"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250" fill="hold"/>
                                        <p:tgtEl>
                                          <p:spTgt spid="27"/>
                                        </p:tgtEl>
                                        <p:attrNameLst>
                                          <p:attrName>ppt_x</p:attrName>
                                        </p:attrNameLst>
                                      </p:cBhvr>
                                      <p:tavLst>
                                        <p:tav tm="0">
                                          <p:val>
                                            <p:strVal val="1+#ppt_w/2"/>
                                          </p:val>
                                        </p:tav>
                                        <p:tav tm="100000">
                                          <p:val>
                                            <p:strVal val="#ppt_x"/>
                                          </p:val>
                                        </p:tav>
                                      </p:tavLst>
                                    </p:anim>
                                    <p:anim calcmode="lin" valueType="num">
                                      <p:cBhvr additive="base">
                                        <p:cTn id="24" dur="250" fill="hold"/>
                                        <p:tgtEl>
                                          <p:spTgt spid="27"/>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25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250" fill="hold"/>
                                        <p:tgtEl>
                                          <p:spTgt spid="28"/>
                                        </p:tgtEl>
                                        <p:attrNameLst>
                                          <p:attrName>ppt_x</p:attrName>
                                        </p:attrNameLst>
                                      </p:cBhvr>
                                      <p:tavLst>
                                        <p:tav tm="0">
                                          <p:val>
                                            <p:strVal val="1+#ppt_w/2"/>
                                          </p:val>
                                        </p:tav>
                                        <p:tav tm="100000">
                                          <p:val>
                                            <p:strVal val="#ppt_x"/>
                                          </p:val>
                                        </p:tav>
                                      </p:tavLst>
                                    </p:anim>
                                    <p:anim calcmode="lin" valueType="num">
                                      <p:cBhvr additive="base">
                                        <p:cTn id="28" dur="250" fill="hold"/>
                                        <p:tgtEl>
                                          <p:spTgt spid="28"/>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10"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250"/>
                                        <p:tgtEl>
                                          <p:spTgt spid="17"/>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5" grpId="0" animBg="1"/>
      <p:bldP spid="28" grpId="0" animBg="1"/>
      <p:bldP spid="17" grpId="0"/>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E61F4F"/>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61F4F"/>
                    </a:solidFill>
                  </a:rPr>
                  <a:t>49</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557856" cy="1015663"/>
          </a:xfrm>
          <a:prstGeom prst="rect">
            <a:avLst/>
          </a:prstGeom>
          <a:noFill/>
        </p:spPr>
        <p:txBody>
          <a:bodyPr wrap="none" rtlCol="0">
            <a:spAutoFit/>
          </a:bodyPr>
          <a:lstStyle/>
          <a:p>
            <a:r>
              <a:rPr lang="tr-TR" sz="6000" b="1" dirty="0"/>
              <a:t>Sağlığımıza zarar verebilir!</a:t>
            </a:r>
          </a:p>
        </p:txBody>
      </p:sp>
      <p:pic>
        <p:nvPicPr>
          <p:cNvPr id="14" name="Resim 13"/>
          <p:cNvPicPr>
            <a:picLocks noChangeAspect="1"/>
          </p:cNvPicPr>
          <p:nvPr/>
        </p:nvPicPr>
        <p:blipFill>
          <a:blip r:embed="rId4" cstate="print"/>
          <a:stretch>
            <a:fillRect/>
          </a:stretch>
        </p:blipFill>
        <p:spPr>
          <a:xfrm>
            <a:off x="1833696" y="1800721"/>
            <a:ext cx="3661093" cy="3684363"/>
          </a:xfrm>
          <a:prstGeom prst="rect">
            <a:avLst/>
          </a:prstGeom>
        </p:spPr>
      </p:pic>
      <p:pic>
        <p:nvPicPr>
          <p:cNvPr id="16" name="Resim 15"/>
          <p:cNvPicPr>
            <a:picLocks noChangeAspect="1"/>
          </p:cNvPicPr>
          <p:nvPr/>
        </p:nvPicPr>
        <p:blipFill>
          <a:blip r:embed="rId5" cstate="print"/>
          <a:stretch>
            <a:fillRect/>
          </a:stretch>
        </p:blipFill>
        <p:spPr>
          <a:xfrm>
            <a:off x="6195886" y="1802452"/>
            <a:ext cx="3862516" cy="3529006"/>
          </a:xfrm>
          <a:prstGeom prst="rect">
            <a:avLst/>
          </a:prstGeom>
        </p:spPr>
      </p:pic>
    </p:spTree>
    <p:extLst>
      <p:ext uri="{BB962C8B-B14F-4D97-AF65-F5344CB8AC3E}">
        <p14:creationId xmlns="" xmlns:p14="http://schemas.microsoft.com/office/powerpoint/2010/main" val="97246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50"/>
                                        <p:tgtEl>
                                          <p:spTgt spid="14"/>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cstate="print">
              <a:alphaModFix amt="92000"/>
            </a:blip>
            <a:srcRect/>
            <a:stretch>
              <a:fillRect l="-49000" r="-16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717754" cy="1015663"/>
          </a:xfrm>
          <a:prstGeom prst="rect">
            <a:avLst/>
          </a:prstGeom>
          <a:noFill/>
        </p:spPr>
        <p:txBody>
          <a:bodyPr wrap="none" rtlCol="0">
            <a:spAutoFit/>
          </a:bodyPr>
          <a:lstStyle/>
          <a:p>
            <a:r>
              <a:rPr lang="tr-TR" sz="6000" b="1" dirty="0"/>
              <a:t>Başka zararları yok mu?</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50</a:t>
                </a:r>
              </a:p>
            </p:txBody>
          </p:sp>
        </p:grpSp>
        <p:pic>
          <p:nvPicPr>
            <p:cNvPr id="123" name="Resim 122"/>
            <p:cNvPicPr>
              <a:picLocks noChangeAspect="1"/>
            </p:cNvPicPr>
            <p:nvPr/>
          </p:nvPicPr>
          <p:blipFill>
            <a:blip r:embed="rId4" cstate="print"/>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2023451"/>
            <a:ext cx="3783324" cy="400110"/>
            <a:chOff x="554927" y="1881525"/>
            <a:chExt cx="3783324" cy="400110"/>
          </a:xfrm>
        </p:grpSpPr>
        <p:sp>
          <p:nvSpPr>
            <p:cNvPr id="16" name="Metin kutusu 15"/>
            <p:cNvSpPr txBox="1"/>
            <p:nvPr/>
          </p:nvSpPr>
          <p:spPr>
            <a:xfrm>
              <a:off x="746177" y="1881525"/>
              <a:ext cx="3592074" cy="400110"/>
            </a:xfrm>
            <a:prstGeom prst="rect">
              <a:avLst/>
            </a:prstGeom>
            <a:noFill/>
          </p:spPr>
          <p:txBody>
            <a:bodyPr wrap="none" rtlCol="0">
              <a:spAutoFit/>
            </a:bodyPr>
            <a:lstStyle/>
            <a:p>
              <a:r>
                <a:rPr lang="tr-TR" sz="2000" dirty="0">
                  <a:solidFill>
                    <a:srgbClr val="575757"/>
                  </a:solidFill>
                </a:rPr>
                <a:t>Kişiler arası duyarlılıklar azalması</a:t>
              </a:r>
            </a:p>
          </p:txBody>
        </p:sp>
        <p:pic>
          <p:nvPicPr>
            <p:cNvPr id="2" name="Resim 1"/>
            <p:cNvPicPr>
              <a:picLocks noChangeAspect="1"/>
            </p:cNvPicPr>
            <p:nvPr/>
          </p:nvPicPr>
          <p:blipFill>
            <a:blip r:embed="rId5" cstate="print"/>
            <a:stretch>
              <a:fillRect/>
            </a:stretch>
          </p:blipFill>
          <p:spPr>
            <a:xfrm>
              <a:off x="554927" y="1991580"/>
              <a:ext cx="191250" cy="180000"/>
            </a:xfrm>
            <a:prstGeom prst="rect">
              <a:avLst/>
            </a:prstGeom>
          </p:spPr>
        </p:pic>
      </p:grpSp>
      <p:grpSp>
        <p:nvGrpSpPr>
          <p:cNvPr id="25" name="Grup 24"/>
          <p:cNvGrpSpPr/>
          <p:nvPr/>
        </p:nvGrpSpPr>
        <p:grpSpPr>
          <a:xfrm>
            <a:off x="554927" y="2626295"/>
            <a:ext cx="2200646" cy="400110"/>
            <a:chOff x="554927" y="1881525"/>
            <a:chExt cx="2200646" cy="400110"/>
          </a:xfrm>
        </p:grpSpPr>
        <p:sp>
          <p:nvSpPr>
            <p:cNvPr id="26" name="Metin kutusu 25"/>
            <p:cNvSpPr txBox="1"/>
            <p:nvPr/>
          </p:nvSpPr>
          <p:spPr>
            <a:xfrm>
              <a:off x="746177" y="1881525"/>
              <a:ext cx="2009396" cy="400110"/>
            </a:xfrm>
            <a:prstGeom prst="rect">
              <a:avLst/>
            </a:prstGeom>
            <a:noFill/>
          </p:spPr>
          <p:txBody>
            <a:bodyPr wrap="none" rtlCol="0">
              <a:spAutoFit/>
            </a:bodyPr>
            <a:lstStyle/>
            <a:p>
              <a:r>
                <a:rPr lang="tr-TR" sz="2000" dirty="0">
                  <a:solidFill>
                    <a:srgbClr val="575757"/>
                  </a:solidFill>
                </a:rPr>
                <a:t>Özgüvende düşüş</a:t>
              </a:r>
            </a:p>
          </p:txBody>
        </p:sp>
        <p:pic>
          <p:nvPicPr>
            <p:cNvPr id="29" name="Resim 28"/>
            <p:cNvPicPr>
              <a:picLocks noChangeAspect="1"/>
            </p:cNvPicPr>
            <p:nvPr/>
          </p:nvPicPr>
          <p:blipFill>
            <a:blip r:embed="rId5" cstate="print"/>
            <a:stretch>
              <a:fillRect/>
            </a:stretch>
          </p:blipFill>
          <p:spPr>
            <a:xfrm>
              <a:off x="554927" y="1991580"/>
              <a:ext cx="191250" cy="180000"/>
            </a:xfrm>
            <a:prstGeom prst="rect">
              <a:avLst/>
            </a:prstGeom>
          </p:spPr>
        </p:pic>
      </p:grpSp>
      <p:grpSp>
        <p:nvGrpSpPr>
          <p:cNvPr id="30" name="Grup 29"/>
          <p:cNvGrpSpPr/>
          <p:nvPr/>
        </p:nvGrpSpPr>
        <p:grpSpPr>
          <a:xfrm>
            <a:off x="554927" y="3821973"/>
            <a:ext cx="4486337" cy="707886"/>
            <a:chOff x="554927" y="1881525"/>
            <a:chExt cx="4486337" cy="707886"/>
          </a:xfrm>
        </p:grpSpPr>
        <p:sp>
          <p:nvSpPr>
            <p:cNvPr id="31" name="Metin kutusu 30"/>
            <p:cNvSpPr txBox="1"/>
            <p:nvPr/>
          </p:nvSpPr>
          <p:spPr>
            <a:xfrm>
              <a:off x="746177" y="1881525"/>
              <a:ext cx="4295087" cy="707886"/>
            </a:xfrm>
            <a:prstGeom prst="rect">
              <a:avLst/>
            </a:prstGeom>
            <a:noFill/>
          </p:spPr>
          <p:txBody>
            <a:bodyPr wrap="none" rtlCol="0">
              <a:spAutoFit/>
            </a:bodyPr>
            <a:lstStyle/>
            <a:p>
              <a:r>
                <a:rPr lang="tr-TR" sz="2000" dirty="0">
                  <a:solidFill>
                    <a:srgbClr val="575757"/>
                  </a:solidFill>
                </a:rPr>
                <a:t>Çevreyle arasındaki ilişkinin zayıflaması </a:t>
              </a:r>
            </a:p>
            <a:p>
              <a:r>
                <a:rPr lang="tr-TR" sz="2000" dirty="0">
                  <a:solidFill>
                    <a:srgbClr val="575757"/>
                  </a:solidFill>
                </a:rPr>
                <a:t>ya da kopması</a:t>
              </a:r>
            </a:p>
          </p:txBody>
        </p:sp>
        <p:pic>
          <p:nvPicPr>
            <p:cNvPr id="32" name="Resim 31"/>
            <p:cNvPicPr>
              <a:picLocks noChangeAspect="1"/>
            </p:cNvPicPr>
            <p:nvPr/>
          </p:nvPicPr>
          <p:blipFill>
            <a:blip r:embed="rId5" cstate="print"/>
            <a:stretch>
              <a:fillRect/>
            </a:stretch>
          </p:blipFill>
          <p:spPr>
            <a:xfrm>
              <a:off x="554927" y="1991580"/>
              <a:ext cx="191250" cy="180000"/>
            </a:xfrm>
            <a:prstGeom prst="rect">
              <a:avLst/>
            </a:prstGeom>
          </p:spPr>
        </p:pic>
      </p:grpSp>
      <p:grpSp>
        <p:nvGrpSpPr>
          <p:cNvPr id="33" name="Grup 32"/>
          <p:cNvGrpSpPr/>
          <p:nvPr/>
        </p:nvGrpSpPr>
        <p:grpSpPr>
          <a:xfrm>
            <a:off x="554927" y="3237513"/>
            <a:ext cx="4332320" cy="400110"/>
            <a:chOff x="554927" y="1881525"/>
            <a:chExt cx="4332320" cy="400110"/>
          </a:xfrm>
        </p:grpSpPr>
        <p:sp>
          <p:nvSpPr>
            <p:cNvPr id="34" name="Metin kutusu 33"/>
            <p:cNvSpPr txBox="1"/>
            <p:nvPr/>
          </p:nvSpPr>
          <p:spPr>
            <a:xfrm>
              <a:off x="746177" y="1881525"/>
              <a:ext cx="4141070" cy="400110"/>
            </a:xfrm>
            <a:prstGeom prst="rect">
              <a:avLst/>
            </a:prstGeom>
            <a:noFill/>
          </p:spPr>
          <p:txBody>
            <a:bodyPr wrap="none" rtlCol="0">
              <a:spAutoFit/>
            </a:bodyPr>
            <a:lstStyle/>
            <a:p>
              <a:r>
                <a:rPr lang="tr-TR" sz="2000" dirty="0">
                  <a:solidFill>
                    <a:srgbClr val="575757"/>
                  </a:solidFill>
                </a:rPr>
                <a:t>Sürekli uykusuz ve yorgun görünmeler</a:t>
              </a:r>
            </a:p>
          </p:txBody>
        </p:sp>
        <p:pic>
          <p:nvPicPr>
            <p:cNvPr id="35" name="Resim 34"/>
            <p:cNvPicPr>
              <a:picLocks noChangeAspect="1"/>
            </p:cNvPicPr>
            <p:nvPr/>
          </p:nvPicPr>
          <p:blipFill>
            <a:blip r:embed="rId5" cstate="print"/>
            <a:stretch>
              <a:fillRect/>
            </a:stretch>
          </p:blipFill>
          <p:spPr>
            <a:xfrm>
              <a:off x="554927" y="1991580"/>
              <a:ext cx="191250" cy="180000"/>
            </a:xfrm>
            <a:prstGeom prst="rect">
              <a:avLst/>
            </a:prstGeom>
          </p:spPr>
        </p:pic>
      </p:grpSp>
    </p:spTree>
    <p:extLst>
      <p:ext uri="{BB962C8B-B14F-4D97-AF65-F5344CB8AC3E}">
        <p14:creationId xmlns="" xmlns:p14="http://schemas.microsoft.com/office/powerpoint/2010/main" val="317934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50"/>
                                        <p:tgtEl>
                                          <p:spTgt spid="10"/>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250"/>
                                        <p:tgtEl>
                                          <p:spTgt spid="33"/>
                                        </p:tgtEl>
                                      </p:cBhvr>
                                    </p:animEffect>
                                  </p:childTnLst>
                                </p:cTn>
                              </p:par>
                            </p:childTnLst>
                          </p:cTn>
                        </p:par>
                        <p:par>
                          <p:cTn id="41" fill="hold">
                            <p:stCondLst>
                              <p:cond delay="2250"/>
                            </p:stCondLst>
                            <p:childTnLst>
                              <p:par>
                                <p:cTn id="42" presetID="10" presetClass="entr" presetSubtype="0"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250"/>
                                        <p:tgtEl>
                                          <p:spTgt spid="30"/>
                                        </p:tgtEl>
                                      </p:cBhvr>
                                    </p:animEffect>
                                  </p:childTnLst>
                                </p:cTn>
                              </p:par>
                            </p:childTnLst>
                          </p:cTn>
                        </p:par>
                        <p:par>
                          <p:cTn id="45" fill="hold">
                            <p:stCondLst>
                              <p:cond delay="2500"/>
                            </p:stCondLst>
                            <p:childTnLst>
                              <p:par>
                                <p:cTn id="46" presetID="2" presetClass="entr" presetSubtype="2"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additive="base">
                                        <p:cTn id="48" dur="250" fill="hold"/>
                                        <p:tgtEl>
                                          <p:spTgt spid="28"/>
                                        </p:tgtEl>
                                        <p:attrNameLst>
                                          <p:attrName>ppt_x</p:attrName>
                                        </p:attrNameLst>
                                      </p:cBhvr>
                                      <p:tavLst>
                                        <p:tav tm="0">
                                          <p:val>
                                            <p:strVal val="1+#ppt_w/2"/>
                                          </p:val>
                                        </p:tav>
                                        <p:tav tm="100000">
                                          <p:val>
                                            <p:strVal val="#ppt_x"/>
                                          </p:val>
                                        </p:tav>
                                      </p:tavLst>
                                    </p:anim>
                                    <p:anim calcmode="lin" valueType="num">
                                      <p:cBhvr additive="base">
                                        <p:cTn id="49"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cstate="print">
              <a:alphaModFix amt="92000"/>
            </a:blip>
            <a:srcRect/>
            <a:stretch>
              <a:fillRect l="-49000" r="-16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717754" cy="1015663"/>
          </a:xfrm>
          <a:prstGeom prst="rect">
            <a:avLst/>
          </a:prstGeom>
          <a:noFill/>
        </p:spPr>
        <p:txBody>
          <a:bodyPr wrap="none" rtlCol="0">
            <a:spAutoFit/>
          </a:bodyPr>
          <a:lstStyle/>
          <a:p>
            <a:r>
              <a:rPr lang="tr-TR" sz="6000" b="1" dirty="0"/>
              <a:t>Başka zararları yok mu?</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51</a:t>
                </a:r>
              </a:p>
            </p:txBody>
          </p:sp>
        </p:grpSp>
        <p:pic>
          <p:nvPicPr>
            <p:cNvPr id="123" name="Resim 122"/>
            <p:cNvPicPr>
              <a:picLocks noChangeAspect="1"/>
            </p:cNvPicPr>
            <p:nvPr/>
          </p:nvPicPr>
          <p:blipFill>
            <a:blip r:embed="rId4" cstate="print"/>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2159749"/>
            <a:ext cx="3857254" cy="707886"/>
            <a:chOff x="554927" y="1881525"/>
            <a:chExt cx="3857254" cy="707886"/>
          </a:xfrm>
        </p:grpSpPr>
        <p:sp>
          <p:nvSpPr>
            <p:cNvPr id="16" name="Metin kutusu 15"/>
            <p:cNvSpPr txBox="1"/>
            <p:nvPr/>
          </p:nvSpPr>
          <p:spPr>
            <a:xfrm>
              <a:off x="746177" y="1881525"/>
              <a:ext cx="3666004" cy="707886"/>
            </a:xfrm>
            <a:prstGeom prst="rect">
              <a:avLst/>
            </a:prstGeom>
            <a:noFill/>
          </p:spPr>
          <p:txBody>
            <a:bodyPr wrap="none" rtlCol="0">
              <a:spAutoFit/>
            </a:bodyPr>
            <a:lstStyle/>
            <a:p>
              <a:r>
                <a:rPr lang="tr-TR" sz="2000" dirty="0">
                  <a:solidFill>
                    <a:srgbClr val="575757"/>
                  </a:solidFill>
                </a:rPr>
                <a:t>İnternetteki arkadaşlıkları fiziksel </a:t>
              </a:r>
            </a:p>
            <a:p>
              <a:r>
                <a:rPr lang="tr-TR" sz="2000" dirty="0">
                  <a:solidFill>
                    <a:srgbClr val="575757"/>
                  </a:solidFill>
                </a:rPr>
                <a:t>arkadaşlıklara tercih etme</a:t>
              </a:r>
            </a:p>
          </p:txBody>
        </p:sp>
        <p:pic>
          <p:nvPicPr>
            <p:cNvPr id="2" name="Resim 1"/>
            <p:cNvPicPr>
              <a:picLocks noChangeAspect="1"/>
            </p:cNvPicPr>
            <p:nvPr/>
          </p:nvPicPr>
          <p:blipFill>
            <a:blip r:embed="rId5" cstate="print"/>
            <a:stretch>
              <a:fillRect/>
            </a:stretch>
          </p:blipFill>
          <p:spPr>
            <a:xfrm>
              <a:off x="554927" y="1991580"/>
              <a:ext cx="191250" cy="180000"/>
            </a:xfrm>
            <a:prstGeom prst="rect">
              <a:avLst/>
            </a:prstGeom>
          </p:spPr>
        </p:pic>
      </p:grpSp>
      <p:grpSp>
        <p:nvGrpSpPr>
          <p:cNvPr id="25" name="Grup 24"/>
          <p:cNvGrpSpPr/>
          <p:nvPr/>
        </p:nvGrpSpPr>
        <p:grpSpPr>
          <a:xfrm>
            <a:off x="554927" y="3040389"/>
            <a:ext cx="4582260" cy="400110"/>
            <a:chOff x="554927" y="1881525"/>
            <a:chExt cx="4582260" cy="400110"/>
          </a:xfrm>
        </p:grpSpPr>
        <p:sp>
          <p:nvSpPr>
            <p:cNvPr id="26" name="Metin kutusu 25"/>
            <p:cNvSpPr txBox="1"/>
            <p:nvPr/>
          </p:nvSpPr>
          <p:spPr>
            <a:xfrm>
              <a:off x="746177" y="1881525"/>
              <a:ext cx="4391010" cy="400110"/>
            </a:xfrm>
            <a:prstGeom prst="rect">
              <a:avLst/>
            </a:prstGeom>
            <a:noFill/>
          </p:spPr>
          <p:txBody>
            <a:bodyPr wrap="none" rtlCol="0">
              <a:spAutoFit/>
            </a:bodyPr>
            <a:lstStyle/>
            <a:p>
              <a:r>
                <a:rPr lang="tr-TR" sz="2000" dirty="0">
                  <a:solidFill>
                    <a:srgbClr val="575757"/>
                  </a:solidFill>
                </a:rPr>
                <a:t>Sosyal gelişimde önemli ölçüde gerileme</a:t>
              </a:r>
            </a:p>
          </p:txBody>
        </p:sp>
        <p:pic>
          <p:nvPicPr>
            <p:cNvPr id="29" name="Resim 28"/>
            <p:cNvPicPr>
              <a:picLocks noChangeAspect="1"/>
            </p:cNvPicPr>
            <p:nvPr/>
          </p:nvPicPr>
          <p:blipFill>
            <a:blip r:embed="rId5" cstate="print"/>
            <a:stretch>
              <a:fillRect/>
            </a:stretch>
          </p:blipFill>
          <p:spPr>
            <a:xfrm>
              <a:off x="554927" y="1991580"/>
              <a:ext cx="191250" cy="180000"/>
            </a:xfrm>
            <a:prstGeom prst="rect">
              <a:avLst/>
            </a:prstGeom>
          </p:spPr>
        </p:pic>
      </p:grpSp>
      <p:grpSp>
        <p:nvGrpSpPr>
          <p:cNvPr id="33" name="Grup 32"/>
          <p:cNvGrpSpPr/>
          <p:nvPr/>
        </p:nvGrpSpPr>
        <p:grpSpPr>
          <a:xfrm>
            <a:off x="554927" y="3712240"/>
            <a:ext cx="4309109" cy="707886"/>
            <a:chOff x="554927" y="1881525"/>
            <a:chExt cx="4309109" cy="707886"/>
          </a:xfrm>
        </p:grpSpPr>
        <p:sp>
          <p:nvSpPr>
            <p:cNvPr id="34" name="Metin kutusu 33"/>
            <p:cNvSpPr txBox="1"/>
            <p:nvPr/>
          </p:nvSpPr>
          <p:spPr>
            <a:xfrm>
              <a:off x="746177" y="1881525"/>
              <a:ext cx="4117859" cy="707886"/>
            </a:xfrm>
            <a:prstGeom prst="rect">
              <a:avLst/>
            </a:prstGeom>
            <a:noFill/>
          </p:spPr>
          <p:txBody>
            <a:bodyPr wrap="none" rtlCol="0">
              <a:spAutoFit/>
            </a:bodyPr>
            <a:lstStyle/>
            <a:p>
              <a:r>
                <a:rPr lang="tr-TR" sz="2000" dirty="0">
                  <a:solidFill>
                    <a:srgbClr val="575757"/>
                  </a:solidFill>
                </a:rPr>
                <a:t>Sosyal kaygı düzeyinde ve saldırganlık </a:t>
              </a:r>
            </a:p>
            <a:p>
              <a:r>
                <a:rPr lang="tr-TR" sz="2000" dirty="0">
                  <a:solidFill>
                    <a:srgbClr val="575757"/>
                  </a:solidFill>
                </a:rPr>
                <a:t>davranışlarında yükselme</a:t>
              </a:r>
            </a:p>
          </p:txBody>
        </p:sp>
        <p:pic>
          <p:nvPicPr>
            <p:cNvPr id="35" name="Resim 34"/>
            <p:cNvPicPr>
              <a:picLocks noChangeAspect="1"/>
            </p:cNvPicPr>
            <p:nvPr/>
          </p:nvPicPr>
          <p:blipFill>
            <a:blip r:embed="rId5" cstate="print"/>
            <a:stretch>
              <a:fillRect/>
            </a:stretch>
          </p:blipFill>
          <p:spPr>
            <a:xfrm>
              <a:off x="554927" y="1991580"/>
              <a:ext cx="191250" cy="180000"/>
            </a:xfrm>
            <a:prstGeom prst="rect">
              <a:avLst/>
            </a:prstGeom>
          </p:spPr>
        </p:pic>
      </p:grpSp>
    </p:spTree>
    <p:extLst>
      <p:ext uri="{BB962C8B-B14F-4D97-AF65-F5344CB8AC3E}">
        <p14:creationId xmlns="" xmlns:p14="http://schemas.microsoft.com/office/powerpoint/2010/main" val="337357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250"/>
                                        <p:tgtEl>
                                          <p:spTgt spid="25"/>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250"/>
                                        <p:tgtEl>
                                          <p:spTgt spid="33"/>
                                        </p:tgtEl>
                                      </p:cBhvr>
                                    </p:animEffect>
                                  </p:childTnLst>
                                </p:cTn>
                              </p:par>
                            </p:childTnLst>
                          </p:cTn>
                        </p:par>
                        <p:par>
                          <p:cTn id="36" fill="hold">
                            <p:stCondLst>
                              <p:cond delay="2000"/>
                            </p:stCondLst>
                            <p:childTnLst>
                              <p:par>
                                <p:cTn id="37" presetID="2" presetClass="entr" presetSubtype="2"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250" fill="hold"/>
                                        <p:tgtEl>
                                          <p:spTgt spid="22"/>
                                        </p:tgtEl>
                                        <p:attrNameLst>
                                          <p:attrName>ppt_x</p:attrName>
                                        </p:attrNameLst>
                                      </p:cBhvr>
                                      <p:tavLst>
                                        <p:tav tm="0">
                                          <p:val>
                                            <p:strVal val="1+#ppt_w/2"/>
                                          </p:val>
                                        </p:tav>
                                        <p:tav tm="100000">
                                          <p:val>
                                            <p:strVal val="#ppt_x"/>
                                          </p:val>
                                        </p:tav>
                                      </p:tavLst>
                                    </p:anim>
                                    <p:anim calcmode="lin" valueType="num">
                                      <p:cBhvr additive="base">
                                        <p:cTn id="40" dur="250" fill="hold"/>
                                        <p:tgtEl>
                                          <p:spTgt spid="22"/>
                                        </p:tgtEl>
                                        <p:attrNameLst>
                                          <p:attrName>ppt_y</p:attrName>
                                        </p:attrNameLst>
                                      </p:cBhvr>
                                      <p:tavLst>
                                        <p:tav tm="0">
                                          <p:val>
                                            <p:strVal val="#ppt_y"/>
                                          </p:val>
                                        </p:tav>
                                        <p:tav tm="100000">
                                          <p:val>
                                            <p:strVal val="#ppt_y"/>
                                          </p:val>
                                        </p:tav>
                                      </p:tavLst>
                                    </p:anim>
                                  </p:childTnLst>
                                </p:cTn>
                              </p:par>
                            </p:childTnLst>
                          </p:cTn>
                        </p:par>
                        <p:par>
                          <p:cTn id="41" fill="hold">
                            <p:stCondLst>
                              <p:cond delay="2250"/>
                            </p:stCondLst>
                            <p:childTnLst>
                              <p:par>
                                <p:cTn id="42" presetID="2" presetClass="entr" presetSubtype="2" fill="hold" grpId="0" nodeType="after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250" fill="hold"/>
                                        <p:tgtEl>
                                          <p:spTgt spid="28"/>
                                        </p:tgtEl>
                                        <p:attrNameLst>
                                          <p:attrName>ppt_x</p:attrName>
                                        </p:attrNameLst>
                                      </p:cBhvr>
                                      <p:tavLst>
                                        <p:tav tm="0">
                                          <p:val>
                                            <p:strVal val="1+#ppt_w/2"/>
                                          </p:val>
                                        </p:tav>
                                        <p:tav tm="100000">
                                          <p:val>
                                            <p:strVal val="#ppt_x"/>
                                          </p:val>
                                        </p:tav>
                                      </p:tavLst>
                                    </p:anim>
                                    <p:anim calcmode="lin" valueType="num">
                                      <p:cBhvr additive="base">
                                        <p:cTn id="45"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9" grpId="0" animBg="1"/>
      <p:bldP spid="13" grpId="0" animBg="1"/>
      <p:bldP spid="14" grpId="0"/>
      <p:bldP spid="15" grpId="0" animBg="1"/>
      <p:bldP spid="2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cstate="print">
              <a:alphaModFix amt="92000"/>
            </a:blip>
            <a:srcRect/>
            <a:stretch>
              <a:fillRect l="-49000" r="-16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717754" cy="1015663"/>
          </a:xfrm>
          <a:prstGeom prst="rect">
            <a:avLst/>
          </a:prstGeom>
          <a:noFill/>
        </p:spPr>
        <p:txBody>
          <a:bodyPr wrap="none" rtlCol="0">
            <a:spAutoFit/>
          </a:bodyPr>
          <a:lstStyle/>
          <a:p>
            <a:r>
              <a:rPr lang="tr-TR" sz="6000" b="1" dirty="0"/>
              <a:t>Başka zararları yok mu?</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52</a:t>
                </a:r>
              </a:p>
            </p:txBody>
          </p:sp>
        </p:grpSp>
        <p:pic>
          <p:nvPicPr>
            <p:cNvPr id="123" name="Resim 122"/>
            <p:cNvPicPr>
              <a:picLocks noChangeAspect="1"/>
            </p:cNvPicPr>
            <p:nvPr/>
          </p:nvPicPr>
          <p:blipFill>
            <a:blip r:embed="rId4" cstate="print"/>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2159749"/>
            <a:ext cx="3857254" cy="707886"/>
            <a:chOff x="554927" y="1881525"/>
            <a:chExt cx="3857254" cy="707886"/>
          </a:xfrm>
        </p:grpSpPr>
        <p:sp>
          <p:nvSpPr>
            <p:cNvPr id="16" name="Metin kutusu 15"/>
            <p:cNvSpPr txBox="1"/>
            <p:nvPr/>
          </p:nvSpPr>
          <p:spPr>
            <a:xfrm>
              <a:off x="746177" y="1881525"/>
              <a:ext cx="3666004" cy="707886"/>
            </a:xfrm>
            <a:prstGeom prst="rect">
              <a:avLst/>
            </a:prstGeom>
            <a:noFill/>
          </p:spPr>
          <p:txBody>
            <a:bodyPr wrap="none" rtlCol="0">
              <a:spAutoFit/>
            </a:bodyPr>
            <a:lstStyle/>
            <a:p>
              <a:r>
                <a:rPr lang="tr-TR" sz="2000" dirty="0">
                  <a:solidFill>
                    <a:srgbClr val="575757"/>
                  </a:solidFill>
                </a:rPr>
                <a:t>Giderek yalnızlaşma ve yüz yüze </a:t>
              </a:r>
            </a:p>
            <a:p>
              <a:r>
                <a:rPr lang="tr-TR" sz="2000" dirty="0">
                  <a:solidFill>
                    <a:srgbClr val="575757"/>
                  </a:solidFill>
                </a:rPr>
                <a:t>ilişki kurmakta güçlük yaşama</a:t>
              </a:r>
            </a:p>
          </p:txBody>
        </p:sp>
        <p:pic>
          <p:nvPicPr>
            <p:cNvPr id="2" name="Resim 1"/>
            <p:cNvPicPr>
              <a:picLocks noChangeAspect="1"/>
            </p:cNvPicPr>
            <p:nvPr/>
          </p:nvPicPr>
          <p:blipFill>
            <a:blip r:embed="rId5" cstate="print"/>
            <a:stretch>
              <a:fillRect/>
            </a:stretch>
          </p:blipFill>
          <p:spPr>
            <a:xfrm>
              <a:off x="554927" y="1991580"/>
              <a:ext cx="191250" cy="180000"/>
            </a:xfrm>
            <a:prstGeom prst="rect">
              <a:avLst/>
            </a:prstGeom>
          </p:spPr>
        </p:pic>
      </p:grpSp>
      <p:grpSp>
        <p:nvGrpSpPr>
          <p:cNvPr id="25" name="Grup 24"/>
          <p:cNvGrpSpPr/>
          <p:nvPr/>
        </p:nvGrpSpPr>
        <p:grpSpPr>
          <a:xfrm>
            <a:off x="554927" y="3040389"/>
            <a:ext cx="4178688" cy="400110"/>
            <a:chOff x="554927" y="1881525"/>
            <a:chExt cx="4178688" cy="400110"/>
          </a:xfrm>
        </p:grpSpPr>
        <p:sp>
          <p:nvSpPr>
            <p:cNvPr id="26" name="Metin kutusu 25"/>
            <p:cNvSpPr txBox="1"/>
            <p:nvPr/>
          </p:nvSpPr>
          <p:spPr>
            <a:xfrm>
              <a:off x="746177" y="1881525"/>
              <a:ext cx="3987438" cy="400110"/>
            </a:xfrm>
            <a:prstGeom prst="rect">
              <a:avLst/>
            </a:prstGeom>
            <a:noFill/>
          </p:spPr>
          <p:txBody>
            <a:bodyPr wrap="none" rtlCol="0">
              <a:spAutoFit/>
            </a:bodyPr>
            <a:lstStyle/>
            <a:p>
              <a:r>
                <a:rPr lang="tr-TR" sz="2000" dirty="0">
                  <a:solidFill>
                    <a:srgbClr val="575757"/>
                  </a:solidFill>
                </a:rPr>
                <a:t>İçe dönüklük (çekinme-kaçınma hâli)</a:t>
              </a:r>
            </a:p>
          </p:txBody>
        </p:sp>
        <p:pic>
          <p:nvPicPr>
            <p:cNvPr id="29" name="Resim 28"/>
            <p:cNvPicPr>
              <a:picLocks noChangeAspect="1"/>
            </p:cNvPicPr>
            <p:nvPr/>
          </p:nvPicPr>
          <p:blipFill>
            <a:blip r:embed="rId5" cstate="print"/>
            <a:stretch>
              <a:fillRect/>
            </a:stretch>
          </p:blipFill>
          <p:spPr>
            <a:xfrm>
              <a:off x="554927" y="1991580"/>
              <a:ext cx="191250" cy="180000"/>
            </a:xfrm>
            <a:prstGeom prst="rect">
              <a:avLst/>
            </a:prstGeom>
          </p:spPr>
        </p:pic>
      </p:grpSp>
      <p:grpSp>
        <p:nvGrpSpPr>
          <p:cNvPr id="33" name="Grup 32"/>
          <p:cNvGrpSpPr/>
          <p:nvPr/>
        </p:nvGrpSpPr>
        <p:grpSpPr>
          <a:xfrm>
            <a:off x="554927" y="3729012"/>
            <a:ext cx="3484074" cy="400110"/>
            <a:chOff x="554927" y="1881525"/>
            <a:chExt cx="3484074" cy="400110"/>
          </a:xfrm>
        </p:grpSpPr>
        <p:sp>
          <p:nvSpPr>
            <p:cNvPr id="34" name="Metin kutusu 33"/>
            <p:cNvSpPr txBox="1"/>
            <p:nvPr/>
          </p:nvSpPr>
          <p:spPr>
            <a:xfrm>
              <a:off x="746177" y="1881525"/>
              <a:ext cx="3292824" cy="400110"/>
            </a:xfrm>
            <a:prstGeom prst="rect">
              <a:avLst/>
            </a:prstGeom>
            <a:noFill/>
          </p:spPr>
          <p:txBody>
            <a:bodyPr wrap="none" rtlCol="0">
              <a:spAutoFit/>
            </a:bodyPr>
            <a:lstStyle/>
            <a:p>
              <a:r>
                <a:rPr lang="tr-TR" sz="2000" dirty="0">
                  <a:solidFill>
                    <a:srgbClr val="575757"/>
                  </a:solidFill>
                </a:rPr>
                <a:t>Kuru gözler, baş ve sırt ağrıları</a:t>
              </a:r>
            </a:p>
          </p:txBody>
        </p:sp>
        <p:pic>
          <p:nvPicPr>
            <p:cNvPr id="35" name="Resim 34"/>
            <p:cNvPicPr>
              <a:picLocks noChangeAspect="1"/>
            </p:cNvPicPr>
            <p:nvPr/>
          </p:nvPicPr>
          <p:blipFill>
            <a:blip r:embed="rId5" cstate="print"/>
            <a:stretch>
              <a:fillRect/>
            </a:stretch>
          </p:blipFill>
          <p:spPr>
            <a:xfrm>
              <a:off x="554927" y="1991580"/>
              <a:ext cx="191250" cy="180000"/>
            </a:xfrm>
            <a:prstGeom prst="rect">
              <a:avLst/>
            </a:prstGeom>
          </p:spPr>
        </p:pic>
      </p:grpSp>
    </p:spTree>
    <p:extLst>
      <p:ext uri="{BB962C8B-B14F-4D97-AF65-F5344CB8AC3E}">
        <p14:creationId xmlns="" xmlns:p14="http://schemas.microsoft.com/office/powerpoint/2010/main" val="132264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250"/>
                                        <p:tgtEl>
                                          <p:spTgt spid="25"/>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250"/>
                                        <p:tgtEl>
                                          <p:spTgt spid="33"/>
                                        </p:tgtEl>
                                      </p:cBhvr>
                                    </p:animEffect>
                                  </p:childTnLst>
                                </p:cTn>
                              </p:par>
                            </p:childTnLst>
                          </p:cTn>
                        </p:par>
                        <p:par>
                          <p:cTn id="36" fill="hold">
                            <p:stCondLst>
                              <p:cond delay="2000"/>
                            </p:stCondLst>
                            <p:childTnLst>
                              <p:par>
                                <p:cTn id="37" presetID="2" presetClass="entr" presetSubtype="2"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250" fill="hold"/>
                                        <p:tgtEl>
                                          <p:spTgt spid="22"/>
                                        </p:tgtEl>
                                        <p:attrNameLst>
                                          <p:attrName>ppt_x</p:attrName>
                                        </p:attrNameLst>
                                      </p:cBhvr>
                                      <p:tavLst>
                                        <p:tav tm="0">
                                          <p:val>
                                            <p:strVal val="1+#ppt_w/2"/>
                                          </p:val>
                                        </p:tav>
                                        <p:tav tm="100000">
                                          <p:val>
                                            <p:strVal val="#ppt_x"/>
                                          </p:val>
                                        </p:tav>
                                      </p:tavLst>
                                    </p:anim>
                                    <p:anim calcmode="lin" valueType="num">
                                      <p:cBhvr additive="base">
                                        <p:cTn id="40" dur="250" fill="hold"/>
                                        <p:tgtEl>
                                          <p:spTgt spid="22"/>
                                        </p:tgtEl>
                                        <p:attrNameLst>
                                          <p:attrName>ppt_y</p:attrName>
                                        </p:attrNameLst>
                                      </p:cBhvr>
                                      <p:tavLst>
                                        <p:tav tm="0">
                                          <p:val>
                                            <p:strVal val="#ppt_y"/>
                                          </p:val>
                                        </p:tav>
                                        <p:tav tm="100000">
                                          <p:val>
                                            <p:strVal val="#ppt_y"/>
                                          </p:val>
                                        </p:tav>
                                      </p:tavLst>
                                    </p:anim>
                                  </p:childTnLst>
                                </p:cTn>
                              </p:par>
                            </p:childTnLst>
                          </p:cTn>
                        </p:par>
                        <p:par>
                          <p:cTn id="41" fill="hold">
                            <p:stCondLst>
                              <p:cond delay="2250"/>
                            </p:stCondLst>
                            <p:childTnLst>
                              <p:par>
                                <p:cTn id="42" presetID="2" presetClass="entr" presetSubtype="2" fill="hold" grpId="0" nodeType="after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250" fill="hold"/>
                                        <p:tgtEl>
                                          <p:spTgt spid="28"/>
                                        </p:tgtEl>
                                        <p:attrNameLst>
                                          <p:attrName>ppt_x</p:attrName>
                                        </p:attrNameLst>
                                      </p:cBhvr>
                                      <p:tavLst>
                                        <p:tav tm="0">
                                          <p:val>
                                            <p:strVal val="1+#ppt_w/2"/>
                                          </p:val>
                                        </p:tav>
                                        <p:tav tm="100000">
                                          <p:val>
                                            <p:strVal val="#ppt_x"/>
                                          </p:val>
                                        </p:tav>
                                      </p:tavLst>
                                    </p:anim>
                                    <p:anim calcmode="lin" valueType="num">
                                      <p:cBhvr additive="base">
                                        <p:cTn id="45"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9" grpId="0" animBg="1"/>
      <p:bldP spid="13" grpId="0" animBg="1"/>
      <p:bldP spid="14" grpId="0"/>
      <p:bldP spid="15" grpId="0" animBg="1"/>
      <p:bldP spid="2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481179"/>
            <a:ext cx="10267811" cy="830997"/>
          </a:xfrm>
          <a:prstGeom prst="rect">
            <a:avLst/>
          </a:prstGeom>
          <a:noFill/>
        </p:spPr>
        <p:txBody>
          <a:bodyPr wrap="none" rtlCol="0">
            <a:spAutoFit/>
          </a:bodyPr>
          <a:lstStyle/>
          <a:p>
            <a:r>
              <a:rPr lang="tr-TR" sz="4800" b="1" dirty="0"/>
              <a:t>Teknoloji bağımlılığının olumsuz etkileri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53</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12" name="Dikdörtgen 11"/>
          <p:cNvSpPr/>
          <p:nvPr/>
        </p:nvSpPr>
        <p:spPr>
          <a:xfrm>
            <a:off x="3331828" y="1654729"/>
            <a:ext cx="5528345" cy="3548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pic>
        <p:nvPicPr>
          <p:cNvPr id="3" name="TeknolojiBagimliligininOlumsuzEtkileri">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5097040" y="1654729"/>
            <a:ext cx="1997921" cy="3543110"/>
          </a:xfrm>
          <a:prstGeom prst="rect">
            <a:avLst/>
          </a:prstGeom>
        </p:spPr>
      </p:pic>
    </p:spTree>
    <p:extLst>
      <p:ext uri="{BB962C8B-B14F-4D97-AF65-F5344CB8AC3E}">
        <p14:creationId xmlns="" xmlns:p14="http://schemas.microsoft.com/office/powerpoint/2010/main" val="175028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3"/>
                                        </p:tgtEl>
                                      </p:cBhvr>
                                    </p:cmd>
                                  </p:childTnLst>
                                </p:cTn>
                              </p:par>
                            </p:childTnLst>
                          </p:cTn>
                        </p:par>
                      </p:childTnLst>
                    </p:cTn>
                  </p:par>
                </p:childTnLst>
              </p:cTn>
              <p:nextCondLst>
                <p:cond evt="onClick" delay="0">
                  <p:tgtEl>
                    <p:spTgt spid="3"/>
                  </p:tgtEl>
                </p:cond>
              </p:nextCondLst>
            </p:seq>
            <p:video fullScrn="1">
              <p:cMediaNode vol="80000">
                <p:cTn id="29" fill="hold" display="0">
                  <p:stCondLst>
                    <p:cond delay="indefinite"/>
                  </p:stCondLst>
                </p:cTn>
                <p:tgtEl>
                  <p:spTgt spid="3"/>
                </p:tgtEl>
              </p:cMediaNode>
            </p:video>
          </p:childTnLst>
        </p:cTn>
      </p:par>
    </p:tnLst>
    <p:bldLst>
      <p:bldP spid="9" grpId="0" animBg="1"/>
      <p:bldP spid="13" grpId="0" animBg="1"/>
      <p:bldP spid="14" grpId="0"/>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9243941" cy="1015663"/>
          </a:xfrm>
          <a:prstGeom prst="rect">
            <a:avLst/>
          </a:prstGeom>
          <a:noFill/>
        </p:spPr>
        <p:txBody>
          <a:bodyPr wrap="none" rtlCol="0">
            <a:spAutoFit/>
          </a:bodyPr>
          <a:lstStyle/>
          <a:p>
            <a:r>
              <a:rPr lang="tr-TR" sz="6000" b="1" dirty="0"/>
              <a:t>Kendimi nasıl koruyabilirim?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E61F4F"/>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61F4F"/>
                    </a:solidFill>
                  </a:rPr>
                  <a:t>55</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4" cstate="print"/>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7" name="Grup 6"/>
          <p:cNvGrpSpPr/>
          <p:nvPr/>
        </p:nvGrpSpPr>
        <p:grpSpPr>
          <a:xfrm>
            <a:off x="-14288" y="1649413"/>
            <a:ext cx="5180013" cy="630237"/>
            <a:chOff x="-14288" y="1649413"/>
            <a:chExt cx="5180013" cy="630237"/>
          </a:xfrm>
        </p:grpSpPr>
        <p:sp>
          <p:nvSpPr>
            <p:cNvPr id="6" name="Freeform 5"/>
            <p:cNvSpPr>
              <a:spLocks/>
            </p:cNvSpPr>
            <p:nvPr/>
          </p:nvSpPr>
          <p:spPr bwMode="auto">
            <a:xfrm>
              <a:off x="-14288" y="1649413"/>
              <a:ext cx="5180013" cy="630237"/>
            </a:xfrm>
            <a:custGeom>
              <a:avLst/>
              <a:gdLst>
                <a:gd name="T0" fmla="*/ 3263 w 3263"/>
                <a:gd name="T1" fmla="*/ 206 h 397"/>
                <a:gd name="T2" fmla="*/ 3059 w 3263"/>
                <a:gd name="T3" fmla="*/ 0 h 397"/>
                <a:gd name="T4" fmla="*/ 0 w 3263"/>
                <a:gd name="T5" fmla="*/ 0 h 397"/>
                <a:gd name="T6" fmla="*/ 0 w 3263"/>
                <a:gd name="T7" fmla="*/ 397 h 397"/>
                <a:gd name="T8" fmla="*/ 3075 w 3263"/>
                <a:gd name="T9" fmla="*/ 397 h 397"/>
                <a:gd name="T10" fmla="*/ 3263 w 3263"/>
                <a:gd name="T11" fmla="*/ 206 h 397"/>
              </a:gdLst>
              <a:ahLst/>
              <a:cxnLst>
                <a:cxn ang="0">
                  <a:pos x="T0" y="T1"/>
                </a:cxn>
                <a:cxn ang="0">
                  <a:pos x="T2" y="T3"/>
                </a:cxn>
                <a:cxn ang="0">
                  <a:pos x="T4" y="T5"/>
                </a:cxn>
                <a:cxn ang="0">
                  <a:pos x="T6" y="T7"/>
                </a:cxn>
                <a:cxn ang="0">
                  <a:pos x="T8" y="T9"/>
                </a:cxn>
                <a:cxn ang="0">
                  <a:pos x="T10" y="T11"/>
                </a:cxn>
              </a:cxnLst>
              <a:rect l="0" t="0" r="r" b="b"/>
              <a:pathLst>
                <a:path w="3263" h="397">
                  <a:moveTo>
                    <a:pt x="3263" y="206"/>
                  </a:moveTo>
                  <a:lnTo>
                    <a:pt x="3059" y="0"/>
                  </a:lnTo>
                  <a:lnTo>
                    <a:pt x="0" y="0"/>
                  </a:lnTo>
                  <a:lnTo>
                    <a:pt x="0" y="397"/>
                  </a:lnTo>
                  <a:lnTo>
                    <a:pt x="3075" y="397"/>
                  </a:lnTo>
                  <a:lnTo>
                    <a:pt x="3263" y="206"/>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7" name="Dikdörtgen 16"/>
            <p:cNvSpPr/>
            <p:nvPr/>
          </p:nvSpPr>
          <p:spPr>
            <a:xfrm>
              <a:off x="447166" y="1778516"/>
              <a:ext cx="2169184" cy="369332"/>
            </a:xfrm>
            <a:prstGeom prst="rect">
              <a:avLst/>
            </a:prstGeom>
          </p:spPr>
          <p:txBody>
            <a:bodyPr wrap="none">
              <a:spAutoFit/>
            </a:bodyPr>
            <a:lstStyle/>
            <a:p>
              <a:r>
                <a:rPr lang="tr-TR" dirty="0">
                  <a:solidFill>
                    <a:schemeClr val="bg1"/>
                  </a:solidFill>
                </a:rPr>
                <a:t>Hep Oturmak Olmaz!</a:t>
              </a:r>
            </a:p>
          </p:txBody>
        </p:sp>
      </p:grpSp>
      <p:sp>
        <p:nvSpPr>
          <p:cNvPr id="18" name="Metin kutusu 17"/>
          <p:cNvSpPr txBox="1"/>
          <p:nvPr/>
        </p:nvSpPr>
        <p:spPr>
          <a:xfrm>
            <a:off x="435784" y="2592497"/>
            <a:ext cx="4938211" cy="1323439"/>
          </a:xfrm>
          <a:prstGeom prst="rect">
            <a:avLst/>
          </a:prstGeom>
          <a:noFill/>
        </p:spPr>
        <p:txBody>
          <a:bodyPr wrap="none" rtlCol="0">
            <a:spAutoFit/>
          </a:bodyPr>
          <a:lstStyle/>
          <a:p>
            <a:r>
              <a:rPr lang="tr-TR" sz="2000" dirty="0">
                <a:solidFill>
                  <a:srgbClr val="575757"/>
                </a:solidFill>
              </a:rPr>
              <a:t>Sürekli teknolojik alet başında olmak,</a:t>
            </a:r>
          </a:p>
          <a:p>
            <a:r>
              <a:rPr lang="tr-TR" sz="2000" dirty="0">
                <a:solidFill>
                  <a:srgbClr val="575757"/>
                </a:solidFill>
              </a:rPr>
              <a:t>fiziksel aktivitemizi kısıtlayarak hareketsiz</a:t>
            </a:r>
          </a:p>
          <a:p>
            <a:r>
              <a:rPr lang="tr-TR" sz="2000" dirty="0">
                <a:solidFill>
                  <a:srgbClr val="575757"/>
                </a:solidFill>
              </a:rPr>
              <a:t>bir yaşam sürmemize sebep olur ve bu durum</a:t>
            </a:r>
          </a:p>
          <a:p>
            <a:r>
              <a:rPr lang="tr-TR" sz="2000" dirty="0">
                <a:solidFill>
                  <a:srgbClr val="575757"/>
                </a:solidFill>
              </a:rPr>
              <a:t>sağlığımızı olumsuz etkiler.</a:t>
            </a:r>
          </a:p>
        </p:txBody>
      </p:sp>
    </p:spTree>
    <p:extLst>
      <p:ext uri="{BB962C8B-B14F-4D97-AF65-F5344CB8AC3E}">
        <p14:creationId xmlns="" xmlns:p14="http://schemas.microsoft.com/office/powerpoint/2010/main" val="140792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250"/>
                                        <p:tgtEl>
                                          <p:spTgt spid="20"/>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250"/>
                                        <p:tgtEl>
                                          <p:spTgt spid="21"/>
                                        </p:tgtEl>
                                      </p:cBhvr>
                                    </p:animEffect>
                                  </p:childTnLst>
                                </p:cTn>
                              </p:par>
                            </p:childTnLst>
                          </p:cTn>
                        </p:par>
                        <p:par>
                          <p:cTn id="32" fill="hold">
                            <p:stCondLst>
                              <p:cond delay="1500"/>
                            </p:stCondLst>
                            <p:childTnLst>
                              <p:par>
                                <p:cTn id="33" presetID="2" presetClass="entr" presetSubtype="8"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250" fill="hold"/>
                                        <p:tgtEl>
                                          <p:spTgt spid="7"/>
                                        </p:tgtEl>
                                        <p:attrNameLst>
                                          <p:attrName>ppt_x</p:attrName>
                                        </p:attrNameLst>
                                      </p:cBhvr>
                                      <p:tavLst>
                                        <p:tav tm="0">
                                          <p:val>
                                            <p:strVal val="0-#ppt_w/2"/>
                                          </p:val>
                                        </p:tav>
                                        <p:tav tm="100000">
                                          <p:val>
                                            <p:strVal val="#ppt_x"/>
                                          </p:val>
                                        </p:tav>
                                      </p:tavLst>
                                    </p:anim>
                                    <p:anim calcmode="lin" valueType="num">
                                      <p:cBhvr additive="base">
                                        <p:cTn id="36" dur="250" fill="hold"/>
                                        <p:tgtEl>
                                          <p:spTgt spid="7"/>
                                        </p:tgtEl>
                                        <p:attrNameLst>
                                          <p:attrName>ppt_y</p:attrName>
                                        </p:attrNameLst>
                                      </p:cBhvr>
                                      <p:tavLst>
                                        <p:tav tm="0">
                                          <p:val>
                                            <p:strVal val="#ppt_y"/>
                                          </p:val>
                                        </p:tav>
                                        <p:tav tm="100000">
                                          <p:val>
                                            <p:strVal val="#ppt_y"/>
                                          </p:val>
                                        </p:tav>
                                      </p:tavLst>
                                    </p:anim>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20" grpId="0" animBg="1"/>
      <p:bldP spid="21" grpId="0"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chemeClr val="bg1">
                      <a:lumMod val="85000"/>
                    </a:schemeClr>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05</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747634" cy="1015663"/>
          </a:xfrm>
          <a:prstGeom prst="rect">
            <a:avLst/>
          </a:prstGeom>
          <a:noFill/>
        </p:spPr>
        <p:txBody>
          <a:bodyPr wrap="none" rtlCol="0">
            <a:spAutoFit/>
          </a:bodyPr>
          <a:lstStyle/>
          <a:p>
            <a:r>
              <a:rPr lang="tr-TR" sz="6000" b="1" dirty="0"/>
              <a:t>Belirtileri neler olabilir?</a:t>
            </a:r>
          </a:p>
        </p:txBody>
      </p:sp>
      <p:grpSp>
        <p:nvGrpSpPr>
          <p:cNvPr id="18" name="Grup 17"/>
          <p:cNvGrpSpPr/>
          <p:nvPr/>
        </p:nvGrpSpPr>
        <p:grpSpPr>
          <a:xfrm>
            <a:off x="1536143" y="1845757"/>
            <a:ext cx="2605265" cy="1866581"/>
            <a:chOff x="1536143" y="1845757"/>
            <a:chExt cx="2605265" cy="1866581"/>
          </a:xfrm>
        </p:grpSpPr>
        <p:sp>
          <p:nvSpPr>
            <p:cNvPr id="25" name="Line 64"/>
            <p:cNvSpPr>
              <a:spLocks noChangeShapeType="1"/>
            </p:cNvSpPr>
            <p:nvPr/>
          </p:nvSpPr>
          <p:spPr bwMode="auto">
            <a:xfrm>
              <a:off x="1597676" y="3034924"/>
              <a:ext cx="2482198" cy="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1" name="Dikdörtgen 30"/>
            <p:cNvSpPr/>
            <p:nvPr/>
          </p:nvSpPr>
          <p:spPr>
            <a:xfrm>
              <a:off x="1536143" y="3127563"/>
              <a:ext cx="2605265" cy="584775"/>
            </a:xfrm>
            <a:prstGeom prst="rect">
              <a:avLst/>
            </a:prstGeom>
          </p:spPr>
          <p:txBody>
            <a:bodyPr wrap="none">
              <a:spAutoFit/>
            </a:bodyPr>
            <a:lstStyle/>
            <a:p>
              <a:pPr algn="ctr"/>
              <a:r>
                <a:rPr lang="tr-TR" sz="1600" dirty="0">
                  <a:solidFill>
                    <a:schemeClr val="tx1">
                      <a:lumMod val="65000"/>
                      <a:lumOff val="35000"/>
                    </a:schemeClr>
                  </a:solidFill>
                </a:rPr>
                <a:t>Planlanandan daha fazla </a:t>
              </a:r>
            </a:p>
            <a:p>
              <a:pPr algn="ctr"/>
              <a:r>
                <a:rPr lang="tr-TR" sz="1600" dirty="0">
                  <a:solidFill>
                    <a:schemeClr val="tx1">
                      <a:lumMod val="65000"/>
                      <a:lumOff val="35000"/>
                    </a:schemeClr>
                  </a:solidFill>
                </a:rPr>
                <a:t>teknoloji karşısında kalınması</a:t>
              </a:r>
            </a:p>
          </p:txBody>
        </p:sp>
        <p:pic>
          <p:nvPicPr>
            <p:cNvPr id="12" name="Resim 11"/>
            <p:cNvPicPr>
              <a:picLocks noChangeAspect="1"/>
            </p:cNvPicPr>
            <p:nvPr/>
          </p:nvPicPr>
          <p:blipFill>
            <a:blip r:embed="rId4" cstate="print"/>
            <a:stretch>
              <a:fillRect/>
            </a:stretch>
          </p:blipFill>
          <p:spPr>
            <a:xfrm>
              <a:off x="2253775" y="1845757"/>
              <a:ext cx="1170000" cy="1057500"/>
            </a:xfrm>
            <a:prstGeom prst="rect">
              <a:avLst/>
            </a:prstGeom>
          </p:spPr>
        </p:pic>
      </p:grpSp>
      <p:grpSp>
        <p:nvGrpSpPr>
          <p:cNvPr id="21" name="Grup 20"/>
          <p:cNvGrpSpPr/>
          <p:nvPr/>
        </p:nvGrpSpPr>
        <p:grpSpPr>
          <a:xfrm>
            <a:off x="6251439" y="1842398"/>
            <a:ext cx="3190745" cy="1829618"/>
            <a:chOff x="6251439" y="1842398"/>
            <a:chExt cx="3190745" cy="1829618"/>
          </a:xfrm>
        </p:grpSpPr>
        <p:sp>
          <p:nvSpPr>
            <p:cNvPr id="42" name="Line 64"/>
            <p:cNvSpPr>
              <a:spLocks noChangeShapeType="1"/>
            </p:cNvSpPr>
            <p:nvPr/>
          </p:nvSpPr>
          <p:spPr bwMode="auto">
            <a:xfrm>
              <a:off x="6605712" y="2994602"/>
              <a:ext cx="2482198" cy="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3" name="Dikdörtgen 42"/>
            <p:cNvSpPr/>
            <p:nvPr/>
          </p:nvSpPr>
          <p:spPr>
            <a:xfrm>
              <a:off x="6251439" y="3087241"/>
              <a:ext cx="3190745" cy="584775"/>
            </a:xfrm>
            <a:prstGeom prst="rect">
              <a:avLst/>
            </a:prstGeom>
          </p:spPr>
          <p:txBody>
            <a:bodyPr wrap="none">
              <a:spAutoFit/>
            </a:bodyPr>
            <a:lstStyle/>
            <a:p>
              <a:pPr algn="ctr"/>
              <a:r>
                <a:rPr lang="tr-TR" sz="1600" dirty="0">
                  <a:solidFill>
                    <a:schemeClr val="tx1">
                      <a:lumMod val="65000"/>
                      <a:lumOff val="35000"/>
                    </a:schemeClr>
                  </a:solidFill>
                </a:rPr>
                <a:t>Zamanın büyük çoğunluğunun fiilen </a:t>
              </a:r>
            </a:p>
            <a:p>
              <a:pPr algn="ctr"/>
              <a:r>
                <a:rPr lang="tr-TR" sz="1600" dirty="0">
                  <a:solidFill>
                    <a:schemeClr val="tx1">
                      <a:lumMod val="65000"/>
                      <a:lumOff val="35000"/>
                    </a:schemeClr>
                  </a:solidFill>
                </a:rPr>
                <a:t>ya da zihnen teknolojiyle geçirilmesi</a:t>
              </a:r>
            </a:p>
          </p:txBody>
        </p:sp>
        <p:pic>
          <p:nvPicPr>
            <p:cNvPr id="14" name="Resim 13"/>
            <p:cNvPicPr>
              <a:picLocks noChangeAspect="1"/>
            </p:cNvPicPr>
            <p:nvPr/>
          </p:nvPicPr>
          <p:blipFill>
            <a:blip r:embed="rId5" cstate="print"/>
            <a:stretch>
              <a:fillRect/>
            </a:stretch>
          </p:blipFill>
          <p:spPr>
            <a:xfrm>
              <a:off x="7323686" y="1842398"/>
              <a:ext cx="1046250" cy="1035000"/>
            </a:xfrm>
            <a:prstGeom prst="rect">
              <a:avLst/>
            </a:prstGeom>
          </p:spPr>
        </p:pic>
      </p:grpSp>
      <p:grpSp>
        <p:nvGrpSpPr>
          <p:cNvPr id="19" name="Grup 18"/>
          <p:cNvGrpSpPr/>
          <p:nvPr/>
        </p:nvGrpSpPr>
        <p:grpSpPr>
          <a:xfrm>
            <a:off x="3458217" y="3915715"/>
            <a:ext cx="3104248" cy="2126981"/>
            <a:chOff x="3458217" y="3915715"/>
            <a:chExt cx="3104248" cy="2126981"/>
          </a:xfrm>
        </p:grpSpPr>
        <p:sp>
          <p:nvSpPr>
            <p:cNvPr id="23" name="Line 64"/>
            <p:cNvSpPr>
              <a:spLocks noChangeShapeType="1"/>
            </p:cNvSpPr>
            <p:nvPr/>
          </p:nvSpPr>
          <p:spPr bwMode="auto">
            <a:xfrm>
              <a:off x="3769241" y="5119060"/>
              <a:ext cx="2482198" cy="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4" name="Dikdörtgen 23"/>
            <p:cNvSpPr/>
            <p:nvPr/>
          </p:nvSpPr>
          <p:spPr>
            <a:xfrm>
              <a:off x="3458217" y="5211699"/>
              <a:ext cx="3104248" cy="830997"/>
            </a:xfrm>
            <a:prstGeom prst="rect">
              <a:avLst/>
            </a:prstGeom>
          </p:spPr>
          <p:txBody>
            <a:bodyPr wrap="none">
              <a:spAutoFit/>
            </a:bodyPr>
            <a:lstStyle/>
            <a:p>
              <a:pPr algn="ctr"/>
              <a:r>
                <a:rPr lang="tr-TR" sz="1600" dirty="0">
                  <a:solidFill>
                    <a:schemeClr val="tx1">
                      <a:lumMod val="65000"/>
                      <a:lumOff val="35000"/>
                    </a:schemeClr>
                  </a:solidFill>
                </a:rPr>
                <a:t>Teknolojinin, sorumlulukların </a:t>
              </a:r>
            </a:p>
            <a:p>
              <a:pPr algn="ctr"/>
              <a:r>
                <a:rPr lang="tr-TR" sz="1600" dirty="0">
                  <a:solidFill>
                    <a:schemeClr val="tx1">
                      <a:lumMod val="65000"/>
                      <a:lumOff val="35000"/>
                    </a:schemeClr>
                  </a:solidFill>
                </a:rPr>
                <a:t>(iş, okul, aile, bireysel temizlik gibi) </a:t>
              </a:r>
            </a:p>
            <a:p>
              <a:pPr algn="ctr"/>
              <a:r>
                <a:rPr lang="tr-TR" sz="1600" dirty="0">
                  <a:solidFill>
                    <a:schemeClr val="tx1">
                      <a:lumMod val="65000"/>
                      <a:lumOff val="35000"/>
                    </a:schemeClr>
                  </a:solidFill>
                </a:rPr>
                <a:t>yerine getirilmesini engellemesi</a:t>
              </a:r>
            </a:p>
          </p:txBody>
        </p:sp>
        <p:pic>
          <p:nvPicPr>
            <p:cNvPr id="16" name="Resim 15"/>
            <p:cNvPicPr>
              <a:picLocks noChangeAspect="1"/>
            </p:cNvPicPr>
            <p:nvPr/>
          </p:nvPicPr>
          <p:blipFill>
            <a:blip r:embed="rId6" cstate="print"/>
            <a:stretch>
              <a:fillRect/>
            </a:stretch>
          </p:blipFill>
          <p:spPr>
            <a:xfrm>
              <a:off x="4537840" y="3915715"/>
              <a:ext cx="945000" cy="1068750"/>
            </a:xfrm>
            <a:prstGeom prst="rect">
              <a:avLst/>
            </a:prstGeom>
          </p:spPr>
        </p:pic>
      </p:grpSp>
      <p:grpSp>
        <p:nvGrpSpPr>
          <p:cNvPr id="20" name="Grup 19"/>
          <p:cNvGrpSpPr/>
          <p:nvPr/>
        </p:nvGrpSpPr>
        <p:grpSpPr>
          <a:xfrm>
            <a:off x="7781621" y="4472590"/>
            <a:ext cx="3010248" cy="1820684"/>
            <a:chOff x="7781621" y="4472590"/>
            <a:chExt cx="3010248" cy="1820684"/>
          </a:xfrm>
        </p:grpSpPr>
        <p:sp>
          <p:nvSpPr>
            <p:cNvPr id="39" name="Line 64"/>
            <p:cNvSpPr>
              <a:spLocks noChangeShapeType="1"/>
            </p:cNvSpPr>
            <p:nvPr/>
          </p:nvSpPr>
          <p:spPr bwMode="auto">
            <a:xfrm>
              <a:off x="8045646" y="5615860"/>
              <a:ext cx="2482198" cy="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0" name="Dikdörtgen 39"/>
            <p:cNvSpPr/>
            <p:nvPr/>
          </p:nvSpPr>
          <p:spPr>
            <a:xfrm>
              <a:off x="7781621" y="5708499"/>
              <a:ext cx="3010248" cy="584775"/>
            </a:xfrm>
            <a:prstGeom prst="rect">
              <a:avLst/>
            </a:prstGeom>
          </p:spPr>
          <p:txBody>
            <a:bodyPr wrap="none">
              <a:spAutoFit/>
            </a:bodyPr>
            <a:lstStyle/>
            <a:p>
              <a:pPr algn="ctr"/>
              <a:r>
                <a:rPr lang="tr-TR" sz="1600" dirty="0">
                  <a:solidFill>
                    <a:schemeClr val="tx1">
                      <a:lumMod val="65000"/>
                      <a:lumOff val="35000"/>
                    </a:schemeClr>
                  </a:solidFill>
                </a:rPr>
                <a:t>Teknoloji başında geçirilen vakitle </a:t>
              </a:r>
            </a:p>
            <a:p>
              <a:pPr algn="ctr"/>
              <a:r>
                <a:rPr lang="tr-TR" sz="1600" dirty="0">
                  <a:solidFill>
                    <a:schemeClr val="tx1">
                      <a:lumMod val="65000"/>
                      <a:lumOff val="35000"/>
                    </a:schemeClr>
                  </a:solidFill>
                </a:rPr>
                <a:t>ilgili kontrolün kaybedilmesi</a:t>
              </a:r>
            </a:p>
          </p:txBody>
        </p:sp>
        <p:pic>
          <p:nvPicPr>
            <p:cNvPr id="17" name="Resim 16"/>
            <p:cNvPicPr>
              <a:picLocks noChangeAspect="1"/>
            </p:cNvPicPr>
            <p:nvPr/>
          </p:nvPicPr>
          <p:blipFill>
            <a:blip r:embed="rId7" cstate="print"/>
            <a:stretch>
              <a:fillRect/>
            </a:stretch>
          </p:blipFill>
          <p:spPr>
            <a:xfrm>
              <a:off x="8920510" y="4472590"/>
              <a:ext cx="720000" cy="1023750"/>
            </a:xfrm>
            <a:prstGeom prst="rect">
              <a:avLst/>
            </a:prstGeom>
          </p:spPr>
        </p:pic>
      </p:grpSp>
    </p:spTree>
    <p:extLst>
      <p:ext uri="{BB962C8B-B14F-4D97-AF65-F5344CB8AC3E}">
        <p14:creationId xmlns="" xmlns:p14="http://schemas.microsoft.com/office/powerpoint/2010/main" val="148615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50"/>
                                        <p:tgtEl>
                                          <p:spTgt spid="18"/>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250"/>
                                        <p:tgtEl>
                                          <p:spTgt spid="21"/>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50"/>
                                        <p:tgtEl>
                                          <p:spTgt spid="19"/>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9243941" cy="1015663"/>
          </a:xfrm>
          <a:prstGeom prst="rect">
            <a:avLst/>
          </a:prstGeom>
          <a:noFill/>
        </p:spPr>
        <p:txBody>
          <a:bodyPr wrap="none" rtlCol="0">
            <a:spAutoFit/>
          </a:bodyPr>
          <a:lstStyle/>
          <a:p>
            <a:r>
              <a:rPr lang="tr-TR" sz="6000" b="1" dirty="0"/>
              <a:t>Kendimi nasıl koruyabilirim?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E61F4F"/>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61F4F"/>
                    </a:solidFill>
                  </a:rPr>
                  <a:t>56</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4" cstate="print"/>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7" name="Grup 6"/>
          <p:cNvGrpSpPr/>
          <p:nvPr/>
        </p:nvGrpSpPr>
        <p:grpSpPr>
          <a:xfrm>
            <a:off x="-14288" y="1649413"/>
            <a:ext cx="5180013" cy="630237"/>
            <a:chOff x="-14288" y="1649413"/>
            <a:chExt cx="5180013" cy="630237"/>
          </a:xfrm>
        </p:grpSpPr>
        <p:sp>
          <p:nvSpPr>
            <p:cNvPr id="6" name="Freeform 5"/>
            <p:cNvSpPr>
              <a:spLocks/>
            </p:cNvSpPr>
            <p:nvPr/>
          </p:nvSpPr>
          <p:spPr bwMode="auto">
            <a:xfrm>
              <a:off x="-14288" y="1649413"/>
              <a:ext cx="5180013" cy="630237"/>
            </a:xfrm>
            <a:custGeom>
              <a:avLst/>
              <a:gdLst>
                <a:gd name="T0" fmla="*/ 3263 w 3263"/>
                <a:gd name="T1" fmla="*/ 206 h 397"/>
                <a:gd name="T2" fmla="*/ 3059 w 3263"/>
                <a:gd name="T3" fmla="*/ 0 h 397"/>
                <a:gd name="T4" fmla="*/ 0 w 3263"/>
                <a:gd name="T5" fmla="*/ 0 h 397"/>
                <a:gd name="T6" fmla="*/ 0 w 3263"/>
                <a:gd name="T7" fmla="*/ 397 h 397"/>
                <a:gd name="T8" fmla="*/ 3075 w 3263"/>
                <a:gd name="T9" fmla="*/ 397 h 397"/>
                <a:gd name="T10" fmla="*/ 3263 w 3263"/>
                <a:gd name="T11" fmla="*/ 206 h 397"/>
              </a:gdLst>
              <a:ahLst/>
              <a:cxnLst>
                <a:cxn ang="0">
                  <a:pos x="T0" y="T1"/>
                </a:cxn>
                <a:cxn ang="0">
                  <a:pos x="T2" y="T3"/>
                </a:cxn>
                <a:cxn ang="0">
                  <a:pos x="T4" y="T5"/>
                </a:cxn>
                <a:cxn ang="0">
                  <a:pos x="T6" y="T7"/>
                </a:cxn>
                <a:cxn ang="0">
                  <a:pos x="T8" y="T9"/>
                </a:cxn>
                <a:cxn ang="0">
                  <a:pos x="T10" y="T11"/>
                </a:cxn>
              </a:cxnLst>
              <a:rect l="0" t="0" r="r" b="b"/>
              <a:pathLst>
                <a:path w="3263" h="397">
                  <a:moveTo>
                    <a:pt x="3263" y="206"/>
                  </a:moveTo>
                  <a:lnTo>
                    <a:pt x="3059" y="0"/>
                  </a:lnTo>
                  <a:lnTo>
                    <a:pt x="0" y="0"/>
                  </a:lnTo>
                  <a:lnTo>
                    <a:pt x="0" y="397"/>
                  </a:lnTo>
                  <a:lnTo>
                    <a:pt x="3075" y="397"/>
                  </a:lnTo>
                  <a:lnTo>
                    <a:pt x="3263" y="206"/>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7" name="Dikdörtgen 16"/>
            <p:cNvSpPr/>
            <p:nvPr/>
          </p:nvSpPr>
          <p:spPr>
            <a:xfrm>
              <a:off x="447166" y="1778516"/>
              <a:ext cx="2341603" cy="369332"/>
            </a:xfrm>
            <a:prstGeom prst="rect">
              <a:avLst/>
            </a:prstGeom>
          </p:spPr>
          <p:txBody>
            <a:bodyPr wrap="none">
              <a:spAutoFit/>
            </a:bodyPr>
            <a:lstStyle/>
            <a:p>
              <a:r>
                <a:rPr lang="tr-TR" dirty="0">
                  <a:solidFill>
                    <a:schemeClr val="bg1"/>
                  </a:solidFill>
                </a:rPr>
                <a:t>Ortak Vakitleri Çoğaltın</a:t>
              </a:r>
            </a:p>
          </p:txBody>
        </p:sp>
      </p:grpSp>
      <p:sp>
        <p:nvSpPr>
          <p:cNvPr id="18" name="Metin kutusu 17"/>
          <p:cNvSpPr txBox="1"/>
          <p:nvPr/>
        </p:nvSpPr>
        <p:spPr>
          <a:xfrm>
            <a:off x="435784" y="2592497"/>
            <a:ext cx="5449633" cy="1323439"/>
          </a:xfrm>
          <a:prstGeom prst="rect">
            <a:avLst/>
          </a:prstGeom>
          <a:noFill/>
        </p:spPr>
        <p:txBody>
          <a:bodyPr wrap="none" rtlCol="0">
            <a:spAutoFit/>
          </a:bodyPr>
          <a:lstStyle/>
          <a:p>
            <a:r>
              <a:rPr lang="tr-TR" sz="2000" dirty="0">
                <a:solidFill>
                  <a:srgbClr val="575757"/>
                </a:solidFill>
              </a:rPr>
              <a:t>Aile olarak geçirdiğiniz ortak vakitlerin </a:t>
            </a:r>
          </a:p>
          <a:p>
            <a:r>
              <a:rPr lang="tr-TR" sz="2000" dirty="0">
                <a:solidFill>
                  <a:srgbClr val="575757"/>
                </a:solidFill>
              </a:rPr>
              <a:t>olmasına ve bu vakitlerde herkesin birlikte </a:t>
            </a:r>
          </a:p>
          <a:p>
            <a:r>
              <a:rPr lang="tr-TR" sz="2000" dirty="0">
                <a:solidFill>
                  <a:srgbClr val="575757"/>
                </a:solidFill>
              </a:rPr>
              <a:t>olmasına özen gösterin. Özellikle kahvaltı ve </a:t>
            </a:r>
          </a:p>
          <a:p>
            <a:r>
              <a:rPr lang="tr-TR" sz="2000" dirty="0">
                <a:solidFill>
                  <a:srgbClr val="575757"/>
                </a:solidFill>
              </a:rPr>
              <a:t>akşam yemeklerini beraberce yemeğe dikkat edin. </a:t>
            </a:r>
          </a:p>
        </p:txBody>
      </p:sp>
    </p:spTree>
    <p:extLst>
      <p:ext uri="{BB962C8B-B14F-4D97-AF65-F5344CB8AC3E}">
        <p14:creationId xmlns="" xmlns:p14="http://schemas.microsoft.com/office/powerpoint/2010/main" val="150730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250"/>
                                        <p:tgtEl>
                                          <p:spTgt spid="20"/>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250"/>
                                        <p:tgtEl>
                                          <p:spTgt spid="21"/>
                                        </p:tgtEl>
                                      </p:cBhvr>
                                    </p:animEffect>
                                  </p:childTnLst>
                                </p:cTn>
                              </p:par>
                            </p:childTnLst>
                          </p:cTn>
                        </p:par>
                        <p:par>
                          <p:cTn id="32" fill="hold">
                            <p:stCondLst>
                              <p:cond delay="1500"/>
                            </p:stCondLst>
                            <p:childTnLst>
                              <p:par>
                                <p:cTn id="33" presetID="2" presetClass="entr" presetSubtype="8"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250" fill="hold"/>
                                        <p:tgtEl>
                                          <p:spTgt spid="7"/>
                                        </p:tgtEl>
                                        <p:attrNameLst>
                                          <p:attrName>ppt_x</p:attrName>
                                        </p:attrNameLst>
                                      </p:cBhvr>
                                      <p:tavLst>
                                        <p:tav tm="0">
                                          <p:val>
                                            <p:strVal val="0-#ppt_w/2"/>
                                          </p:val>
                                        </p:tav>
                                        <p:tav tm="100000">
                                          <p:val>
                                            <p:strVal val="#ppt_x"/>
                                          </p:val>
                                        </p:tav>
                                      </p:tavLst>
                                    </p:anim>
                                    <p:anim calcmode="lin" valueType="num">
                                      <p:cBhvr additive="base">
                                        <p:cTn id="36" dur="250" fill="hold"/>
                                        <p:tgtEl>
                                          <p:spTgt spid="7"/>
                                        </p:tgtEl>
                                        <p:attrNameLst>
                                          <p:attrName>ppt_y</p:attrName>
                                        </p:attrNameLst>
                                      </p:cBhvr>
                                      <p:tavLst>
                                        <p:tav tm="0">
                                          <p:val>
                                            <p:strVal val="#ppt_y"/>
                                          </p:val>
                                        </p:tav>
                                        <p:tav tm="100000">
                                          <p:val>
                                            <p:strVal val="#ppt_y"/>
                                          </p:val>
                                        </p:tav>
                                      </p:tavLst>
                                    </p:anim>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20" grpId="0" animBg="1"/>
      <p:bldP spid="21" grpId="0" animBg="1"/>
      <p:bldP spid="1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9243941" cy="1015663"/>
          </a:xfrm>
          <a:prstGeom prst="rect">
            <a:avLst/>
          </a:prstGeom>
          <a:noFill/>
        </p:spPr>
        <p:txBody>
          <a:bodyPr wrap="none" rtlCol="0">
            <a:spAutoFit/>
          </a:bodyPr>
          <a:lstStyle/>
          <a:p>
            <a:r>
              <a:rPr lang="tr-TR" sz="6000" b="1" dirty="0"/>
              <a:t>Kendimi nasıl koruyabilirim?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E61F4F"/>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61F4F"/>
                    </a:solidFill>
                  </a:rPr>
                  <a:t>57</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4" cstate="print"/>
            <a:srcRect/>
            <a:stretch>
              <a:fillRect l="-81000" t="-32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7" name="Grup 6"/>
          <p:cNvGrpSpPr/>
          <p:nvPr/>
        </p:nvGrpSpPr>
        <p:grpSpPr>
          <a:xfrm>
            <a:off x="-14288" y="1649413"/>
            <a:ext cx="5180013" cy="630237"/>
            <a:chOff x="-14288" y="1649413"/>
            <a:chExt cx="5180013" cy="630237"/>
          </a:xfrm>
        </p:grpSpPr>
        <p:sp>
          <p:nvSpPr>
            <p:cNvPr id="6" name="Freeform 5"/>
            <p:cNvSpPr>
              <a:spLocks/>
            </p:cNvSpPr>
            <p:nvPr/>
          </p:nvSpPr>
          <p:spPr bwMode="auto">
            <a:xfrm>
              <a:off x="-14288" y="1649413"/>
              <a:ext cx="5180013" cy="630237"/>
            </a:xfrm>
            <a:custGeom>
              <a:avLst/>
              <a:gdLst>
                <a:gd name="T0" fmla="*/ 3263 w 3263"/>
                <a:gd name="T1" fmla="*/ 206 h 397"/>
                <a:gd name="T2" fmla="*/ 3059 w 3263"/>
                <a:gd name="T3" fmla="*/ 0 h 397"/>
                <a:gd name="T4" fmla="*/ 0 w 3263"/>
                <a:gd name="T5" fmla="*/ 0 h 397"/>
                <a:gd name="T6" fmla="*/ 0 w 3263"/>
                <a:gd name="T7" fmla="*/ 397 h 397"/>
                <a:gd name="T8" fmla="*/ 3075 w 3263"/>
                <a:gd name="T9" fmla="*/ 397 h 397"/>
                <a:gd name="T10" fmla="*/ 3263 w 3263"/>
                <a:gd name="T11" fmla="*/ 206 h 397"/>
              </a:gdLst>
              <a:ahLst/>
              <a:cxnLst>
                <a:cxn ang="0">
                  <a:pos x="T0" y="T1"/>
                </a:cxn>
                <a:cxn ang="0">
                  <a:pos x="T2" y="T3"/>
                </a:cxn>
                <a:cxn ang="0">
                  <a:pos x="T4" y="T5"/>
                </a:cxn>
                <a:cxn ang="0">
                  <a:pos x="T6" y="T7"/>
                </a:cxn>
                <a:cxn ang="0">
                  <a:pos x="T8" y="T9"/>
                </a:cxn>
                <a:cxn ang="0">
                  <a:pos x="T10" y="T11"/>
                </a:cxn>
              </a:cxnLst>
              <a:rect l="0" t="0" r="r" b="b"/>
              <a:pathLst>
                <a:path w="3263" h="397">
                  <a:moveTo>
                    <a:pt x="3263" y="206"/>
                  </a:moveTo>
                  <a:lnTo>
                    <a:pt x="3059" y="0"/>
                  </a:lnTo>
                  <a:lnTo>
                    <a:pt x="0" y="0"/>
                  </a:lnTo>
                  <a:lnTo>
                    <a:pt x="0" y="397"/>
                  </a:lnTo>
                  <a:lnTo>
                    <a:pt x="3075" y="397"/>
                  </a:lnTo>
                  <a:lnTo>
                    <a:pt x="3263" y="206"/>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7" name="Dikdörtgen 16"/>
            <p:cNvSpPr/>
            <p:nvPr/>
          </p:nvSpPr>
          <p:spPr>
            <a:xfrm>
              <a:off x="447166" y="1778516"/>
              <a:ext cx="2341603" cy="369332"/>
            </a:xfrm>
            <a:prstGeom prst="rect">
              <a:avLst/>
            </a:prstGeom>
          </p:spPr>
          <p:txBody>
            <a:bodyPr wrap="none">
              <a:spAutoFit/>
            </a:bodyPr>
            <a:lstStyle/>
            <a:p>
              <a:r>
                <a:rPr lang="tr-TR" dirty="0">
                  <a:solidFill>
                    <a:schemeClr val="bg1"/>
                  </a:solidFill>
                </a:rPr>
                <a:t>Zaman Sınırlaması Şart</a:t>
              </a:r>
            </a:p>
          </p:txBody>
        </p:sp>
      </p:grpSp>
      <p:sp>
        <p:nvSpPr>
          <p:cNvPr id="18" name="Metin kutusu 17"/>
          <p:cNvSpPr txBox="1"/>
          <p:nvPr/>
        </p:nvSpPr>
        <p:spPr>
          <a:xfrm>
            <a:off x="435784" y="2592497"/>
            <a:ext cx="3677160" cy="707886"/>
          </a:xfrm>
          <a:prstGeom prst="rect">
            <a:avLst/>
          </a:prstGeom>
          <a:noFill/>
        </p:spPr>
        <p:txBody>
          <a:bodyPr wrap="none" rtlCol="0">
            <a:spAutoFit/>
          </a:bodyPr>
          <a:lstStyle/>
          <a:p>
            <a:r>
              <a:rPr lang="tr-TR" sz="2000" dirty="0">
                <a:solidFill>
                  <a:srgbClr val="575757"/>
                </a:solidFill>
              </a:rPr>
              <a:t>Teknoloji ile geçireceğiniz zamanı </a:t>
            </a:r>
          </a:p>
          <a:p>
            <a:r>
              <a:rPr lang="tr-TR" sz="2000" dirty="0">
                <a:solidFill>
                  <a:srgbClr val="575757"/>
                </a:solidFill>
              </a:rPr>
              <a:t>başından planlayın.</a:t>
            </a:r>
          </a:p>
        </p:txBody>
      </p:sp>
    </p:spTree>
    <p:extLst>
      <p:ext uri="{BB962C8B-B14F-4D97-AF65-F5344CB8AC3E}">
        <p14:creationId xmlns="" xmlns:p14="http://schemas.microsoft.com/office/powerpoint/2010/main" val="171091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250"/>
                                        <p:tgtEl>
                                          <p:spTgt spid="20"/>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250"/>
                                        <p:tgtEl>
                                          <p:spTgt spid="21"/>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250"/>
                                        <p:tgtEl>
                                          <p:spTgt spid="18"/>
                                        </p:tgtEl>
                                      </p:cBhvr>
                                    </p:animEffect>
                                  </p:childTnLst>
                                </p:cTn>
                              </p:par>
                            </p:childTnLst>
                          </p:cTn>
                        </p:par>
                        <p:par>
                          <p:cTn id="36" fill="hold">
                            <p:stCondLst>
                              <p:cond delay="1750"/>
                            </p:stCondLst>
                            <p:childTnLst>
                              <p:par>
                                <p:cTn id="37" presetID="2" presetClass="entr" presetSubtype="8"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250" fill="hold"/>
                                        <p:tgtEl>
                                          <p:spTgt spid="7"/>
                                        </p:tgtEl>
                                        <p:attrNameLst>
                                          <p:attrName>ppt_x</p:attrName>
                                        </p:attrNameLst>
                                      </p:cBhvr>
                                      <p:tavLst>
                                        <p:tav tm="0">
                                          <p:val>
                                            <p:strVal val="0-#ppt_w/2"/>
                                          </p:val>
                                        </p:tav>
                                        <p:tav tm="100000">
                                          <p:val>
                                            <p:strVal val="#ppt_x"/>
                                          </p:val>
                                        </p:tav>
                                      </p:tavLst>
                                    </p:anim>
                                    <p:anim calcmode="lin" valueType="num">
                                      <p:cBhvr additive="base">
                                        <p:cTn id="40" dur="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20" grpId="0" animBg="1"/>
      <p:bldP spid="21" grpId="0" animBg="1"/>
      <p:bldP spid="1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9243941" cy="1015663"/>
          </a:xfrm>
          <a:prstGeom prst="rect">
            <a:avLst/>
          </a:prstGeom>
          <a:noFill/>
        </p:spPr>
        <p:txBody>
          <a:bodyPr wrap="none" rtlCol="0">
            <a:spAutoFit/>
          </a:bodyPr>
          <a:lstStyle/>
          <a:p>
            <a:r>
              <a:rPr lang="tr-TR" sz="6000" b="1" dirty="0"/>
              <a:t>Kendimi nasıl koruyabilirim?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E61F4F"/>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61F4F"/>
                    </a:solidFill>
                  </a:rPr>
                  <a:t>54</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4" cstate="print"/>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7" name="Grup 6"/>
          <p:cNvGrpSpPr/>
          <p:nvPr/>
        </p:nvGrpSpPr>
        <p:grpSpPr>
          <a:xfrm>
            <a:off x="-14288" y="1649413"/>
            <a:ext cx="5180013" cy="630237"/>
            <a:chOff x="-14288" y="1649413"/>
            <a:chExt cx="5180013" cy="630237"/>
          </a:xfrm>
        </p:grpSpPr>
        <p:sp>
          <p:nvSpPr>
            <p:cNvPr id="6" name="Freeform 5"/>
            <p:cNvSpPr>
              <a:spLocks/>
            </p:cNvSpPr>
            <p:nvPr/>
          </p:nvSpPr>
          <p:spPr bwMode="auto">
            <a:xfrm>
              <a:off x="-14288" y="1649413"/>
              <a:ext cx="5180013" cy="630237"/>
            </a:xfrm>
            <a:custGeom>
              <a:avLst/>
              <a:gdLst>
                <a:gd name="T0" fmla="*/ 3263 w 3263"/>
                <a:gd name="T1" fmla="*/ 206 h 397"/>
                <a:gd name="T2" fmla="*/ 3059 w 3263"/>
                <a:gd name="T3" fmla="*/ 0 h 397"/>
                <a:gd name="T4" fmla="*/ 0 w 3263"/>
                <a:gd name="T5" fmla="*/ 0 h 397"/>
                <a:gd name="T6" fmla="*/ 0 w 3263"/>
                <a:gd name="T7" fmla="*/ 397 h 397"/>
                <a:gd name="T8" fmla="*/ 3075 w 3263"/>
                <a:gd name="T9" fmla="*/ 397 h 397"/>
                <a:gd name="T10" fmla="*/ 3263 w 3263"/>
                <a:gd name="T11" fmla="*/ 206 h 397"/>
              </a:gdLst>
              <a:ahLst/>
              <a:cxnLst>
                <a:cxn ang="0">
                  <a:pos x="T0" y="T1"/>
                </a:cxn>
                <a:cxn ang="0">
                  <a:pos x="T2" y="T3"/>
                </a:cxn>
                <a:cxn ang="0">
                  <a:pos x="T4" y="T5"/>
                </a:cxn>
                <a:cxn ang="0">
                  <a:pos x="T6" y="T7"/>
                </a:cxn>
                <a:cxn ang="0">
                  <a:pos x="T8" y="T9"/>
                </a:cxn>
                <a:cxn ang="0">
                  <a:pos x="T10" y="T11"/>
                </a:cxn>
              </a:cxnLst>
              <a:rect l="0" t="0" r="r" b="b"/>
              <a:pathLst>
                <a:path w="3263" h="397">
                  <a:moveTo>
                    <a:pt x="3263" y="206"/>
                  </a:moveTo>
                  <a:lnTo>
                    <a:pt x="3059" y="0"/>
                  </a:lnTo>
                  <a:lnTo>
                    <a:pt x="0" y="0"/>
                  </a:lnTo>
                  <a:lnTo>
                    <a:pt x="0" y="397"/>
                  </a:lnTo>
                  <a:lnTo>
                    <a:pt x="3075" y="397"/>
                  </a:lnTo>
                  <a:lnTo>
                    <a:pt x="3263" y="206"/>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7" name="Dikdörtgen 16"/>
            <p:cNvSpPr/>
            <p:nvPr/>
          </p:nvSpPr>
          <p:spPr>
            <a:xfrm>
              <a:off x="447166" y="1778516"/>
              <a:ext cx="2309478" cy="369332"/>
            </a:xfrm>
            <a:prstGeom prst="rect">
              <a:avLst/>
            </a:prstGeom>
          </p:spPr>
          <p:txBody>
            <a:bodyPr wrap="none">
              <a:spAutoFit/>
            </a:bodyPr>
            <a:lstStyle/>
            <a:p>
              <a:r>
                <a:rPr lang="tr-TR" dirty="0">
                  <a:solidFill>
                    <a:schemeClr val="bg1"/>
                  </a:solidFill>
                </a:rPr>
                <a:t>Alternatifler Oluşturun</a:t>
              </a:r>
            </a:p>
          </p:txBody>
        </p:sp>
      </p:grpSp>
      <p:sp>
        <p:nvSpPr>
          <p:cNvPr id="18" name="Metin kutusu 17"/>
          <p:cNvSpPr txBox="1"/>
          <p:nvPr/>
        </p:nvSpPr>
        <p:spPr>
          <a:xfrm>
            <a:off x="435784" y="2592497"/>
            <a:ext cx="4641720" cy="2246769"/>
          </a:xfrm>
          <a:prstGeom prst="rect">
            <a:avLst/>
          </a:prstGeom>
          <a:noFill/>
        </p:spPr>
        <p:txBody>
          <a:bodyPr wrap="none" rtlCol="0">
            <a:spAutoFit/>
          </a:bodyPr>
          <a:lstStyle/>
          <a:p>
            <a:r>
              <a:rPr lang="tr-TR" sz="2000" dirty="0">
                <a:solidFill>
                  <a:srgbClr val="575757"/>
                </a:solidFill>
              </a:rPr>
              <a:t>Evde/okulda ya da ev/okul dışında severek </a:t>
            </a:r>
          </a:p>
          <a:p>
            <a:r>
              <a:rPr lang="tr-TR" sz="2000" dirty="0">
                <a:solidFill>
                  <a:srgbClr val="575757"/>
                </a:solidFill>
              </a:rPr>
              <a:t>yapabileceğiniz alternatifler bulun.</a:t>
            </a:r>
          </a:p>
          <a:p>
            <a:r>
              <a:rPr lang="tr-TR" sz="2000" dirty="0">
                <a:solidFill>
                  <a:srgbClr val="575757"/>
                </a:solidFill>
              </a:rPr>
              <a:t> </a:t>
            </a:r>
          </a:p>
          <a:p>
            <a:r>
              <a:rPr lang="tr-TR" sz="2000" dirty="0">
                <a:solidFill>
                  <a:srgbClr val="575757"/>
                </a:solidFill>
              </a:rPr>
              <a:t>Bu bir spor ya da hobi çalışmasına </a:t>
            </a:r>
          </a:p>
          <a:p>
            <a:r>
              <a:rPr lang="tr-TR" sz="2000" dirty="0">
                <a:solidFill>
                  <a:srgbClr val="575757"/>
                </a:solidFill>
              </a:rPr>
              <a:t>katılmak da olabilir, okulda sınıfça ya da </a:t>
            </a:r>
          </a:p>
          <a:p>
            <a:r>
              <a:rPr lang="tr-TR" sz="2000" dirty="0">
                <a:solidFill>
                  <a:srgbClr val="575757"/>
                </a:solidFill>
              </a:rPr>
              <a:t>evde ailece oyunlar oynamak ya da </a:t>
            </a:r>
          </a:p>
          <a:p>
            <a:r>
              <a:rPr lang="tr-TR" sz="2000" dirty="0">
                <a:solidFill>
                  <a:srgbClr val="575757"/>
                </a:solidFill>
              </a:rPr>
              <a:t>sohbet etmek de olabilir. </a:t>
            </a:r>
          </a:p>
        </p:txBody>
      </p:sp>
    </p:spTree>
    <p:extLst>
      <p:ext uri="{BB962C8B-B14F-4D97-AF65-F5344CB8AC3E}">
        <p14:creationId xmlns="" xmlns:p14="http://schemas.microsoft.com/office/powerpoint/2010/main" val="243317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250"/>
                                        <p:tgtEl>
                                          <p:spTgt spid="20"/>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250"/>
                                        <p:tgtEl>
                                          <p:spTgt spid="21"/>
                                        </p:tgtEl>
                                      </p:cBhvr>
                                    </p:animEffect>
                                  </p:childTnLst>
                                </p:cTn>
                              </p:par>
                            </p:childTnLst>
                          </p:cTn>
                        </p:par>
                        <p:par>
                          <p:cTn id="32" fill="hold">
                            <p:stCondLst>
                              <p:cond delay="1500"/>
                            </p:stCondLst>
                            <p:childTnLst>
                              <p:par>
                                <p:cTn id="33" presetID="2" presetClass="entr" presetSubtype="8"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250" fill="hold"/>
                                        <p:tgtEl>
                                          <p:spTgt spid="7"/>
                                        </p:tgtEl>
                                        <p:attrNameLst>
                                          <p:attrName>ppt_x</p:attrName>
                                        </p:attrNameLst>
                                      </p:cBhvr>
                                      <p:tavLst>
                                        <p:tav tm="0">
                                          <p:val>
                                            <p:strVal val="0-#ppt_w/2"/>
                                          </p:val>
                                        </p:tav>
                                        <p:tav tm="100000">
                                          <p:val>
                                            <p:strVal val="#ppt_x"/>
                                          </p:val>
                                        </p:tav>
                                      </p:tavLst>
                                    </p:anim>
                                    <p:anim calcmode="lin" valueType="num">
                                      <p:cBhvr additive="base">
                                        <p:cTn id="36" dur="250" fill="hold"/>
                                        <p:tgtEl>
                                          <p:spTgt spid="7"/>
                                        </p:tgtEl>
                                        <p:attrNameLst>
                                          <p:attrName>ppt_y</p:attrName>
                                        </p:attrNameLst>
                                      </p:cBhvr>
                                      <p:tavLst>
                                        <p:tav tm="0">
                                          <p:val>
                                            <p:strVal val="#ppt_y"/>
                                          </p:val>
                                        </p:tav>
                                        <p:tav tm="100000">
                                          <p:val>
                                            <p:strVal val="#ppt_y"/>
                                          </p:val>
                                        </p:tav>
                                      </p:tavLst>
                                    </p:anim>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20" grpId="0" animBg="1"/>
      <p:bldP spid="21" grpId="0" animBg="1"/>
      <p:bldP spid="1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58</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606296" cy="2862322"/>
          </a:xfrm>
          <a:prstGeom prst="rect">
            <a:avLst/>
          </a:prstGeom>
          <a:noFill/>
        </p:spPr>
        <p:txBody>
          <a:bodyPr wrap="none" rtlCol="0">
            <a:spAutoFit/>
          </a:bodyPr>
          <a:lstStyle/>
          <a:p>
            <a:r>
              <a:rPr lang="tr-TR" sz="6000" b="1" dirty="0"/>
              <a:t>Bağımlılık riskinden </a:t>
            </a:r>
          </a:p>
          <a:p>
            <a:r>
              <a:rPr lang="tr-TR" sz="6000" b="1" dirty="0"/>
              <a:t>korunmak için </a:t>
            </a:r>
          </a:p>
          <a:p>
            <a:r>
              <a:rPr lang="tr-TR" sz="6000" b="1" dirty="0"/>
              <a:t>neler yapabilirim ?</a:t>
            </a:r>
          </a:p>
        </p:txBody>
      </p:sp>
      <p:sp>
        <p:nvSpPr>
          <p:cNvPr id="33" name="Dikdörtgen 32"/>
          <p:cNvSpPr/>
          <p:nvPr/>
        </p:nvSpPr>
        <p:spPr>
          <a:xfrm>
            <a:off x="356650" y="3358485"/>
            <a:ext cx="6096000" cy="1200329"/>
          </a:xfrm>
          <a:prstGeom prst="rect">
            <a:avLst/>
          </a:prstGeom>
        </p:spPr>
        <p:txBody>
          <a:bodyPr>
            <a:spAutoFit/>
          </a:bodyPr>
          <a:lstStyle/>
          <a:p>
            <a:r>
              <a:rPr lang="tr-TR" b="1" dirty="0">
                <a:solidFill>
                  <a:srgbClr val="575757"/>
                </a:solidFill>
              </a:rPr>
              <a:t>Alışkanlıklarınızla Oynayın!</a:t>
            </a:r>
          </a:p>
          <a:p>
            <a:r>
              <a:rPr lang="tr-TR" dirty="0">
                <a:solidFill>
                  <a:srgbClr val="575757"/>
                </a:solidFill>
              </a:rPr>
              <a:t>Alışkın olduğunuz teknoloji kullanma </a:t>
            </a:r>
          </a:p>
          <a:p>
            <a:r>
              <a:rPr lang="tr-TR" dirty="0">
                <a:solidFill>
                  <a:srgbClr val="575757"/>
                </a:solidFill>
              </a:rPr>
              <a:t>zamanını ve mekânını tam zıt saatlere ve </a:t>
            </a:r>
          </a:p>
          <a:p>
            <a:r>
              <a:rPr lang="tr-TR" dirty="0">
                <a:solidFill>
                  <a:srgbClr val="575757"/>
                </a:solidFill>
              </a:rPr>
              <a:t>mekânlara kaydırabilirsiniz.</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cstate="print"/>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 xmlns:p14="http://schemas.microsoft.com/office/powerpoint/2010/main" val="134650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33" grpId="0"/>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59</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606296" cy="2862322"/>
          </a:xfrm>
          <a:prstGeom prst="rect">
            <a:avLst/>
          </a:prstGeom>
          <a:noFill/>
        </p:spPr>
        <p:txBody>
          <a:bodyPr wrap="none" rtlCol="0">
            <a:spAutoFit/>
          </a:bodyPr>
          <a:lstStyle/>
          <a:p>
            <a:r>
              <a:rPr lang="tr-TR" sz="6000" b="1" dirty="0"/>
              <a:t>Bağımlılık riskinden </a:t>
            </a:r>
          </a:p>
          <a:p>
            <a:r>
              <a:rPr lang="tr-TR" sz="6000" b="1" dirty="0"/>
              <a:t>korunmak için </a:t>
            </a:r>
          </a:p>
          <a:p>
            <a:r>
              <a:rPr lang="tr-TR" sz="6000" b="1" dirty="0"/>
              <a:t>neler yapabilirim ?</a:t>
            </a:r>
          </a:p>
        </p:txBody>
      </p:sp>
      <p:sp>
        <p:nvSpPr>
          <p:cNvPr id="33" name="Dikdörtgen 32"/>
          <p:cNvSpPr/>
          <p:nvPr/>
        </p:nvSpPr>
        <p:spPr>
          <a:xfrm>
            <a:off x="356650" y="3358485"/>
            <a:ext cx="6096000" cy="1200329"/>
          </a:xfrm>
          <a:prstGeom prst="rect">
            <a:avLst/>
          </a:prstGeom>
        </p:spPr>
        <p:txBody>
          <a:bodyPr>
            <a:spAutoFit/>
          </a:bodyPr>
          <a:lstStyle/>
          <a:p>
            <a:r>
              <a:rPr lang="tr-TR" b="1" dirty="0">
                <a:solidFill>
                  <a:srgbClr val="575757"/>
                </a:solidFill>
              </a:rPr>
              <a:t>Dış Durdurucu Kullanın!</a:t>
            </a:r>
          </a:p>
          <a:p>
            <a:r>
              <a:rPr lang="tr-TR" dirty="0">
                <a:solidFill>
                  <a:srgbClr val="575757"/>
                </a:solidFill>
              </a:rPr>
              <a:t>Makul süreyle teknoloji kullanımlarınızın </a:t>
            </a:r>
          </a:p>
          <a:p>
            <a:r>
              <a:rPr lang="tr-TR" dirty="0">
                <a:solidFill>
                  <a:srgbClr val="575757"/>
                </a:solidFill>
              </a:rPr>
              <a:t>hemen ardına yapılması zorunlu bir iş </a:t>
            </a:r>
          </a:p>
          <a:p>
            <a:r>
              <a:rPr lang="tr-TR" dirty="0">
                <a:solidFill>
                  <a:srgbClr val="575757"/>
                </a:solidFill>
              </a:rPr>
              <a:t>planlayabilirsiniz.</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cstate="print"/>
            <a:srcRect/>
            <a:stretch>
              <a:fillRect l="-24000" t="-37000" r="-39000" b="-64000"/>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 xmlns:p14="http://schemas.microsoft.com/office/powerpoint/2010/main" val="42027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33" grpId="0"/>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60</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606296" cy="2862322"/>
          </a:xfrm>
          <a:prstGeom prst="rect">
            <a:avLst/>
          </a:prstGeom>
          <a:noFill/>
        </p:spPr>
        <p:txBody>
          <a:bodyPr wrap="none" rtlCol="0">
            <a:spAutoFit/>
          </a:bodyPr>
          <a:lstStyle/>
          <a:p>
            <a:r>
              <a:rPr lang="tr-TR" sz="6000" b="1" dirty="0"/>
              <a:t>Bağımlılık riskinden </a:t>
            </a:r>
          </a:p>
          <a:p>
            <a:r>
              <a:rPr lang="tr-TR" sz="6000" b="1" dirty="0"/>
              <a:t>korunmak için </a:t>
            </a:r>
          </a:p>
          <a:p>
            <a:r>
              <a:rPr lang="tr-TR" sz="6000" b="1" dirty="0"/>
              <a:t>neler yapabilirim ?</a:t>
            </a:r>
          </a:p>
        </p:txBody>
      </p:sp>
      <p:sp>
        <p:nvSpPr>
          <p:cNvPr id="33" name="Dikdörtgen 32"/>
          <p:cNvSpPr/>
          <p:nvPr/>
        </p:nvSpPr>
        <p:spPr>
          <a:xfrm>
            <a:off x="356650" y="3358485"/>
            <a:ext cx="6096000" cy="1200329"/>
          </a:xfrm>
          <a:prstGeom prst="rect">
            <a:avLst/>
          </a:prstGeom>
        </p:spPr>
        <p:txBody>
          <a:bodyPr>
            <a:spAutoFit/>
          </a:bodyPr>
          <a:lstStyle/>
          <a:p>
            <a:r>
              <a:rPr lang="tr-TR" b="1" dirty="0">
                <a:solidFill>
                  <a:srgbClr val="575757"/>
                </a:solidFill>
              </a:rPr>
              <a:t>Kendinize Hedefler Koyun!</a:t>
            </a:r>
          </a:p>
          <a:p>
            <a:r>
              <a:rPr lang="tr-TR" dirty="0">
                <a:solidFill>
                  <a:srgbClr val="575757"/>
                </a:solidFill>
              </a:rPr>
              <a:t>Teknoloji kullanımınıza makul bir zaman </a:t>
            </a:r>
          </a:p>
          <a:p>
            <a:r>
              <a:rPr lang="tr-TR" dirty="0">
                <a:solidFill>
                  <a:srgbClr val="575757"/>
                </a:solidFill>
              </a:rPr>
              <a:t>sınırlaması koyabilir ve bu süreyi yavaş yavaş </a:t>
            </a:r>
          </a:p>
          <a:p>
            <a:r>
              <a:rPr lang="tr-TR" dirty="0">
                <a:solidFill>
                  <a:srgbClr val="575757"/>
                </a:solidFill>
              </a:rPr>
              <a:t>azaltabilirsiniz.</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cstate="print"/>
            <a:srcRect/>
            <a:stretch>
              <a:fillRect/>
            </a:stretch>
          </a:blipFill>
          <a:ln>
            <a:solidFill>
              <a:srgbClr val="DADADA"/>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 xmlns:p14="http://schemas.microsoft.com/office/powerpoint/2010/main" val="330185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33" grpId="0"/>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61</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606296" cy="2862322"/>
          </a:xfrm>
          <a:prstGeom prst="rect">
            <a:avLst/>
          </a:prstGeom>
          <a:noFill/>
        </p:spPr>
        <p:txBody>
          <a:bodyPr wrap="none" rtlCol="0">
            <a:spAutoFit/>
          </a:bodyPr>
          <a:lstStyle/>
          <a:p>
            <a:r>
              <a:rPr lang="tr-TR" sz="6000" b="1" dirty="0"/>
              <a:t>Bağımlılık riskinden </a:t>
            </a:r>
          </a:p>
          <a:p>
            <a:r>
              <a:rPr lang="tr-TR" sz="6000" b="1" dirty="0"/>
              <a:t>korunmak için </a:t>
            </a:r>
          </a:p>
          <a:p>
            <a:r>
              <a:rPr lang="tr-TR" sz="6000" b="1" dirty="0"/>
              <a:t>neler yapabilirim ?</a:t>
            </a:r>
          </a:p>
        </p:txBody>
      </p:sp>
      <p:sp>
        <p:nvSpPr>
          <p:cNvPr id="33" name="Dikdörtgen 32"/>
          <p:cNvSpPr/>
          <p:nvPr/>
        </p:nvSpPr>
        <p:spPr>
          <a:xfrm>
            <a:off x="356650" y="3358485"/>
            <a:ext cx="6096000" cy="1200329"/>
          </a:xfrm>
          <a:prstGeom prst="rect">
            <a:avLst/>
          </a:prstGeom>
        </p:spPr>
        <p:txBody>
          <a:bodyPr>
            <a:spAutoFit/>
          </a:bodyPr>
          <a:lstStyle/>
          <a:p>
            <a:r>
              <a:rPr lang="tr-TR" b="1" dirty="0">
                <a:solidFill>
                  <a:srgbClr val="575757"/>
                </a:solidFill>
              </a:rPr>
              <a:t>Çok Kullandığınız İşlevlerden Uzak Durun!</a:t>
            </a:r>
          </a:p>
          <a:p>
            <a:r>
              <a:rPr lang="tr-TR" dirty="0">
                <a:solidFill>
                  <a:srgbClr val="575757"/>
                </a:solidFill>
              </a:rPr>
              <a:t>Sık kullandığınız teknoloji ürününün işlevinden olabildiğince uzaklaşıp alternatiflerine yönelebilir, örneğin sosyal medya çok </a:t>
            </a:r>
          </a:p>
          <a:p>
            <a:r>
              <a:rPr lang="tr-TR" dirty="0">
                <a:solidFill>
                  <a:srgbClr val="575757"/>
                </a:solidFill>
              </a:rPr>
              <a:t>kullanıyorsanız klasik mektuplara başvurabilirsiniz.</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cstate="print"/>
            <a:srcRect/>
            <a:stretch>
              <a:fillRect t="-37000" b="-64000"/>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 xmlns:p14="http://schemas.microsoft.com/office/powerpoint/2010/main" val="382555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33" grpId="0"/>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62</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606296" cy="2862322"/>
          </a:xfrm>
          <a:prstGeom prst="rect">
            <a:avLst/>
          </a:prstGeom>
          <a:noFill/>
        </p:spPr>
        <p:txBody>
          <a:bodyPr wrap="none" rtlCol="0">
            <a:spAutoFit/>
          </a:bodyPr>
          <a:lstStyle/>
          <a:p>
            <a:r>
              <a:rPr lang="tr-TR" sz="6000" b="1" dirty="0"/>
              <a:t>Bağımlılık riskinden </a:t>
            </a:r>
          </a:p>
          <a:p>
            <a:r>
              <a:rPr lang="tr-TR" sz="6000" b="1" dirty="0"/>
              <a:t>korunmak için </a:t>
            </a:r>
          </a:p>
          <a:p>
            <a:r>
              <a:rPr lang="tr-TR" sz="6000" b="1" dirty="0"/>
              <a:t>neler yapabilirim ?</a:t>
            </a:r>
          </a:p>
        </p:txBody>
      </p:sp>
      <p:sp>
        <p:nvSpPr>
          <p:cNvPr id="33" name="Dikdörtgen 32"/>
          <p:cNvSpPr/>
          <p:nvPr/>
        </p:nvSpPr>
        <p:spPr>
          <a:xfrm>
            <a:off x="356650" y="3358485"/>
            <a:ext cx="6096000" cy="1200329"/>
          </a:xfrm>
          <a:prstGeom prst="rect">
            <a:avLst/>
          </a:prstGeom>
        </p:spPr>
        <p:txBody>
          <a:bodyPr>
            <a:spAutoFit/>
          </a:bodyPr>
          <a:lstStyle/>
          <a:p>
            <a:r>
              <a:rPr lang="tr-TR" b="1" dirty="0">
                <a:solidFill>
                  <a:srgbClr val="575757"/>
                </a:solidFill>
              </a:rPr>
              <a:t>Hatırlatıcı Kartlar Kullanın!</a:t>
            </a:r>
          </a:p>
          <a:p>
            <a:r>
              <a:rPr lang="tr-TR" dirty="0">
                <a:solidFill>
                  <a:srgbClr val="575757"/>
                </a:solidFill>
              </a:rPr>
              <a:t>Teknolojinin bağımlı kullanımının neler </a:t>
            </a:r>
          </a:p>
          <a:p>
            <a:r>
              <a:rPr lang="tr-TR" dirty="0">
                <a:solidFill>
                  <a:srgbClr val="575757"/>
                </a:solidFill>
              </a:rPr>
              <a:t>kaybettireceğini hatırlatıcı kartları evinizin </a:t>
            </a:r>
          </a:p>
          <a:p>
            <a:r>
              <a:rPr lang="tr-TR" dirty="0">
                <a:solidFill>
                  <a:srgbClr val="575757"/>
                </a:solidFill>
              </a:rPr>
              <a:t>uygun yerlerine asabilirsiniz.</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cstate="print"/>
            <a:srcRect/>
            <a:stretch>
              <a:fillRect t="-36000" b="-24000"/>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 xmlns:p14="http://schemas.microsoft.com/office/powerpoint/2010/main" val="38841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33" grpId="0"/>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63</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606296" cy="2862322"/>
          </a:xfrm>
          <a:prstGeom prst="rect">
            <a:avLst/>
          </a:prstGeom>
          <a:noFill/>
        </p:spPr>
        <p:txBody>
          <a:bodyPr wrap="none" rtlCol="0">
            <a:spAutoFit/>
          </a:bodyPr>
          <a:lstStyle/>
          <a:p>
            <a:r>
              <a:rPr lang="tr-TR" sz="6000" b="1" dirty="0"/>
              <a:t>Bağımlılık riskinden </a:t>
            </a:r>
          </a:p>
          <a:p>
            <a:r>
              <a:rPr lang="tr-TR" sz="6000" b="1" dirty="0"/>
              <a:t>korunmak için </a:t>
            </a:r>
          </a:p>
          <a:p>
            <a:r>
              <a:rPr lang="tr-TR" sz="6000" b="1" dirty="0"/>
              <a:t>neler yapabilirim ?</a:t>
            </a:r>
          </a:p>
        </p:txBody>
      </p:sp>
      <p:sp>
        <p:nvSpPr>
          <p:cNvPr id="33" name="Dikdörtgen 32"/>
          <p:cNvSpPr/>
          <p:nvPr/>
        </p:nvSpPr>
        <p:spPr>
          <a:xfrm>
            <a:off x="356650" y="3358485"/>
            <a:ext cx="6096000" cy="1200329"/>
          </a:xfrm>
          <a:prstGeom prst="rect">
            <a:avLst/>
          </a:prstGeom>
        </p:spPr>
        <p:txBody>
          <a:bodyPr>
            <a:spAutoFit/>
          </a:bodyPr>
          <a:lstStyle/>
          <a:p>
            <a:r>
              <a:rPr lang="tr-TR" b="1" dirty="0">
                <a:solidFill>
                  <a:srgbClr val="575757"/>
                </a:solidFill>
              </a:rPr>
              <a:t>Gerektiğinde Yardım İsteyin!</a:t>
            </a:r>
          </a:p>
          <a:p>
            <a:r>
              <a:rPr lang="tr-TR" dirty="0">
                <a:solidFill>
                  <a:srgbClr val="575757"/>
                </a:solidFill>
              </a:rPr>
              <a:t>Başta okul rehber öğretmeni olmak üzere </a:t>
            </a:r>
          </a:p>
          <a:p>
            <a:r>
              <a:rPr lang="tr-TR" dirty="0">
                <a:solidFill>
                  <a:srgbClr val="575757"/>
                </a:solidFill>
              </a:rPr>
              <a:t>ihtiyaç duyduğunuzda uzman desteği </a:t>
            </a:r>
          </a:p>
          <a:p>
            <a:r>
              <a:rPr lang="tr-TR" dirty="0">
                <a:solidFill>
                  <a:srgbClr val="575757"/>
                </a:solidFill>
              </a:rPr>
              <a:t>alabilirsiniz.</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cstate="print"/>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 xmlns:p14="http://schemas.microsoft.com/office/powerpoint/2010/main" val="155281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33" grpId="0"/>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64</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606296" cy="2862322"/>
          </a:xfrm>
          <a:prstGeom prst="rect">
            <a:avLst/>
          </a:prstGeom>
          <a:noFill/>
        </p:spPr>
        <p:txBody>
          <a:bodyPr wrap="none" rtlCol="0">
            <a:spAutoFit/>
          </a:bodyPr>
          <a:lstStyle/>
          <a:p>
            <a:r>
              <a:rPr lang="tr-TR" sz="6000" b="1" dirty="0"/>
              <a:t>Bağımlılık riskinden </a:t>
            </a:r>
          </a:p>
          <a:p>
            <a:r>
              <a:rPr lang="tr-TR" sz="6000" b="1" dirty="0"/>
              <a:t>korunmak için </a:t>
            </a:r>
          </a:p>
          <a:p>
            <a:r>
              <a:rPr lang="tr-TR" sz="6000" b="1" dirty="0"/>
              <a:t>neler yapabilirim ?</a:t>
            </a:r>
          </a:p>
        </p:txBody>
      </p:sp>
      <p:sp>
        <p:nvSpPr>
          <p:cNvPr id="33" name="Dikdörtgen 32"/>
          <p:cNvSpPr/>
          <p:nvPr/>
        </p:nvSpPr>
        <p:spPr>
          <a:xfrm>
            <a:off x="356650" y="3358485"/>
            <a:ext cx="6096000" cy="1477328"/>
          </a:xfrm>
          <a:prstGeom prst="rect">
            <a:avLst/>
          </a:prstGeom>
        </p:spPr>
        <p:txBody>
          <a:bodyPr>
            <a:spAutoFit/>
          </a:bodyPr>
          <a:lstStyle/>
          <a:p>
            <a:r>
              <a:rPr lang="tr-TR" b="1" dirty="0">
                <a:solidFill>
                  <a:srgbClr val="575757"/>
                </a:solidFill>
              </a:rPr>
              <a:t>Spor Yapın!</a:t>
            </a:r>
          </a:p>
          <a:p>
            <a:r>
              <a:rPr lang="tr-TR" dirty="0">
                <a:solidFill>
                  <a:srgbClr val="575757"/>
                </a:solidFill>
              </a:rPr>
              <a:t>Spor yapmak vücutta biriken enerjiyi sağlıklı </a:t>
            </a:r>
          </a:p>
          <a:p>
            <a:r>
              <a:rPr lang="tr-TR" dirty="0">
                <a:solidFill>
                  <a:srgbClr val="575757"/>
                </a:solidFill>
              </a:rPr>
              <a:t>bir şekilde boşaltmayı sağlayacağından </a:t>
            </a:r>
          </a:p>
          <a:p>
            <a:r>
              <a:rPr lang="tr-TR" dirty="0">
                <a:solidFill>
                  <a:srgbClr val="575757"/>
                </a:solidFill>
              </a:rPr>
              <a:t>bağımlılığın tedavi sürecini </a:t>
            </a:r>
          </a:p>
          <a:p>
            <a:r>
              <a:rPr lang="tr-TR" dirty="0">
                <a:solidFill>
                  <a:srgbClr val="575757"/>
                </a:solidFill>
              </a:rPr>
              <a:t>kolaylaştırabilecektir.</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cstate="print"/>
            <a:srcRect/>
            <a:stretch>
              <a:fillRect r="-16000"/>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 xmlns:p14="http://schemas.microsoft.com/office/powerpoint/2010/main" val="220910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33"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cstate="print">
              <a:alphaModFix amt="92000"/>
            </a:blip>
            <a:srcRect/>
            <a:stretch>
              <a:fillRect l="-8000" t="-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solidFill>
                <a:srgbClr val="EE7430"/>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773282" cy="1015663"/>
          </a:xfrm>
          <a:prstGeom prst="rect">
            <a:avLst/>
          </a:prstGeom>
          <a:noFill/>
        </p:spPr>
        <p:txBody>
          <a:bodyPr wrap="none" rtlCol="0">
            <a:spAutoFit/>
          </a:bodyPr>
          <a:lstStyle/>
          <a:p>
            <a:r>
              <a:rPr lang="tr-TR" sz="6000" b="1" dirty="0"/>
              <a:t>Sebepler neler olabilir?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06</a:t>
                </a:r>
              </a:p>
            </p:txBody>
          </p:sp>
        </p:grpSp>
        <p:pic>
          <p:nvPicPr>
            <p:cNvPr id="123" name="Resim 122"/>
            <p:cNvPicPr>
              <a:picLocks noChangeAspect="1"/>
            </p:cNvPicPr>
            <p:nvPr/>
          </p:nvPicPr>
          <p:blipFill>
            <a:blip r:embed="rId4" cstate="print"/>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EE7430"/>
              </a:solidFill>
            </a:endParaRPr>
          </a:p>
        </p:txBody>
      </p:sp>
      <p:grpSp>
        <p:nvGrpSpPr>
          <p:cNvPr id="10" name="Grup 9"/>
          <p:cNvGrpSpPr/>
          <p:nvPr/>
        </p:nvGrpSpPr>
        <p:grpSpPr>
          <a:xfrm>
            <a:off x="554927" y="2066572"/>
            <a:ext cx="6932198" cy="400110"/>
            <a:chOff x="554927" y="1881525"/>
            <a:chExt cx="6932198" cy="400110"/>
          </a:xfrm>
        </p:grpSpPr>
        <p:sp>
          <p:nvSpPr>
            <p:cNvPr id="16" name="Metin kutusu 15"/>
            <p:cNvSpPr txBox="1"/>
            <p:nvPr/>
          </p:nvSpPr>
          <p:spPr>
            <a:xfrm>
              <a:off x="746177" y="1881525"/>
              <a:ext cx="6740948" cy="400110"/>
            </a:xfrm>
            <a:prstGeom prst="rect">
              <a:avLst/>
            </a:prstGeom>
            <a:noFill/>
          </p:spPr>
          <p:txBody>
            <a:bodyPr wrap="none" rtlCol="0">
              <a:spAutoFit/>
            </a:bodyPr>
            <a:lstStyle/>
            <a:p>
              <a:r>
                <a:rPr lang="tr-TR" sz="2000" dirty="0">
                  <a:solidFill>
                    <a:srgbClr val="575757"/>
                  </a:solidFill>
                </a:rPr>
                <a:t>Kontrolsüz ve ölçüsüz kullanımın ne olduğuna dair bilgi eksikliği</a:t>
              </a:r>
            </a:p>
          </p:txBody>
        </p:sp>
        <p:pic>
          <p:nvPicPr>
            <p:cNvPr id="2" name="Resim 1"/>
            <p:cNvPicPr>
              <a:picLocks noChangeAspect="1"/>
            </p:cNvPicPr>
            <p:nvPr/>
          </p:nvPicPr>
          <p:blipFill>
            <a:blip r:embed="rId5" cstate="print"/>
            <a:stretch>
              <a:fillRect/>
            </a:stretch>
          </p:blipFill>
          <p:spPr>
            <a:xfrm>
              <a:off x="554927" y="1991580"/>
              <a:ext cx="191250" cy="180000"/>
            </a:xfrm>
            <a:prstGeom prst="rect">
              <a:avLst/>
            </a:prstGeom>
          </p:spPr>
        </p:pic>
      </p:grpSp>
      <p:grpSp>
        <p:nvGrpSpPr>
          <p:cNvPr id="25" name="Grup 24"/>
          <p:cNvGrpSpPr/>
          <p:nvPr/>
        </p:nvGrpSpPr>
        <p:grpSpPr>
          <a:xfrm>
            <a:off x="554927" y="2681971"/>
            <a:ext cx="6130696" cy="400110"/>
            <a:chOff x="554927" y="1881525"/>
            <a:chExt cx="6130696" cy="400110"/>
          </a:xfrm>
        </p:grpSpPr>
        <p:sp>
          <p:nvSpPr>
            <p:cNvPr id="26" name="Metin kutusu 25"/>
            <p:cNvSpPr txBox="1"/>
            <p:nvPr/>
          </p:nvSpPr>
          <p:spPr>
            <a:xfrm>
              <a:off x="746177" y="1881525"/>
              <a:ext cx="5939446" cy="400110"/>
            </a:xfrm>
            <a:prstGeom prst="rect">
              <a:avLst/>
            </a:prstGeom>
            <a:noFill/>
          </p:spPr>
          <p:txBody>
            <a:bodyPr wrap="none" rtlCol="0">
              <a:spAutoFit/>
            </a:bodyPr>
            <a:lstStyle/>
            <a:p>
              <a:r>
                <a:rPr lang="tr-TR" sz="2000" dirty="0">
                  <a:solidFill>
                    <a:srgbClr val="575757"/>
                  </a:solidFill>
                </a:rPr>
                <a:t>Bağımlılığın sonuçlarını bilmemek veya önemsememek</a:t>
              </a:r>
            </a:p>
          </p:txBody>
        </p:sp>
        <p:pic>
          <p:nvPicPr>
            <p:cNvPr id="29" name="Resim 28"/>
            <p:cNvPicPr>
              <a:picLocks noChangeAspect="1"/>
            </p:cNvPicPr>
            <p:nvPr/>
          </p:nvPicPr>
          <p:blipFill>
            <a:blip r:embed="rId5" cstate="print"/>
            <a:stretch>
              <a:fillRect/>
            </a:stretch>
          </p:blipFill>
          <p:spPr>
            <a:xfrm>
              <a:off x="554927" y="1991580"/>
              <a:ext cx="191250" cy="180000"/>
            </a:xfrm>
            <a:prstGeom prst="rect">
              <a:avLst/>
            </a:prstGeom>
          </p:spPr>
        </p:pic>
      </p:grpSp>
      <p:grpSp>
        <p:nvGrpSpPr>
          <p:cNvPr id="30" name="Grup 29"/>
          <p:cNvGrpSpPr/>
          <p:nvPr/>
        </p:nvGrpSpPr>
        <p:grpSpPr>
          <a:xfrm>
            <a:off x="554927" y="3331225"/>
            <a:ext cx="4279613" cy="400110"/>
            <a:chOff x="554927" y="1881525"/>
            <a:chExt cx="4279613" cy="400110"/>
          </a:xfrm>
        </p:grpSpPr>
        <p:sp>
          <p:nvSpPr>
            <p:cNvPr id="31" name="Metin kutusu 30"/>
            <p:cNvSpPr txBox="1"/>
            <p:nvPr/>
          </p:nvSpPr>
          <p:spPr>
            <a:xfrm>
              <a:off x="746177" y="1881525"/>
              <a:ext cx="4088363" cy="400110"/>
            </a:xfrm>
            <a:prstGeom prst="rect">
              <a:avLst/>
            </a:prstGeom>
            <a:noFill/>
          </p:spPr>
          <p:txBody>
            <a:bodyPr wrap="none" rtlCol="0">
              <a:spAutoFit/>
            </a:bodyPr>
            <a:lstStyle/>
            <a:p>
              <a:r>
                <a:rPr lang="tr-TR" sz="2000" dirty="0">
                  <a:solidFill>
                    <a:srgbClr val="575757"/>
                  </a:solidFill>
                </a:rPr>
                <a:t>Merak duygusunu kontrol edememek</a:t>
              </a:r>
            </a:p>
          </p:txBody>
        </p:sp>
        <p:pic>
          <p:nvPicPr>
            <p:cNvPr id="32" name="Resim 31"/>
            <p:cNvPicPr>
              <a:picLocks noChangeAspect="1"/>
            </p:cNvPicPr>
            <p:nvPr/>
          </p:nvPicPr>
          <p:blipFill>
            <a:blip r:embed="rId5" cstate="print"/>
            <a:stretch>
              <a:fillRect/>
            </a:stretch>
          </p:blipFill>
          <p:spPr>
            <a:xfrm>
              <a:off x="554927" y="1991580"/>
              <a:ext cx="191250" cy="180000"/>
            </a:xfrm>
            <a:prstGeom prst="rect">
              <a:avLst/>
            </a:prstGeom>
          </p:spPr>
        </p:pic>
      </p:grpSp>
      <p:grpSp>
        <p:nvGrpSpPr>
          <p:cNvPr id="33" name="Grup 32"/>
          <p:cNvGrpSpPr/>
          <p:nvPr/>
        </p:nvGrpSpPr>
        <p:grpSpPr>
          <a:xfrm>
            <a:off x="554927" y="3951887"/>
            <a:ext cx="5340993" cy="400110"/>
            <a:chOff x="554927" y="1881525"/>
            <a:chExt cx="5340993" cy="400110"/>
          </a:xfrm>
        </p:grpSpPr>
        <p:sp>
          <p:nvSpPr>
            <p:cNvPr id="34" name="Metin kutusu 33"/>
            <p:cNvSpPr txBox="1"/>
            <p:nvPr/>
          </p:nvSpPr>
          <p:spPr>
            <a:xfrm>
              <a:off x="746177" y="1881525"/>
              <a:ext cx="5149743" cy="400110"/>
            </a:xfrm>
            <a:prstGeom prst="rect">
              <a:avLst/>
            </a:prstGeom>
            <a:noFill/>
          </p:spPr>
          <p:txBody>
            <a:bodyPr wrap="none" rtlCol="0">
              <a:spAutoFit/>
            </a:bodyPr>
            <a:lstStyle/>
            <a:p>
              <a:r>
                <a:rPr lang="tr-TR" sz="2000" dirty="0">
                  <a:solidFill>
                    <a:srgbClr val="575757"/>
                  </a:solidFill>
                </a:rPr>
                <a:t>Bağımlı arkadaş çevresinin içerisinde bulunmak</a:t>
              </a:r>
            </a:p>
          </p:txBody>
        </p:sp>
        <p:pic>
          <p:nvPicPr>
            <p:cNvPr id="35" name="Resim 34"/>
            <p:cNvPicPr>
              <a:picLocks noChangeAspect="1"/>
            </p:cNvPicPr>
            <p:nvPr/>
          </p:nvPicPr>
          <p:blipFill>
            <a:blip r:embed="rId5" cstate="print"/>
            <a:stretch>
              <a:fillRect/>
            </a:stretch>
          </p:blipFill>
          <p:spPr>
            <a:xfrm>
              <a:off x="554927" y="1991580"/>
              <a:ext cx="191250" cy="180000"/>
            </a:xfrm>
            <a:prstGeom prst="rect">
              <a:avLst/>
            </a:prstGeom>
          </p:spPr>
        </p:pic>
      </p:grpSp>
    </p:spTree>
    <p:extLst>
      <p:ext uri="{BB962C8B-B14F-4D97-AF65-F5344CB8AC3E}">
        <p14:creationId xmlns="" xmlns:p14="http://schemas.microsoft.com/office/powerpoint/2010/main" val="373021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250"/>
                                        <p:tgtEl>
                                          <p:spTgt spid="25"/>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250"/>
                                        <p:tgtEl>
                                          <p:spTgt spid="30"/>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65</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606296" cy="2862322"/>
          </a:xfrm>
          <a:prstGeom prst="rect">
            <a:avLst/>
          </a:prstGeom>
          <a:noFill/>
        </p:spPr>
        <p:txBody>
          <a:bodyPr wrap="none" rtlCol="0">
            <a:spAutoFit/>
          </a:bodyPr>
          <a:lstStyle/>
          <a:p>
            <a:r>
              <a:rPr lang="tr-TR" sz="6000" b="1" dirty="0"/>
              <a:t>Bağımlılık riskinden </a:t>
            </a:r>
          </a:p>
          <a:p>
            <a:r>
              <a:rPr lang="tr-TR" sz="6000" b="1" dirty="0"/>
              <a:t>korunmak için </a:t>
            </a:r>
          </a:p>
          <a:p>
            <a:r>
              <a:rPr lang="tr-TR" sz="6000" b="1" dirty="0"/>
              <a:t>neler yapabilirim ?</a:t>
            </a:r>
          </a:p>
        </p:txBody>
      </p:sp>
      <p:sp>
        <p:nvSpPr>
          <p:cNvPr id="33" name="Dikdörtgen 32"/>
          <p:cNvSpPr/>
          <p:nvPr/>
        </p:nvSpPr>
        <p:spPr>
          <a:xfrm>
            <a:off x="356650" y="3358485"/>
            <a:ext cx="6096000" cy="1477328"/>
          </a:xfrm>
          <a:prstGeom prst="rect">
            <a:avLst/>
          </a:prstGeom>
        </p:spPr>
        <p:txBody>
          <a:bodyPr>
            <a:spAutoFit/>
          </a:bodyPr>
          <a:lstStyle/>
          <a:p>
            <a:r>
              <a:rPr lang="tr-TR" b="1" dirty="0">
                <a:solidFill>
                  <a:srgbClr val="575757"/>
                </a:solidFill>
              </a:rPr>
              <a:t>Düşüncelerinizi Kontrol Edin!</a:t>
            </a:r>
          </a:p>
          <a:p>
            <a:r>
              <a:rPr lang="tr-TR" dirty="0">
                <a:solidFill>
                  <a:srgbClr val="575757"/>
                </a:solidFill>
              </a:rPr>
              <a:t>Teknoloji bağımlılığına sebep olan ya da </a:t>
            </a:r>
          </a:p>
          <a:p>
            <a:r>
              <a:rPr lang="tr-TR" dirty="0">
                <a:solidFill>
                  <a:srgbClr val="575757"/>
                </a:solidFill>
              </a:rPr>
              <a:t>teknoloji bağımlılığını arttıran otomatik </a:t>
            </a:r>
          </a:p>
          <a:p>
            <a:r>
              <a:rPr lang="tr-TR" dirty="0">
                <a:solidFill>
                  <a:srgbClr val="575757"/>
                </a:solidFill>
              </a:rPr>
              <a:t>düşüncelerinizi ve </a:t>
            </a:r>
            <a:r>
              <a:rPr lang="tr-TR" dirty="0" err="1">
                <a:solidFill>
                  <a:srgbClr val="575757"/>
                </a:solidFill>
              </a:rPr>
              <a:t>şartlanmışlıklarınızı</a:t>
            </a:r>
            <a:r>
              <a:rPr lang="tr-TR" dirty="0">
                <a:solidFill>
                  <a:srgbClr val="575757"/>
                </a:solidFill>
              </a:rPr>
              <a:t> </a:t>
            </a:r>
          </a:p>
          <a:p>
            <a:r>
              <a:rPr lang="tr-TR" dirty="0">
                <a:solidFill>
                  <a:srgbClr val="575757"/>
                </a:solidFill>
              </a:rPr>
              <a:t>gözden geçirebilirsiniz.</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cstate="print"/>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 xmlns:p14="http://schemas.microsoft.com/office/powerpoint/2010/main" val="52426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33" grpId="0"/>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66</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606296" cy="2862322"/>
          </a:xfrm>
          <a:prstGeom prst="rect">
            <a:avLst/>
          </a:prstGeom>
          <a:noFill/>
        </p:spPr>
        <p:txBody>
          <a:bodyPr wrap="none" rtlCol="0">
            <a:spAutoFit/>
          </a:bodyPr>
          <a:lstStyle/>
          <a:p>
            <a:r>
              <a:rPr lang="tr-TR" sz="6000" b="1" dirty="0"/>
              <a:t>Bağımlılık riskinden </a:t>
            </a:r>
          </a:p>
          <a:p>
            <a:r>
              <a:rPr lang="tr-TR" sz="6000" b="1" dirty="0"/>
              <a:t>korunmak için </a:t>
            </a:r>
          </a:p>
          <a:p>
            <a:r>
              <a:rPr lang="tr-TR" sz="6000" b="1" dirty="0"/>
              <a:t>neler yapabilirim ?</a:t>
            </a:r>
          </a:p>
        </p:txBody>
      </p:sp>
      <p:sp>
        <p:nvSpPr>
          <p:cNvPr id="33" name="Dikdörtgen 32"/>
          <p:cNvSpPr/>
          <p:nvPr/>
        </p:nvSpPr>
        <p:spPr>
          <a:xfrm>
            <a:off x="356650" y="3358485"/>
            <a:ext cx="6096000" cy="1477328"/>
          </a:xfrm>
          <a:prstGeom prst="rect">
            <a:avLst/>
          </a:prstGeom>
        </p:spPr>
        <p:txBody>
          <a:bodyPr>
            <a:spAutoFit/>
          </a:bodyPr>
          <a:lstStyle/>
          <a:p>
            <a:r>
              <a:rPr lang="tr-TR" b="1" dirty="0">
                <a:solidFill>
                  <a:srgbClr val="575757"/>
                </a:solidFill>
              </a:rPr>
              <a:t>Sosyal Beceriler Edinin!</a:t>
            </a:r>
          </a:p>
          <a:p>
            <a:r>
              <a:rPr lang="tr-TR" dirty="0">
                <a:solidFill>
                  <a:srgbClr val="575757"/>
                </a:solidFill>
              </a:rPr>
              <a:t>Yeni yeni sosyal becerilerin kazanılması teknoloji bağımlılığının tedavisinde oldukça faydalı olabilmektedir. Kendini ifade edebilme, iletişim becerilerine sahip olabilme, öfke kontrolü, zaman yönetimi becerilerine sahip olabilme gibi…</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cstate="print"/>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 xmlns:p14="http://schemas.microsoft.com/office/powerpoint/2010/main" val="248787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33" grpId="0"/>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2"/>
          <p:cNvSpPr/>
          <p:nvPr/>
        </p:nvSpPr>
        <p:spPr>
          <a:xfrm>
            <a:off x="355" y="19050"/>
            <a:ext cx="12190922" cy="6781800"/>
          </a:xfrm>
          <a:prstGeom prst="rect">
            <a:avLst/>
          </a:prstGeom>
          <a:blipFill>
            <a:blip r:embed="rId3" cstate="print"/>
            <a:srcRect/>
            <a:stretch>
              <a:fillRect t="-9385" b="-16573"/>
            </a:stretch>
          </a:blipFill>
        </p:spPr>
        <p:txBody>
          <a:bodyPr wrap="square" lIns="0" tIns="0" rIns="0" bIns="0" rtlCol="0"/>
          <a:lstStyle/>
          <a:p>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67</a:t>
                </a:r>
              </a:p>
            </p:txBody>
          </p:sp>
        </p:grpSp>
        <p:pic>
          <p:nvPicPr>
            <p:cNvPr id="123" name="Resim 122"/>
            <p:cNvPicPr>
              <a:picLocks noChangeAspect="1"/>
            </p:cNvPicPr>
            <p:nvPr/>
          </p:nvPicPr>
          <p:blipFill>
            <a:blip r:embed="rId4" cstate="print"/>
            <a:stretch>
              <a:fillRect/>
            </a:stretch>
          </p:blipFill>
          <p:spPr>
            <a:xfrm>
              <a:off x="356650" y="5244614"/>
              <a:ext cx="2148750" cy="1035000"/>
            </a:xfrm>
            <a:prstGeom prst="rect">
              <a:avLst/>
            </a:prstGeom>
          </p:spPr>
        </p:pic>
      </p:grpSp>
      <p:sp>
        <p:nvSpPr>
          <p:cNvPr id="28" name="Metin kutusu 27"/>
          <p:cNvSpPr txBox="1"/>
          <p:nvPr/>
        </p:nvSpPr>
        <p:spPr>
          <a:xfrm>
            <a:off x="661450" y="559872"/>
            <a:ext cx="6279283" cy="1938992"/>
          </a:xfrm>
          <a:prstGeom prst="rect">
            <a:avLst/>
          </a:prstGeom>
          <a:noFill/>
          <a:effectLst>
            <a:outerShdw blurRad="50800" dist="38100" dir="8100000" algn="tr" rotWithShape="0">
              <a:prstClr val="black">
                <a:alpha val="40000"/>
              </a:prstClr>
            </a:outerShdw>
          </a:effectLst>
        </p:spPr>
        <p:txBody>
          <a:bodyPr wrap="none" rtlCol="0">
            <a:spAutoFit/>
          </a:bodyPr>
          <a:lstStyle/>
          <a:p>
            <a:r>
              <a:rPr lang="tr-TR" sz="6000" b="1" dirty="0">
                <a:solidFill>
                  <a:schemeClr val="bg1"/>
                </a:solidFill>
              </a:rPr>
              <a:t>Çocuklarımızı</a:t>
            </a:r>
          </a:p>
          <a:p>
            <a:r>
              <a:rPr lang="tr-TR" sz="6000" b="1" dirty="0">
                <a:solidFill>
                  <a:schemeClr val="bg1"/>
                </a:solidFill>
              </a:rPr>
              <a:t>Nasıl Koruyabiliriz?</a:t>
            </a:r>
          </a:p>
        </p:txBody>
      </p:sp>
    </p:spTree>
    <p:extLst>
      <p:ext uri="{BB962C8B-B14F-4D97-AF65-F5344CB8AC3E}">
        <p14:creationId xmlns="" xmlns:p14="http://schemas.microsoft.com/office/powerpoint/2010/main" val="307296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50"/>
                                        <p:tgtEl>
                                          <p:spTgt spid="13"/>
                                        </p:tgtEl>
                                      </p:cBhvr>
                                    </p:animEffect>
                                  </p:childTnLst>
                                </p:cTn>
                              </p:par>
                            </p:childTnLst>
                          </p:cTn>
                        </p:par>
                        <p:par>
                          <p:cTn id="11" fill="hold">
                            <p:stCondLst>
                              <p:cond delay="250"/>
                            </p:stCondLst>
                            <p:childTnLst>
                              <p:par>
                                <p:cTn id="12" presetID="10"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250"/>
                                        <p:tgtEl>
                                          <p:spTgt spid="15"/>
                                        </p:tgtEl>
                                      </p:cBhvr>
                                    </p:animEffect>
                                  </p:childTnLst>
                                </p:cTn>
                              </p:par>
                              <p:par>
                                <p:cTn id="15" presetID="10" presetClass="entr" presetSubtype="0" fill="hold" nodeType="with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fade">
                                      <p:cBhvr>
                                        <p:cTn id="17" dur="250"/>
                                        <p:tgtEl>
                                          <p:spTgt spid="102"/>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5" grpId="0" animBg="1"/>
      <p:bldP spid="2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68</a:t>
                </a:r>
              </a:p>
            </p:txBody>
          </p:sp>
        </p:grpSp>
        <p:pic>
          <p:nvPicPr>
            <p:cNvPr id="123" name="Resim 122"/>
            <p:cNvPicPr>
              <a:picLocks noChangeAspect="1"/>
            </p:cNvPicPr>
            <p:nvPr/>
          </p:nvPicPr>
          <p:blipFill>
            <a:blip r:embed="rId2"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947736" cy="1938992"/>
          </a:xfrm>
          <a:prstGeom prst="rect">
            <a:avLst/>
          </a:prstGeom>
          <a:noFill/>
        </p:spPr>
        <p:txBody>
          <a:bodyPr wrap="none" rtlCol="0">
            <a:spAutoFit/>
          </a:bodyPr>
          <a:lstStyle/>
          <a:p>
            <a:r>
              <a:rPr lang="tr-TR" sz="6000" b="1" dirty="0"/>
              <a:t>Çocuğumun Durumu </a:t>
            </a:r>
          </a:p>
          <a:p>
            <a:r>
              <a:rPr lang="tr-TR" sz="6000" b="1" dirty="0"/>
              <a:t>Ne Acaba?</a:t>
            </a:r>
          </a:p>
        </p:txBody>
      </p:sp>
      <p:grpSp>
        <p:nvGrpSpPr>
          <p:cNvPr id="18" name="Grup 17"/>
          <p:cNvGrpSpPr/>
          <p:nvPr/>
        </p:nvGrpSpPr>
        <p:grpSpPr>
          <a:xfrm>
            <a:off x="528001" y="2226419"/>
            <a:ext cx="10631611" cy="400110"/>
            <a:chOff x="554927" y="1881525"/>
            <a:chExt cx="10631611" cy="400110"/>
          </a:xfrm>
        </p:grpSpPr>
        <p:sp>
          <p:nvSpPr>
            <p:cNvPr id="19" name="Metin kutusu 18"/>
            <p:cNvSpPr txBox="1"/>
            <p:nvPr/>
          </p:nvSpPr>
          <p:spPr>
            <a:xfrm>
              <a:off x="746175" y="1881525"/>
              <a:ext cx="10440363" cy="400110"/>
            </a:xfrm>
            <a:prstGeom prst="rect">
              <a:avLst/>
            </a:prstGeom>
            <a:noFill/>
          </p:spPr>
          <p:txBody>
            <a:bodyPr wrap="square" rtlCol="0">
              <a:spAutoFit/>
            </a:bodyPr>
            <a:lstStyle/>
            <a:p>
              <a:r>
                <a:rPr lang="tr-TR" sz="2000" b="1" dirty="0">
                  <a:solidFill>
                    <a:srgbClr val="575757"/>
                  </a:solidFill>
                </a:rPr>
                <a:t>İnternete girdiğinde planladığından daha uzun süre kalıyor mu?</a:t>
              </a:r>
            </a:p>
          </p:txBody>
        </p:sp>
        <p:pic>
          <p:nvPicPr>
            <p:cNvPr id="20" name="Resim 19"/>
            <p:cNvPicPr>
              <a:picLocks noChangeAspect="1"/>
            </p:cNvPicPr>
            <p:nvPr/>
          </p:nvPicPr>
          <p:blipFill>
            <a:blip r:embed="rId3" cstate="print"/>
            <a:stretch>
              <a:fillRect/>
            </a:stretch>
          </p:blipFill>
          <p:spPr>
            <a:xfrm>
              <a:off x="554927" y="1991580"/>
              <a:ext cx="191250" cy="180000"/>
            </a:xfrm>
            <a:prstGeom prst="rect">
              <a:avLst/>
            </a:prstGeom>
          </p:spPr>
        </p:pic>
      </p:grpSp>
      <p:grpSp>
        <p:nvGrpSpPr>
          <p:cNvPr id="17" name="Grup 16"/>
          <p:cNvGrpSpPr/>
          <p:nvPr/>
        </p:nvGrpSpPr>
        <p:grpSpPr>
          <a:xfrm>
            <a:off x="528001" y="2562632"/>
            <a:ext cx="10631611" cy="400110"/>
            <a:chOff x="554927" y="1881525"/>
            <a:chExt cx="10631611" cy="400110"/>
          </a:xfrm>
        </p:grpSpPr>
        <p:sp>
          <p:nvSpPr>
            <p:cNvPr id="21" name="Metin kutusu 20"/>
            <p:cNvSpPr txBox="1"/>
            <p:nvPr/>
          </p:nvSpPr>
          <p:spPr>
            <a:xfrm>
              <a:off x="746175" y="1881525"/>
              <a:ext cx="10440363" cy="400110"/>
            </a:xfrm>
            <a:prstGeom prst="rect">
              <a:avLst/>
            </a:prstGeom>
            <a:noFill/>
          </p:spPr>
          <p:txBody>
            <a:bodyPr wrap="square" rtlCol="0">
              <a:spAutoFit/>
            </a:bodyPr>
            <a:lstStyle/>
            <a:p>
              <a:r>
                <a:rPr lang="tr-TR" sz="2000" b="1" dirty="0">
                  <a:solidFill>
                    <a:srgbClr val="575757"/>
                  </a:solidFill>
                </a:rPr>
                <a:t>İnternette daha fazla kalmak için evdeki sorumluluklarını ihmal ediyor mu?</a:t>
              </a:r>
            </a:p>
          </p:txBody>
        </p:sp>
        <p:pic>
          <p:nvPicPr>
            <p:cNvPr id="22" name="Resim 21"/>
            <p:cNvPicPr>
              <a:picLocks noChangeAspect="1"/>
            </p:cNvPicPr>
            <p:nvPr/>
          </p:nvPicPr>
          <p:blipFill>
            <a:blip r:embed="rId3" cstate="print"/>
            <a:stretch>
              <a:fillRect/>
            </a:stretch>
          </p:blipFill>
          <p:spPr>
            <a:xfrm>
              <a:off x="554927" y="1991580"/>
              <a:ext cx="191250" cy="180000"/>
            </a:xfrm>
            <a:prstGeom prst="rect">
              <a:avLst/>
            </a:prstGeom>
          </p:spPr>
        </p:pic>
      </p:grpSp>
      <p:grpSp>
        <p:nvGrpSpPr>
          <p:cNvPr id="23" name="Grup 22"/>
          <p:cNvGrpSpPr/>
          <p:nvPr/>
        </p:nvGrpSpPr>
        <p:grpSpPr>
          <a:xfrm>
            <a:off x="528001" y="2920734"/>
            <a:ext cx="10631611" cy="400110"/>
            <a:chOff x="554927" y="1881525"/>
            <a:chExt cx="10631611" cy="400110"/>
          </a:xfrm>
        </p:grpSpPr>
        <p:sp>
          <p:nvSpPr>
            <p:cNvPr id="24" name="Metin kutusu 23"/>
            <p:cNvSpPr txBox="1"/>
            <p:nvPr/>
          </p:nvSpPr>
          <p:spPr>
            <a:xfrm>
              <a:off x="746175" y="1881525"/>
              <a:ext cx="10440363" cy="400110"/>
            </a:xfrm>
            <a:prstGeom prst="rect">
              <a:avLst/>
            </a:prstGeom>
            <a:noFill/>
          </p:spPr>
          <p:txBody>
            <a:bodyPr wrap="square" rtlCol="0">
              <a:spAutoFit/>
            </a:bodyPr>
            <a:lstStyle/>
            <a:p>
              <a:r>
                <a:rPr lang="tr-TR" sz="2000" b="1" dirty="0">
                  <a:solidFill>
                    <a:srgbClr val="575757"/>
                  </a:solidFill>
                </a:rPr>
                <a:t>İnternetin heyecanını, dostlarının ve arkadaşlarının yakınlığına tercih ediyor mu?</a:t>
              </a:r>
            </a:p>
          </p:txBody>
        </p:sp>
        <p:pic>
          <p:nvPicPr>
            <p:cNvPr id="25" name="Resim 24"/>
            <p:cNvPicPr>
              <a:picLocks noChangeAspect="1"/>
            </p:cNvPicPr>
            <p:nvPr/>
          </p:nvPicPr>
          <p:blipFill>
            <a:blip r:embed="rId3" cstate="print"/>
            <a:stretch>
              <a:fillRect/>
            </a:stretch>
          </p:blipFill>
          <p:spPr>
            <a:xfrm>
              <a:off x="554927" y="1991580"/>
              <a:ext cx="191250" cy="180000"/>
            </a:xfrm>
            <a:prstGeom prst="rect">
              <a:avLst/>
            </a:prstGeom>
          </p:spPr>
        </p:pic>
      </p:grpSp>
      <p:grpSp>
        <p:nvGrpSpPr>
          <p:cNvPr id="29" name="Grup 28"/>
          <p:cNvGrpSpPr/>
          <p:nvPr/>
        </p:nvGrpSpPr>
        <p:grpSpPr>
          <a:xfrm>
            <a:off x="528001" y="3273754"/>
            <a:ext cx="10631611" cy="400110"/>
            <a:chOff x="554927" y="1881525"/>
            <a:chExt cx="10631611" cy="400110"/>
          </a:xfrm>
        </p:grpSpPr>
        <p:sp>
          <p:nvSpPr>
            <p:cNvPr id="30" name="Metin kutusu 29"/>
            <p:cNvSpPr txBox="1"/>
            <p:nvPr/>
          </p:nvSpPr>
          <p:spPr>
            <a:xfrm>
              <a:off x="746175" y="1881525"/>
              <a:ext cx="10440363" cy="400110"/>
            </a:xfrm>
            <a:prstGeom prst="rect">
              <a:avLst/>
            </a:prstGeom>
            <a:noFill/>
          </p:spPr>
          <p:txBody>
            <a:bodyPr wrap="square" rtlCol="0">
              <a:spAutoFit/>
            </a:bodyPr>
            <a:lstStyle/>
            <a:p>
              <a:r>
                <a:rPr lang="tr-TR" sz="2000" b="1" dirty="0">
                  <a:solidFill>
                    <a:srgbClr val="575757"/>
                  </a:solidFill>
                </a:rPr>
                <a:t>İnternet üzerinden yeni birileriyle arkadaşlık kuruyor mu?</a:t>
              </a:r>
            </a:p>
          </p:txBody>
        </p:sp>
        <p:pic>
          <p:nvPicPr>
            <p:cNvPr id="31" name="Resim 30"/>
            <p:cNvPicPr>
              <a:picLocks noChangeAspect="1"/>
            </p:cNvPicPr>
            <p:nvPr/>
          </p:nvPicPr>
          <p:blipFill>
            <a:blip r:embed="rId3" cstate="print"/>
            <a:stretch>
              <a:fillRect/>
            </a:stretch>
          </p:blipFill>
          <p:spPr>
            <a:xfrm>
              <a:off x="554927" y="1991580"/>
              <a:ext cx="191250" cy="180000"/>
            </a:xfrm>
            <a:prstGeom prst="rect">
              <a:avLst/>
            </a:prstGeom>
          </p:spPr>
        </p:pic>
      </p:grpSp>
      <p:grpSp>
        <p:nvGrpSpPr>
          <p:cNvPr id="32" name="Grup 31"/>
          <p:cNvGrpSpPr/>
          <p:nvPr/>
        </p:nvGrpSpPr>
        <p:grpSpPr>
          <a:xfrm>
            <a:off x="528001" y="3629628"/>
            <a:ext cx="10631611" cy="400110"/>
            <a:chOff x="554927" y="1881525"/>
            <a:chExt cx="10631611" cy="400110"/>
          </a:xfrm>
        </p:grpSpPr>
        <p:sp>
          <p:nvSpPr>
            <p:cNvPr id="33" name="Metin kutusu 32"/>
            <p:cNvSpPr txBox="1"/>
            <p:nvPr/>
          </p:nvSpPr>
          <p:spPr>
            <a:xfrm>
              <a:off x="746175" y="1881525"/>
              <a:ext cx="10440363" cy="400110"/>
            </a:xfrm>
            <a:prstGeom prst="rect">
              <a:avLst/>
            </a:prstGeom>
            <a:noFill/>
          </p:spPr>
          <p:txBody>
            <a:bodyPr wrap="square" rtlCol="0">
              <a:spAutoFit/>
            </a:bodyPr>
            <a:lstStyle/>
            <a:p>
              <a:r>
                <a:rPr lang="tr-TR" sz="2000" b="1" dirty="0">
                  <a:solidFill>
                    <a:srgbClr val="575757"/>
                  </a:solidFill>
                </a:rPr>
                <a:t>Hayatındaki insanlar internette geçirdiği süre konusunda şikâyet ediyorlar mı?</a:t>
              </a:r>
            </a:p>
          </p:txBody>
        </p:sp>
        <p:pic>
          <p:nvPicPr>
            <p:cNvPr id="34" name="Resim 33"/>
            <p:cNvPicPr>
              <a:picLocks noChangeAspect="1"/>
            </p:cNvPicPr>
            <p:nvPr/>
          </p:nvPicPr>
          <p:blipFill>
            <a:blip r:embed="rId3" cstate="print"/>
            <a:stretch>
              <a:fillRect/>
            </a:stretch>
          </p:blipFill>
          <p:spPr>
            <a:xfrm>
              <a:off x="554927" y="1991580"/>
              <a:ext cx="191250" cy="180000"/>
            </a:xfrm>
            <a:prstGeom prst="rect">
              <a:avLst/>
            </a:prstGeom>
          </p:spPr>
        </p:pic>
      </p:grpSp>
      <p:grpSp>
        <p:nvGrpSpPr>
          <p:cNvPr id="35" name="Grup 34"/>
          <p:cNvGrpSpPr/>
          <p:nvPr/>
        </p:nvGrpSpPr>
        <p:grpSpPr>
          <a:xfrm>
            <a:off x="528001" y="3987736"/>
            <a:ext cx="10631611" cy="400110"/>
            <a:chOff x="554927" y="1881525"/>
            <a:chExt cx="10631611" cy="400110"/>
          </a:xfrm>
        </p:grpSpPr>
        <p:sp>
          <p:nvSpPr>
            <p:cNvPr id="36" name="Metin kutusu 35"/>
            <p:cNvSpPr txBox="1"/>
            <p:nvPr/>
          </p:nvSpPr>
          <p:spPr>
            <a:xfrm>
              <a:off x="746175" y="1881525"/>
              <a:ext cx="10440363" cy="400110"/>
            </a:xfrm>
            <a:prstGeom prst="rect">
              <a:avLst/>
            </a:prstGeom>
            <a:noFill/>
          </p:spPr>
          <p:txBody>
            <a:bodyPr wrap="square" rtlCol="0">
              <a:spAutoFit/>
            </a:bodyPr>
            <a:lstStyle/>
            <a:p>
              <a:r>
                <a:rPr lang="tr-TR" sz="2000" b="1" dirty="0">
                  <a:solidFill>
                    <a:srgbClr val="575757"/>
                  </a:solidFill>
                </a:rPr>
                <a:t>İnternette geçirdiği zaman sebebiyle derslerinde problem yaşıyor mu?</a:t>
              </a:r>
            </a:p>
          </p:txBody>
        </p:sp>
        <p:pic>
          <p:nvPicPr>
            <p:cNvPr id="37" name="Resim 36"/>
            <p:cNvPicPr>
              <a:picLocks noChangeAspect="1"/>
            </p:cNvPicPr>
            <p:nvPr/>
          </p:nvPicPr>
          <p:blipFill>
            <a:blip r:embed="rId3" cstate="print"/>
            <a:stretch>
              <a:fillRect/>
            </a:stretch>
          </p:blipFill>
          <p:spPr>
            <a:xfrm>
              <a:off x="554927" y="1991580"/>
              <a:ext cx="191250" cy="180000"/>
            </a:xfrm>
            <a:prstGeom prst="rect">
              <a:avLst/>
            </a:prstGeom>
          </p:spPr>
        </p:pic>
      </p:grpSp>
      <p:grpSp>
        <p:nvGrpSpPr>
          <p:cNvPr id="38" name="Grup 37"/>
          <p:cNvGrpSpPr/>
          <p:nvPr/>
        </p:nvGrpSpPr>
        <p:grpSpPr>
          <a:xfrm>
            <a:off x="528001" y="4346343"/>
            <a:ext cx="10631611" cy="400110"/>
            <a:chOff x="554927" y="1881525"/>
            <a:chExt cx="10631611" cy="400110"/>
          </a:xfrm>
        </p:grpSpPr>
        <p:sp>
          <p:nvSpPr>
            <p:cNvPr id="39" name="Metin kutusu 38"/>
            <p:cNvSpPr txBox="1"/>
            <p:nvPr/>
          </p:nvSpPr>
          <p:spPr>
            <a:xfrm>
              <a:off x="746175" y="1881525"/>
              <a:ext cx="10440363" cy="400110"/>
            </a:xfrm>
            <a:prstGeom prst="rect">
              <a:avLst/>
            </a:prstGeom>
            <a:noFill/>
          </p:spPr>
          <p:txBody>
            <a:bodyPr wrap="square" rtlCol="0">
              <a:spAutoFit/>
            </a:bodyPr>
            <a:lstStyle/>
            <a:p>
              <a:r>
                <a:rPr lang="tr-TR" sz="2000" b="1" dirty="0">
                  <a:solidFill>
                    <a:srgbClr val="575757"/>
                  </a:solidFill>
                </a:rPr>
                <a:t>E-mailini çok sık kontrol ediyor mu?</a:t>
              </a:r>
            </a:p>
          </p:txBody>
        </p:sp>
        <p:pic>
          <p:nvPicPr>
            <p:cNvPr id="40" name="Resim 39"/>
            <p:cNvPicPr>
              <a:picLocks noChangeAspect="1"/>
            </p:cNvPicPr>
            <p:nvPr/>
          </p:nvPicPr>
          <p:blipFill>
            <a:blip r:embed="rId3" cstate="print"/>
            <a:stretch>
              <a:fillRect/>
            </a:stretch>
          </p:blipFill>
          <p:spPr>
            <a:xfrm>
              <a:off x="554927" y="1991580"/>
              <a:ext cx="191250" cy="180000"/>
            </a:xfrm>
            <a:prstGeom prst="rect">
              <a:avLst/>
            </a:prstGeom>
          </p:spPr>
        </p:pic>
      </p:grpSp>
      <p:grpSp>
        <p:nvGrpSpPr>
          <p:cNvPr id="41" name="Grup 40"/>
          <p:cNvGrpSpPr/>
          <p:nvPr/>
        </p:nvGrpSpPr>
        <p:grpSpPr>
          <a:xfrm>
            <a:off x="528001" y="4695812"/>
            <a:ext cx="10631611" cy="400110"/>
            <a:chOff x="554927" y="1881525"/>
            <a:chExt cx="10631611" cy="400110"/>
          </a:xfrm>
        </p:grpSpPr>
        <p:sp>
          <p:nvSpPr>
            <p:cNvPr id="42" name="Metin kutusu 41"/>
            <p:cNvSpPr txBox="1"/>
            <p:nvPr/>
          </p:nvSpPr>
          <p:spPr>
            <a:xfrm>
              <a:off x="746175" y="1881525"/>
              <a:ext cx="10440363" cy="400110"/>
            </a:xfrm>
            <a:prstGeom prst="rect">
              <a:avLst/>
            </a:prstGeom>
            <a:noFill/>
          </p:spPr>
          <p:txBody>
            <a:bodyPr wrap="square" rtlCol="0">
              <a:spAutoFit/>
            </a:bodyPr>
            <a:lstStyle/>
            <a:p>
              <a:r>
                <a:rPr lang="tr-TR" sz="2000" b="1" dirty="0">
                  <a:solidFill>
                    <a:srgbClr val="575757"/>
                  </a:solidFill>
                </a:rPr>
                <a:t>İnternet sebebiyle dersteki performansında veya genel üretkenliğinde düşüş oluyor mu?</a:t>
              </a:r>
            </a:p>
          </p:txBody>
        </p:sp>
        <p:pic>
          <p:nvPicPr>
            <p:cNvPr id="43" name="Resim 42"/>
            <p:cNvPicPr>
              <a:picLocks noChangeAspect="1"/>
            </p:cNvPicPr>
            <p:nvPr/>
          </p:nvPicPr>
          <p:blipFill>
            <a:blip r:embed="rId3" cstate="print"/>
            <a:stretch>
              <a:fillRect/>
            </a:stretch>
          </p:blipFill>
          <p:spPr>
            <a:xfrm>
              <a:off x="554927" y="1991580"/>
              <a:ext cx="191250" cy="180000"/>
            </a:xfrm>
            <a:prstGeom prst="rect">
              <a:avLst/>
            </a:prstGeom>
          </p:spPr>
        </p:pic>
      </p:grpSp>
    </p:spTree>
    <p:extLst>
      <p:ext uri="{BB962C8B-B14F-4D97-AF65-F5344CB8AC3E}">
        <p14:creationId xmlns="" xmlns:p14="http://schemas.microsoft.com/office/powerpoint/2010/main" val="3094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50"/>
                                        <p:tgtEl>
                                          <p:spTgt spid="18"/>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250"/>
                                        <p:tgtEl>
                                          <p:spTgt spid="17"/>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250"/>
                                        <p:tgtEl>
                                          <p:spTgt spid="23"/>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250"/>
                                        <p:tgtEl>
                                          <p:spTgt spid="29"/>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250"/>
                                        <p:tgtEl>
                                          <p:spTgt spid="32"/>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250"/>
                                        <p:tgtEl>
                                          <p:spTgt spid="35"/>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250"/>
                                        <p:tgtEl>
                                          <p:spTgt spid="38"/>
                                        </p:tgtEl>
                                      </p:cBhvr>
                                    </p:animEffect>
                                  </p:childTnLst>
                                </p:cTn>
                              </p:par>
                            </p:childTnLst>
                          </p:cTn>
                        </p:par>
                        <p:par>
                          <p:cTn id="57" fill="hold">
                            <p:stCondLst>
                              <p:cond delay="3000"/>
                            </p:stCondLst>
                            <p:childTnLst>
                              <p:par>
                                <p:cTn id="58" presetID="10" presetClass="entr" presetSubtype="0" fill="hold" nodeType="after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69</a:t>
                </a:r>
              </a:p>
            </p:txBody>
          </p:sp>
        </p:grpSp>
        <p:pic>
          <p:nvPicPr>
            <p:cNvPr id="123" name="Resim 122"/>
            <p:cNvPicPr>
              <a:picLocks noChangeAspect="1"/>
            </p:cNvPicPr>
            <p:nvPr/>
          </p:nvPicPr>
          <p:blipFill>
            <a:blip r:embed="rId2"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947736" cy="1938992"/>
          </a:xfrm>
          <a:prstGeom prst="rect">
            <a:avLst/>
          </a:prstGeom>
          <a:noFill/>
        </p:spPr>
        <p:txBody>
          <a:bodyPr wrap="none" rtlCol="0">
            <a:spAutoFit/>
          </a:bodyPr>
          <a:lstStyle/>
          <a:p>
            <a:r>
              <a:rPr lang="tr-TR" sz="6000" b="1" dirty="0"/>
              <a:t>Çocuğumun Durumu </a:t>
            </a:r>
          </a:p>
          <a:p>
            <a:r>
              <a:rPr lang="tr-TR" sz="6000" b="1" dirty="0"/>
              <a:t>Ne Acaba?</a:t>
            </a:r>
          </a:p>
        </p:txBody>
      </p:sp>
      <p:grpSp>
        <p:nvGrpSpPr>
          <p:cNvPr id="18" name="Grup 17"/>
          <p:cNvGrpSpPr/>
          <p:nvPr/>
        </p:nvGrpSpPr>
        <p:grpSpPr>
          <a:xfrm>
            <a:off x="528001" y="2226419"/>
            <a:ext cx="10631611" cy="400110"/>
            <a:chOff x="554927" y="1881525"/>
            <a:chExt cx="10631611" cy="400110"/>
          </a:xfrm>
        </p:grpSpPr>
        <p:sp>
          <p:nvSpPr>
            <p:cNvPr id="19" name="Metin kutusu 18"/>
            <p:cNvSpPr txBox="1"/>
            <p:nvPr/>
          </p:nvSpPr>
          <p:spPr>
            <a:xfrm>
              <a:off x="746175" y="1881525"/>
              <a:ext cx="10440363" cy="400110"/>
            </a:xfrm>
            <a:prstGeom prst="rect">
              <a:avLst/>
            </a:prstGeom>
            <a:noFill/>
          </p:spPr>
          <p:txBody>
            <a:bodyPr wrap="square" rtlCol="0">
              <a:spAutoFit/>
            </a:bodyPr>
            <a:lstStyle/>
            <a:p>
              <a:r>
                <a:rPr lang="tr-TR" sz="2000" b="1" dirty="0">
                  <a:solidFill>
                    <a:srgbClr val="575757"/>
                  </a:solidFill>
                </a:rPr>
                <a:t>İnternette ne yaptığı kendisine sorulduğunda saldırgan ya da ketum oluyor mu?</a:t>
              </a:r>
            </a:p>
          </p:txBody>
        </p:sp>
        <p:pic>
          <p:nvPicPr>
            <p:cNvPr id="20" name="Resim 19"/>
            <p:cNvPicPr>
              <a:picLocks noChangeAspect="1"/>
            </p:cNvPicPr>
            <p:nvPr/>
          </p:nvPicPr>
          <p:blipFill>
            <a:blip r:embed="rId3" cstate="print"/>
            <a:stretch>
              <a:fillRect/>
            </a:stretch>
          </p:blipFill>
          <p:spPr>
            <a:xfrm>
              <a:off x="554927" y="1991580"/>
              <a:ext cx="191250" cy="180000"/>
            </a:xfrm>
            <a:prstGeom prst="rect">
              <a:avLst/>
            </a:prstGeom>
          </p:spPr>
        </p:pic>
      </p:grpSp>
      <p:grpSp>
        <p:nvGrpSpPr>
          <p:cNvPr id="17" name="Grup 16"/>
          <p:cNvGrpSpPr/>
          <p:nvPr/>
        </p:nvGrpSpPr>
        <p:grpSpPr>
          <a:xfrm>
            <a:off x="528001" y="2562632"/>
            <a:ext cx="10631611" cy="707886"/>
            <a:chOff x="554927" y="1881525"/>
            <a:chExt cx="10631611" cy="707886"/>
          </a:xfrm>
        </p:grpSpPr>
        <p:sp>
          <p:nvSpPr>
            <p:cNvPr id="21" name="Metin kutusu 20"/>
            <p:cNvSpPr txBox="1"/>
            <p:nvPr/>
          </p:nvSpPr>
          <p:spPr>
            <a:xfrm>
              <a:off x="746175" y="1881525"/>
              <a:ext cx="10440363" cy="707886"/>
            </a:xfrm>
            <a:prstGeom prst="rect">
              <a:avLst/>
            </a:prstGeom>
            <a:noFill/>
          </p:spPr>
          <p:txBody>
            <a:bodyPr wrap="square" rtlCol="0">
              <a:spAutoFit/>
            </a:bodyPr>
            <a:lstStyle/>
            <a:p>
              <a:r>
                <a:rPr lang="tr-TR" sz="2000" b="1" dirty="0">
                  <a:solidFill>
                    <a:srgbClr val="575757"/>
                  </a:solidFill>
                </a:rPr>
                <a:t>Hayatıyla alakalı kendisini rahatsız eden düşüncelerini interneti kullanarak </a:t>
              </a:r>
            </a:p>
            <a:p>
              <a:r>
                <a:rPr lang="tr-TR" sz="2000" b="1" dirty="0">
                  <a:solidFill>
                    <a:srgbClr val="575757"/>
                  </a:solidFill>
                </a:rPr>
                <a:t>zihninden uzaklaştırmaya çalışıyor mu?</a:t>
              </a:r>
            </a:p>
          </p:txBody>
        </p:sp>
        <p:pic>
          <p:nvPicPr>
            <p:cNvPr id="22" name="Resim 21"/>
            <p:cNvPicPr>
              <a:picLocks noChangeAspect="1"/>
            </p:cNvPicPr>
            <p:nvPr/>
          </p:nvPicPr>
          <p:blipFill>
            <a:blip r:embed="rId3" cstate="print"/>
            <a:stretch>
              <a:fillRect/>
            </a:stretch>
          </p:blipFill>
          <p:spPr>
            <a:xfrm>
              <a:off x="554927" y="1991580"/>
              <a:ext cx="191250" cy="180000"/>
            </a:xfrm>
            <a:prstGeom prst="rect">
              <a:avLst/>
            </a:prstGeom>
          </p:spPr>
        </p:pic>
      </p:grpSp>
      <p:grpSp>
        <p:nvGrpSpPr>
          <p:cNvPr id="29" name="Grup 28"/>
          <p:cNvGrpSpPr/>
          <p:nvPr/>
        </p:nvGrpSpPr>
        <p:grpSpPr>
          <a:xfrm>
            <a:off x="528001" y="3214760"/>
            <a:ext cx="10631611" cy="400110"/>
            <a:chOff x="554927" y="1881525"/>
            <a:chExt cx="10631611" cy="400110"/>
          </a:xfrm>
        </p:grpSpPr>
        <p:sp>
          <p:nvSpPr>
            <p:cNvPr id="30" name="Metin kutusu 29"/>
            <p:cNvSpPr txBox="1"/>
            <p:nvPr/>
          </p:nvSpPr>
          <p:spPr>
            <a:xfrm>
              <a:off x="746175" y="1881525"/>
              <a:ext cx="10440363" cy="400110"/>
            </a:xfrm>
            <a:prstGeom prst="rect">
              <a:avLst/>
            </a:prstGeom>
            <a:noFill/>
          </p:spPr>
          <p:txBody>
            <a:bodyPr wrap="square" rtlCol="0">
              <a:spAutoFit/>
            </a:bodyPr>
            <a:lstStyle/>
            <a:p>
              <a:r>
                <a:rPr lang="tr-TR" sz="2000" b="1" dirty="0">
                  <a:solidFill>
                    <a:srgbClr val="575757"/>
                  </a:solidFill>
                </a:rPr>
                <a:t>İnternete girmek için planlar yapıyor mu?</a:t>
              </a:r>
            </a:p>
          </p:txBody>
        </p:sp>
        <p:pic>
          <p:nvPicPr>
            <p:cNvPr id="31" name="Resim 30"/>
            <p:cNvPicPr>
              <a:picLocks noChangeAspect="1"/>
            </p:cNvPicPr>
            <p:nvPr/>
          </p:nvPicPr>
          <p:blipFill>
            <a:blip r:embed="rId3" cstate="print"/>
            <a:stretch>
              <a:fillRect/>
            </a:stretch>
          </p:blipFill>
          <p:spPr>
            <a:xfrm>
              <a:off x="554927" y="1991580"/>
              <a:ext cx="191250" cy="180000"/>
            </a:xfrm>
            <a:prstGeom prst="rect">
              <a:avLst/>
            </a:prstGeom>
          </p:spPr>
        </p:pic>
      </p:grpSp>
      <p:grpSp>
        <p:nvGrpSpPr>
          <p:cNvPr id="32" name="Grup 31"/>
          <p:cNvGrpSpPr/>
          <p:nvPr/>
        </p:nvGrpSpPr>
        <p:grpSpPr>
          <a:xfrm>
            <a:off x="528001" y="3570636"/>
            <a:ext cx="10631611" cy="707886"/>
            <a:chOff x="554927" y="1881525"/>
            <a:chExt cx="10631611" cy="707886"/>
          </a:xfrm>
        </p:grpSpPr>
        <p:sp>
          <p:nvSpPr>
            <p:cNvPr id="33" name="Metin kutusu 32"/>
            <p:cNvSpPr txBox="1"/>
            <p:nvPr/>
          </p:nvSpPr>
          <p:spPr>
            <a:xfrm>
              <a:off x="746175" y="1881525"/>
              <a:ext cx="10440363" cy="707886"/>
            </a:xfrm>
            <a:prstGeom prst="rect">
              <a:avLst/>
            </a:prstGeom>
            <a:noFill/>
          </p:spPr>
          <p:txBody>
            <a:bodyPr wrap="square" rtlCol="0">
              <a:spAutoFit/>
            </a:bodyPr>
            <a:lstStyle/>
            <a:p>
              <a:r>
                <a:rPr lang="tr-TR" sz="2000" b="1" dirty="0">
                  <a:solidFill>
                    <a:srgbClr val="575757"/>
                  </a:solidFill>
                </a:rPr>
                <a:t>İnternetin olmadığı bir hayatın boş, keyifsiz ve sıkıcı olacağını söylüyor mu </a:t>
              </a:r>
            </a:p>
            <a:p>
              <a:r>
                <a:rPr lang="tr-TR" sz="2000" b="1" dirty="0">
                  <a:solidFill>
                    <a:srgbClr val="575757"/>
                  </a:solidFill>
                </a:rPr>
                <a:t>yahut böyle düşündüğünü seziyor musunuz?</a:t>
              </a:r>
            </a:p>
          </p:txBody>
        </p:sp>
        <p:pic>
          <p:nvPicPr>
            <p:cNvPr id="34" name="Resim 33"/>
            <p:cNvPicPr>
              <a:picLocks noChangeAspect="1"/>
            </p:cNvPicPr>
            <p:nvPr/>
          </p:nvPicPr>
          <p:blipFill>
            <a:blip r:embed="rId3" cstate="print"/>
            <a:stretch>
              <a:fillRect/>
            </a:stretch>
          </p:blipFill>
          <p:spPr>
            <a:xfrm>
              <a:off x="554927" y="1991580"/>
              <a:ext cx="191250" cy="180000"/>
            </a:xfrm>
            <a:prstGeom prst="rect">
              <a:avLst/>
            </a:prstGeom>
          </p:spPr>
        </p:pic>
      </p:grpSp>
      <p:grpSp>
        <p:nvGrpSpPr>
          <p:cNvPr id="38" name="Grup 37"/>
          <p:cNvGrpSpPr/>
          <p:nvPr/>
        </p:nvGrpSpPr>
        <p:grpSpPr>
          <a:xfrm>
            <a:off x="528001" y="4208691"/>
            <a:ext cx="10631611" cy="400110"/>
            <a:chOff x="554927" y="1881525"/>
            <a:chExt cx="10631611" cy="400110"/>
          </a:xfrm>
        </p:grpSpPr>
        <p:sp>
          <p:nvSpPr>
            <p:cNvPr id="39" name="Metin kutusu 38"/>
            <p:cNvSpPr txBox="1"/>
            <p:nvPr/>
          </p:nvSpPr>
          <p:spPr>
            <a:xfrm>
              <a:off x="746175" y="1881525"/>
              <a:ext cx="10440363" cy="400110"/>
            </a:xfrm>
            <a:prstGeom prst="rect">
              <a:avLst/>
            </a:prstGeom>
            <a:noFill/>
          </p:spPr>
          <p:txBody>
            <a:bodyPr wrap="square" rtlCol="0">
              <a:spAutoFit/>
            </a:bodyPr>
            <a:lstStyle/>
            <a:p>
              <a:r>
                <a:rPr lang="tr-TR" sz="2000" b="1" dirty="0">
                  <a:solidFill>
                    <a:srgbClr val="575757"/>
                  </a:solidFill>
                </a:rPr>
                <a:t>İnternetteyken meşgul edildiğinde bağırıyor, sinirleniyor veya öfke duyuyor mu?</a:t>
              </a:r>
            </a:p>
          </p:txBody>
        </p:sp>
        <p:pic>
          <p:nvPicPr>
            <p:cNvPr id="40" name="Resim 39"/>
            <p:cNvPicPr>
              <a:picLocks noChangeAspect="1"/>
            </p:cNvPicPr>
            <p:nvPr/>
          </p:nvPicPr>
          <p:blipFill>
            <a:blip r:embed="rId3" cstate="print"/>
            <a:stretch>
              <a:fillRect/>
            </a:stretch>
          </p:blipFill>
          <p:spPr>
            <a:xfrm>
              <a:off x="554927" y="1991580"/>
              <a:ext cx="191250" cy="180000"/>
            </a:xfrm>
            <a:prstGeom prst="rect">
              <a:avLst/>
            </a:prstGeom>
          </p:spPr>
        </p:pic>
      </p:grpSp>
    </p:spTree>
    <p:extLst>
      <p:ext uri="{BB962C8B-B14F-4D97-AF65-F5344CB8AC3E}">
        <p14:creationId xmlns="" xmlns:p14="http://schemas.microsoft.com/office/powerpoint/2010/main" val="393736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50"/>
                                        <p:tgtEl>
                                          <p:spTgt spid="18"/>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250"/>
                                        <p:tgtEl>
                                          <p:spTgt spid="17"/>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250"/>
                                        <p:tgtEl>
                                          <p:spTgt spid="29"/>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250"/>
                                        <p:tgtEl>
                                          <p:spTgt spid="32"/>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70</a:t>
                </a:r>
              </a:p>
            </p:txBody>
          </p:sp>
        </p:grpSp>
        <p:pic>
          <p:nvPicPr>
            <p:cNvPr id="123" name="Resim 122"/>
            <p:cNvPicPr>
              <a:picLocks noChangeAspect="1"/>
            </p:cNvPicPr>
            <p:nvPr/>
          </p:nvPicPr>
          <p:blipFill>
            <a:blip r:embed="rId2"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947736" cy="1938992"/>
          </a:xfrm>
          <a:prstGeom prst="rect">
            <a:avLst/>
          </a:prstGeom>
          <a:noFill/>
        </p:spPr>
        <p:txBody>
          <a:bodyPr wrap="none" rtlCol="0">
            <a:spAutoFit/>
          </a:bodyPr>
          <a:lstStyle/>
          <a:p>
            <a:r>
              <a:rPr lang="tr-TR" sz="6000" b="1" dirty="0"/>
              <a:t>Çocuğumun Durumu </a:t>
            </a:r>
          </a:p>
          <a:p>
            <a:r>
              <a:rPr lang="tr-TR" sz="6000" b="1" dirty="0"/>
              <a:t>Ne Acaba?</a:t>
            </a:r>
          </a:p>
        </p:txBody>
      </p:sp>
      <p:grpSp>
        <p:nvGrpSpPr>
          <p:cNvPr id="18" name="Grup 17"/>
          <p:cNvGrpSpPr/>
          <p:nvPr/>
        </p:nvGrpSpPr>
        <p:grpSpPr>
          <a:xfrm>
            <a:off x="528001" y="2226419"/>
            <a:ext cx="10631611" cy="400110"/>
            <a:chOff x="554927" y="1881525"/>
            <a:chExt cx="10631611" cy="400110"/>
          </a:xfrm>
        </p:grpSpPr>
        <p:sp>
          <p:nvSpPr>
            <p:cNvPr id="19" name="Metin kutusu 18"/>
            <p:cNvSpPr txBox="1"/>
            <p:nvPr/>
          </p:nvSpPr>
          <p:spPr>
            <a:xfrm>
              <a:off x="746175" y="1881525"/>
              <a:ext cx="10440363" cy="400110"/>
            </a:xfrm>
            <a:prstGeom prst="rect">
              <a:avLst/>
            </a:prstGeom>
            <a:noFill/>
          </p:spPr>
          <p:txBody>
            <a:bodyPr wrap="square" rtlCol="0">
              <a:spAutoFit/>
            </a:bodyPr>
            <a:lstStyle/>
            <a:p>
              <a:r>
                <a:rPr lang="tr-TR" sz="2000" b="1" dirty="0">
                  <a:solidFill>
                    <a:srgbClr val="575757"/>
                  </a:solidFill>
                </a:rPr>
                <a:t>Gece geç vakitlere kadar internette olduğu için uykusuz kalıyor mu?</a:t>
              </a:r>
            </a:p>
          </p:txBody>
        </p:sp>
        <p:pic>
          <p:nvPicPr>
            <p:cNvPr id="20" name="Resim 19"/>
            <p:cNvPicPr>
              <a:picLocks noChangeAspect="1"/>
            </p:cNvPicPr>
            <p:nvPr/>
          </p:nvPicPr>
          <p:blipFill>
            <a:blip r:embed="rId3" cstate="print"/>
            <a:stretch>
              <a:fillRect/>
            </a:stretch>
          </p:blipFill>
          <p:spPr>
            <a:xfrm>
              <a:off x="554927" y="1991580"/>
              <a:ext cx="191250" cy="180000"/>
            </a:xfrm>
            <a:prstGeom prst="rect">
              <a:avLst/>
            </a:prstGeom>
          </p:spPr>
        </p:pic>
      </p:grpSp>
      <p:grpSp>
        <p:nvGrpSpPr>
          <p:cNvPr id="17" name="Grup 16"/>
          <p:cNvGrpSpPr/>
          <p:nvPr/>
        </p:nvGrpSpPr>
        <p:grpSpPr>
          <a:xfrm>
            <a:off x="528001" y="2562632"/>
            <a:ext cx="10631611" cy="400110"/>
            <a:chOff x="554927" y="1881525"/>
            <a:chExt cx="10631611" cy="400110"/>
          </a:xfrm>
        </p:grpSpPr>
        <p:sp>
          <p:nvSpPr>
            <p:cNvPr id="21" name="Metin kutusu 20"/>
            <p:cNvSpPr txBox="1"/>
            <p:nvPr/>
          </p:nvSpPr>
          <p:spPr>
            <a:xfrm>
              <a:off x="746175" y="1881525"/>
              <a:ext cx="10440363" cy="400110"/>
            </a:xfrm>
            <a:prstGeom prst="rect">
              <a:avLst/>
            </a:prstGeom>
            <a:noFill/>
          </p:spPr>
          <p:txBody>
            <a:bodyPr wrap="square" rtlCol="0">
              <a:spAutoFit/>
            </a:bodyPr>
            <a:lstStyle/>
            <a:p>
              <a:r>
                <a:rPr lang="tr-TR" sz="2000" b="1" dirty="0">
                  <a:solidFill>
                    <a:srgbClr val="575757"/>
                  </a:solidFill>
                </a:rPr>
                <a:t>İnternette olmadığında internete ne zaman geri döneceğini planlamakla meşgul oluyor mu?</a:t>
              </a:r>
            </a:p>
          </p:txBody>
        </p:sp>
        <p:pic>
          <p:nvPicPr>
            <p:cNvPr id="22" name="Resim 21"/>
            <p:cNvPicPr>
              <a:picLocks noChangeAspect="1"/>
            </p:cNvPicPr>
            <p:nvPr/>
          </p:nvPicPr>
          <p:blipFill>
            <a:blip r:embed="rId3" cstate="print"/>
            <a:stretch>
              <a:fillRect/>
            </a:stretch>
          </p:blipFill>
          <p:spPr>
            <a:xfrm>
              <a:off x="554927" y="1991580"/>
              <a:ext cx="191250" cy="180000"/>
            </a:xfrm>
            <a:prstGeom prst="rect">
              <a:avLst/>
            </a:prstGeom>
          </p:spPr>
        </p:pic>
      </p:grpSp>
      <p:grpSp>
        <p:nvGrpSpPr>
          <p:cNvPr id="29" name="Grup 28"/>
          <p:cNvGrpSpPr/>
          <p:nvPr/>
        </p:nvGrpSpPr>
        <p:grpSpPr>
          <a:xfrm>
            <a:off x="528001" y="2920847"/>
            <a:ext cx="10631611" cy="400110"/>
            <a:chOff x="554927" y="1881525"/>
            <a:chExt cx="10631611" cy="400110"/>
          </a:xfrm>
        </p:grpSpPr>
        <p:sp>
          <p:nvSpPr>
            <p:cNvPr id="30" name="Metin kutusu 29"/>
            <p:cNvSpPr txBox="1"/>
            <p:nvPr/>
          </p:nvSpPr>
          <p:spPr>
            <a:xfrm>
              <a:off x="746175" y="1881525"/>
              <a:ext cx="10440363" cy="400110"/>
            </a:xfrm>
            <a:prstGeom prst="rect">
              <a:avLst/>
            </a:prstGeom>
            <a:noFill/>
          </p:spPr>
          <p:txBody>
            <a:bodyPr wrap="square" rtlCol="0">
              <a:spAutoFit/>
            </a:bodyPr>
            <a:lstStyle/>
            <a:p>
              <a:r>
                <a:rPr lang="tr-TR" sz="2000" b="1" dirty="0">
                  <a:solidFill>
                    <a:srgbClr val="575757"/>
                  </a:solidFill>
                </a:rPr>
                <a:t>İnternetteyken “Birkaç dakika daha!” diyerek sizi veya bir başkasını oyalamaya çalışıyor mu?</a:t>
              </a:r>
            </a:p>
          </p:txBody>
        </p:sp>
        <p:pic>
          <p:nvPicPr>
            <p:cNvPr id="31" name="Resim 30"/>
            <p:cNvPicPr>
              <a:picLocks noChangeAspect="1"/>
            </p:cNvPicPr>
            <p:nvPr/>
          </p:nvPicPr>
          <p:blipFill>
            <a:blip r:embed="rId3" cstate="print"/>
            <a:stretch>
              <a:fillRect/>
            </a:stretch>
          </p:blipFill>
          <p:spPr>
            <a:xfrm>
              <a:off x="554927" y="1991580"/>
              <a:ext cx="191250" cy="180000"/>
            </a:xfrm>
            <a:prstGeom prst="rect">
              <a:avLst/>
            </a:prstGeom>
          </p:spPr>
        </p:pic>
      </p:grpSp>
      <p:grpSp>
        <p:nvGrpSpPr>
          <p:cNvPr id="38" name="Grup 37"/>
          <p:cNvGrpSpPr/>
          <p:nvPr/>
        </p:nvGrpSpPr>
        <p:grpSpPr>
          <a:xfrm>
            <a:off x="528001" y="3306531"/>
            <a:ext cx="10631611" cy="400110"/>
            <a:chOff x="554927" y="1881525"/>
            <a:chExt cx="10631611" cy="400110"/>
          </a:xfrm>
        </p:grpSpPr>
        <p:sp>
          <p:nvSpPr>
            <p:cNvPr id="39" name="Metin kutusu 38"/>
            <p:cNvSpPr txBox="1"/>
            <p:nvPr/>
          </p:nvSpPr>
          <p:spPr>
            <a:xfrm>
              <a:off x="746175" y="1881525"/>
              <a:ext cx="10440363" cy="400110"/>
            </a:xfrm>
            <a:prstGeom prst="rect">
              <a:avLst/>
            </a:prstGeom>
            <a:noFill/>
          </p:spPr>
          <p:txBody>
            <a:bodyPr wrap="square" rtlCol="0">
              <a:spAutoFit/>
            </a:bodyPr>
            <a:lstStyle/>
            <a:p>
              <a:r>
                <a:rPr lang="tr-TR" sz="2000" b="1" dirty="0">
                  <a:solidFill>
                    <a:srgbClr val="575757"/>
                  </a:solidFill>
                </a:rPr>
                <a:t>İnternette geçirdiği vakti azaltmaya çalıştığı hâlde bunda başarısız oluyor mu?</a:t>
              </a:r>
            </a:p>
          </p:txBody>
        </p:sp>
        <p:pic>
          <p:nvPicPr>
            <p:cNvPr id="40" name="Resim 39"/>
            <p:cNvPicPr>
              <a:picLocks noChangeAspect="1"/>
            </p:cNvPicPr>
            <p:nvPr/>
          </p:nvPicPr>
          <p:blipFill>
            <a:blip r:embed="rId3" cstate="print"/>
            <a:stretch>
              <a:fillRect/>
            </a:stretch>
          </p:blipFill>
          <p:spPr>
            <a:xfrm>
              <a:off x="554927" y="1991580"/>
              <a:ext cx="191250" cy="180000"/>
            </a:xfrm>
            <a:prstGeom prst="rect">
              <a:avLst/>
            </a:prstGeom>
          </p:spPr>
        </p:pic>
      </p:grpSp>
      <p:grpSp>
        <p:nvGrpSpPr>
          <p:cNvPr id="35" name="Grup 34"/>
          <p:cNvGrpSpPr/>
          <p:nvPr/>
        </p:nvGrpSpPr>
        <p:grpSpPr>
          <a:xfrm>
            <a:off x="528001" y="3674239"/>
            <a:ext cx="10631611" cy="400110"/>
            <a:chOff x="554927" y="1881525"/>
            <a:chExt cx="10631611" cy="400110"/>
          </a:xfrm>
        </p:grpSpPr>
        <p:sp>
          <p:nvSpPr>
            <p:cNvPr id="36" name="Metin kutusu 35"/>
            <p:cNvSpPr txBox="1"/>
            <p:nvPr/>
          </p:nvSpPr>
          <p:spPr>
            <a:xfrm>
              <a:off x="746175" y="1881525"/>
              <a:ext cx="10440363" cy="400110"/>
            </a:xfrm>
            <a:prstGeom prst="rect">
              <a:avLst/>
            </a:prstGeom>
            <a:noFill/>
          </p:spPr>
          <p:txBody>
            <a:bodyPr wrap="square" rtlCol="0">
              <a:spAutoFit/>
            </a:bodyPr>
            <a:lstStyle/>
            <a:p>
              <a:r>
                <a:rPr lang="nn-NO" sz="2000" b="1" dirty="0">
                  <a:solidFill>
                    <a:srgbClr val="575757"/>
                  </a:solidFill>
                </a:rPr>
                <a:t>İnternette ne kadar kaldığını saklamaya çalışıyor mu?</a:t>
              </a:r>
            </a:p>
          </p:txBody>
        </p:sp>
        <p:pic>
          <p:nvPicPr>
            <p:cNvPr id="37" name="Resim 36"/>
            <p:cNvPicPr>
              <a:picLocks noChangeAspect="1"/>
            </p:cNvPicPr>
            <p:nvPr/>
          </p:nvPicPr>
          <p:blipFill>
            <a:blip r:embed="rId3" cstate="print"/>
            <a:stretch>
              <a:fillRect/>
            </a:stretch>
          </p:blipFill>
          <p:spPr>
            <a:xfrm>
              <a:off x="554927" y="1991580"/>
              <a:ext cx="191250" cy="180000"/>
            </a:xfrm>
            <a:prstGeom prst="rect">
              <a:avLst/>
            </a:prstGeom>
          </p:spPr>
        </p:pic>
      </p:grpSp>
      <p:grpSp>
        <p:nvGrpSpPr>
          <p:cNvPr id="41" name="Grup 40"/>
          <p:cNvGrpSpPr/>
          <p:nvPr/>
        </p:nvGrpSpPr>
        <p:grpSpPr>
          <a:xfrm>
            <a:off x="528001" y="4011645"/>
            <a:ext cx="10631611" cy="400110"/>
            <a:chOff x="554927" y="1881525"/>
            <a:chExt cx="10631611" cy="400110"/>
          </a:xfrm>
        </p:grpSpPr>
        <p:sp>
          <p:nvSpPr>
            <p:cNvPr id="42" name="Metin kutusu 41"/>
            <p:cNvSpPr txBox="1"/>
            <p:nvPr/>
          </p:nvSpPr>
          <p:spPr>
            <a:xfrm>
              <a:off x="746175" y="1881525"/>
              <a:ext cx="10440363" cy="400110"/>
            </a:xfrm>
            <a:prstGeom prst="rect">
              <a:avLst/>
            </a:prstGeom>
            <a:noFill/>
          </p:spPr>
          <p:txBody>
            <a:bodyPr wrap="square" rtlCol="0">
              <a:spAutoFit/>
            </a:bodyPr>
            <a:lstStyle/>
            <a:p>
              <a:r>
                <a:rPr lang="nn-NO" sz="2000" b="1" dirty="0">
                  <a:solidFill>
                    <a:srgbClr val="575757"/>
                  </a:solidFill>
                </a:rPr>
                <a:t>Arkadaşlarıyla dışarı gitmek yerine internette kalmayı tercih ediyor mu?</a:t>
              </a:r>
            </a:p>
          </p:txBody>
        </p:sp>
        <p:pic>
          <p:nvPicPr>
            <p:cNvPr id="43" name="Resim 42"/>
            <p:cNvPicPr>
              <a:picLocks noChangeAspect="1"/>
            </p:cNvPicPr>
            <p:nvPr/>
          </p:nvPicPr>
          <p:blipFill>
            <a:blip r:embed="rId3" cstate="print"/>
            <a:stretch>
              <a:fillRect/>
            </a:stretch>
          </p:blipFill>
          <p:spPr>
            <a:xfrm>
              <a:off x="554927" y="1991580"/>
              <a:ext cx="191250" cy="180000"/>
            </a:xfrm>
            <a:prstGeom prst="rect">
              <a:avLst/>
            </a:prstGeom>
          </p:spPr>
        </p:pic>
      </p:grpSp>
      <p:grpSp>
        <p:nvGrpSpPr>
          <p:cNvPr id="44" name="Grup 43"/>
          <p:cNvGrpSpPr/>
          <p:nvPr/>
        </p:nvGrpSpPr>
        <p:grpSpPr>
          <a:xfrm>
            <a:off x="528001" y="4350159"/>
            <a:ext cx="10631611" cy="400110"/>
            <a:chOff x="554927" y="1881525"/>
            <a:chExt cx="10631611" cy="400110"/>
          </a:xfrm>
        </p:grpSpPr>
        <p:sp>
          <p:nvSpPr>
            <p:cNvPr id="45" name="Metin kutusu 44"/>
            <p:cNvSpPr txBox="1"/>
            <p:nvPr/>
          </p:nvSpPr>
          <p:spPr>
            <a:xfrm>
              <a:off x="746175" y="1881525"/>
              <a:ext cx="10440363" cy="400110"/>
            </a:xfrm>
            <a:prstGeom prst="rect">
              <a:avLst/>
            </a:prstGeom>
            <a:noFill/>
          </p:spPr>
          <p:txBody>
            <a:bodyPr wrap="square" rtlCol="0">
              <a:spAutoFit/>
            </a:bodyPr>
            <a:lstStyle/>
            <a:p>
              <a:r>
                <a:rPr lang="nn-NO" sz="2000" b="1" dirty="0">
                  <a:solidFill>
                    <a:srgbClr val="575757"/>
                  </a:solidFill>
                </a:rPr>
                <a:t>İnternet kullanmadığı zaman depresif, huysuz ve kaygılı oluyor mu? </a:t>
              </a:r>
            </a:p>
          </p:txBody>
        </p:sp>
        <p:pic>
          <p:nvPicPr>
            <p:cNvPr id="46" name="Resim 45"/>
            <p:cNvPicPr>
              <a:picLocks noChangeAspect="1"/>
            </p:cNvPicPr>
            <p:nvPr/>
          </p:nvPicPr>
          <p:blipFill>
            <a:blip r:embed="rId3" cstate="print"/>
            <a:stretch>
              <a:fillRect/>
            </a:stretch>
          </p:blipFill>
          <p:spPr>
            <a:xfrm>
              <a:off x="554927" y="1991580"/>
              <a:ext cx="191250" cy="180000"/>
            </a:xfrm>
            <a:prstGeom prst="rect">
              <a:avLst/>
            </a:prstGeom>
          </p:spPr>
        </p:pic>
      </p:grpSp>
      <p:grpSp>
        <p:nvGrpSpPr>
          <p:cNvPr id="47" name="Grup 46"/>
          <p:cNvGrpSpPr/>
          <p:nvPr/>
        </p:nvGrpSpPr>
        <p:grpSpPr>
          <a:xfrm>
            <a:off x="528001" y="4670101"/>
            <a:ext cx="10631611" cy="400110"/>
            <a:chOff x="554927" y="1881525"/>
            <a:chExt cx="10631611" cy="400110"/>
          </a:xfrm>
        </p:grpSpPr>
        <p:sp>
          <p:nvSpPr>
            <p:cNvPr id="48" name="Metin kutusu 47"/>
            <p:cNvSpPr txBox="1"/>
            <p:nvPr/>
          </p:nvSpPr>
          <p:spPr>
            <a:xfrm>
              <a:off x="746175" y="1881525"/>
              <a:ext cx="10440363" cy="400110"/>
            </a:xfrm>
            <a:prstGeom prst="rect">
              <a:avLst/>
            </a:prstGeom>
            <a:noFill/>
          </p:spPr>
          <p:txBody>
            <a:bodyPr wrap="square" rtlCol="0">
              <a:spAutoFit/>
            </a:bodyPr>
            <a:lstStyle/>
            <a:p>
              <a:r>
                <a:rPr lang="nn-NO" sz="2000" b="1" dirty="0">
                  <a:solidFill>
                    <a:srgbClr val="575757"/>
                  </a:solidFill>
                </a:rPr>
                <a:t>İnternet kullandığında bu tutum ve davranışlarında azalma oluyor mu?</a:t>
              </a:r>
            </a:p>
          </p:txBody>
        </p:sp>
        <p:pic>
          <p:nvPicPr>
            <p:cNvPr id="49" name="Resim 48"/>
            <p:cNvPicPr>
              <a:picLocks noChangeAspect="1"/>
            </p:cNvPicPr>
            <p:nvPr/>
          </p:nvPicPr>
          <p:blipFill>
            <a:blip r:embed="rId3" cstate="print"/>
            <a:stretch>
              <a:fillRect/>
            </a:stretch>
          </p:blipFill>
          <p:spPr>
            <a:xfrm>
              <a:off x="554927" y="1991580"/>
              <a:ext cx="191250" cy="180000"/>
            </a:xfrm>
            <a:prstGeom prst="rect">
              <a:avLst/>
            </a:prstGeom>
          </p:spPr>
        </p:pic>
      </p:grpSp>
    </p:spTree>
    <p:extLst>
      <p:ext uri="{BB962C8B-B14F-4D97-AF65-F5344CB8AC3E}">
        <p14:creationId xmlns="" xmlns:p14="http://schemas.microsoft.com/office/powerpoint/2010/main" val="309198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50"/>
                                        <p:tgtEl>
                                          <p:spTgt spid="18"/>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250"/>
                                        <p:tgtEl>
                                          <p:spTgt spid="17"/>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250"/>
                                        <p:tgtEl>
                                          <p:spTgt spid="29"/>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250"/>
                                        <p:tgtEl>
                                          <p:spTgt spid="38"/>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250"/>
                                        <p:tgtEl>
                                          <p:spTgt spid="35"/>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250"/>
                                        <p:tgtEl>
                                          <p:spTgt spid="41"/>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250"/>
                                        <p:tgtEl>
                                          <p:spTgt spid="44"/>
                                        </p:tgtEl>
                                      </p:cBhvr>
                                    </p:animEffect>
                                  </p:childTnLst>
                                </p:cTn>
                              </p:par>
                            </p:childTnLst>
                          </p:cTn>
                        </p:par>
                        <p:par>
                          <p:cTn id="57" fill="hold">
                            <p:stCondLst>
                              <p:cond delay="3000"/>
                            </p:stCondLst>
                            <p:childTnLst>
                              <p:par>
                                <p:cTn id="58" presetID="10" presetClass="entr" presetSubtype="0" fill="hold" nodeType="after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71</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802229" cy="1015663"/>
          </a:xfrm>
          <a:prstGeom prst="rect">
            <a:avLst/>
          </a:prstGeom>
          <a:noFill/>
        </p:spPr>
        <p:txBody>
          <a:bodyPr wrap="none" rtlCol="0">
            <a:spAutoFit/>
          </a:bodyPr>
          <a:lstStyle/>
          <a:p>
            <a:r>
              <a:rPr lang="tr-TR" sz="6000" b="1" dirty="0"/>
              <a:t>Önleyici Faktörler</a:t>
            </a:r>
          </a:p>
        </p:txBody>
      </p:sp>
      <p:grpSp>
        <p:nvGrpSpPr>
          <p:cNvPr id="14" name="Grup 13"/>
          <p:cNvGrpSpPr/>
          <p:nvPr/>
        </p:nvGrpSpPr>
        <p:grpSpPr>
          <a:xfrm>
            <a:off x="455788" y="1722775"/>
            <a:ext cx="7351025" cy="1015663"/>
            <a:chOff x="554927" y="1881525"/>
            <a:chExt cx="7351025" cy="1015663"/>
          </a:xfrm>
        </p:grpSpPr>
        <p:sp>
          <p:nvSpPr>
            <p:cNvPr id="16" name="Metin kutusu 15"/>
            <p:cNvSpPr txBox="1"/>
            <p:nvPr/>
          </p:nvSpPr>
          <p:spPr>
            <a:xfrm>
              <a:off x="746176" y="1881525"/>
              <a:ext cx="7159776" cy="1015663"/>
            </a:xfrm>
            <a:prstGeom prst="rect">
              <a:avLst/>
            </a:prstGeom>
            <a:noFill/>
          </p:spPr>
          <p:txBody>
            <a:bodyPr wrap="square" rtlCol="0">
              <a:spAutoFit/>
            </a:bodyPr>
            <a:lstStyle/>
            <a:p>
              <a:r>
                <a:rPr lang="tr-TR" sz="2000" dirty="0">
                  <a:solidFill>
                    <a:srgbClr val="575757"/>
                  </a:solidFill>
                </a:rPr>
                <a:t>Güçlü ve pozitif aile bağları, ebeveynlerin</a:t>
              </a:r>
            </a:p>
            <a:p>
              <a:r>
                <a:rPr lang="tr-TR" sz="2000" dirty="0">
                  <a:solidFill>
                    <a:srgbClr val="575757"/>
                  </a:solidFill>
                </a:rPr>
                <a:t>çocuklarının arkadaşlarından ve neler</a:t>
              </a:r>
            </a:p>
            <a:p>
              <a:r>
                <a:rPr lang="tr-TR" sz="2000" dirty="0">
                  <a:solidFill>
                    <a:srgbClr val="575757"/>
                  </a:solidFill>
                </a:rPr>
                <a:t>yaptıklarından haberdar olması,</a:t>
              </a:r>
            </a:p>
          </p:txBody>
        </p:sp>
        <p:pic>
          <p:nvPicPr>
            <p:cNvPr id="17" name="Resim 16"/>
            <p:cNvPicPr>
              <a:picLocks noChangeAspect="1"/>
            </p:cNvPicPr>
            <p:nvPr/>
          </p:nvPicPr>
          <p:blipFill>
            <a:blip r:embed="rId4" cstate="print"/>
            <a:stretch>
              <a:fillRect/>
            </a:stretch>
          </p:blipFill>
          <p:spPr>
            <a:xfrm>
              <a:off x="554927" y="1991580"/>
              <a:ext cx="191250" cy="180000"/>
            </a:xfrm>
            <a:prstGeom prst="rect">
              <a:avLst/>
            </a:prstGeom>
          </p:spPr>
        </p:pic>
      </p:grpSp>
      <p:sp>
        <p:nvSpPr>
          <p:cNvPr id="1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cstate="print"/>
            <a:srcRect/>
            <a:stretch>
              <a:fillRect/>
            </a:stretch>
          </a:blipFill>
          <a:ln>
            <a:solidFill>
              <a:srgbClr val="DADADA"/>
            </a:solidFill>
          </a:ln>
        </p:spPr>
        <p:txBody>
          <a:bodyPr vert="horz" wrap="square" lIns="91440" tIns="45720" rIns="91440" bIns="45720" numCol="1" anchor="t" anchorCtr="0" compatLnSpc="1">
            <a:prstTxWarp prst="textNoShape">
              <a:avLst/>
            </a:prstTxWarp>
          </a:bodyPr>
          <a:lstStyle/>
          <a:p>
            <a:endParaRPr lang="tr-TR"/>
          </a:p>
        </p:txBody>
      </p:sp>
      <p:grpSp>
        <p:nvGrpSpPr>
          <p:cNvPr id="22" name="Grup 21"/>
          <p:cNvGrpSpPr/>
          <p:nvPr/>
        </p:nvGrpSpPr>
        <p:grpSpPr>
          <a:xfrm>
            <a:off x="455788" y="3177603"/>
            <a:ext cx="7351025" cy="707886"/>
            <a:chOff x="554927" y="1881525"/>
            <a:chExt cx="7351025" cy="707886"/>
          </a:xfrm>
        </p:grpSpPr>
        <p:sp>
          <p:nvSpPr>
            <p:cNvPr id="23" name="Metin kutusu 22"/>
            <p:cNvSpPr txBox="1"/>
            <p:nvPr/>
          </p:nvSpPr>
          <p:spPr>
            <a:xfrm>
              <a:off x="746176" y="1881525"/>
              <a:ext cx="7159776" cy="707886"/>
            </a:xfrm>
            <a:prstGeom prst="rect">
              <a:avLst/>
            </a:prstGeom>
            <a:noFill/>
          </p:spPr>
          <p:txBody>
            <a:bodyPr wrap="square" rtlCol="0">
              <a:spAutoFit/>
            </a:bodyPr>
            <a:lstStyle/>
            <a:p>
              <a:r>
                <a:rPr lang="tr-TR" sz="2000" dirty="0">
                  <a:solidFill>
                    <a:srgbClr val="575757"/>
                  </a:solidFill>
                </a:rPr>
                <a:t>Aile içi kuralların açık olması ve herkesin</a:t>
              </a:r>
            </a:p>
            <a:p>
              <a:r>
                <a:rPr lang="tr-TR" sz="2000" dirty="0">
                  <a:solidFill>
                    <a:srgbClr val="575757"/>
                  </a:solidFill>
                </a:rPr>
                <a:t>bunlara uyması,</a:t>
              </a:r>
            </a:p>
          </p:txBody>
        </p:sp>
        <p:pic>
          <p:nvPicPr>
            <p:cNvPr id="25" name="Resim 24"/>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29" name="Grup 28"/>
          <p:cNvGrpSpPr/>
          <p:nvPr/>
        </p:nvGrpSpPr>
        <p:grpSpPr>
          <a:xfrm>
            <a:off x="455788" y="4234654"/>
            <a:ext cx="7351025" cy="400110"/>
            <a:chOff x="554927" y="1881525"/>
            <a:chExt cx="7351025" cy="400110"/>
          </a:xfrm>
        </p:grpSpPr>
        <p:sp>
          <p:nvSpPr>
            <p:cNvPr id="30" name="Metin kutusu 29"/>
            <p:cNvSpPr txBox="1"/>
            <p:nvPr/>
          </p:nvSpPr>
          <p:spPr>
            <a:xfrm>
              <a:off x="746176" y="1881525"/>
              <a:ext cx="7159776" cy="400110"/>
            </a:xfrm>
            <a:prstGeom prst="rect">
              <a:avLst/>
            </a:prstGeom>
            <a:noFill/>
          </p:spPr>
          <p:txBody>
            <a:bodyPr wrap="square" rtlCol="0">
              <a:spAutoFit/>
            </a:bodyPr>
            <a:lstStyle/>
            <a:p>
              <a:r>
                <a:rPr lang="tr-TR" sz="2000" dirty="0">
                  <a:solidFill>
                    <a:srgbClr val="575757"/>
                  </a:solidFill>
                </a:rPr>
                <a:t>Ebeveynlerin çocuklarının yaşamlarına ilgili olmaları,</a:t>
              </a:r>
            </a:p>
          </p:txBody>
        </p:sp>
        <p:pic>
          <p:nvPicPr>
            <p:cNvPr id="31" name="Resim 30"/>
            <p:cNvPicPr>
              <a:picLocks noChangeAspect="1"/>
            </p:cNvPicPr>
            <p:nvPr/>
          </p:nvPicPr>
          <p:blipFill>
            <a:blip r:embed="rId4" cstate="print"/>
            <a:stretch>
              <a:fillRect/>
            </a:stretch>
          </p:blipFill>
          <p:spPr>
            <a:xfrm>
              <a:off x="554927" y="1991580"/>
              <a:ext cx="191250" cy="180000"/>
            </a:xfrm>
            <a:prstGeom prst="rect">
              <a:avLst/>
            </a:prstGeom>
          </p:spPr>
        </p:pic>
      </p:grpSp>
    </p:spTree>
    <p:extLst>
      <p:ext uri="{BB962C8B-B14F-4D97-AF65-F5344CB8AC3E}">
        <p14:creationId xmlns="" xmlns:p14="http://schemas.microsoft.com/office/powerpoint/2010/main" val="321002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250"/>
                                        <p:tgtEl>
                                          <p:spTgt spid="22"/>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250"/>
                                        <p:tgtEl>
                                          <p:spTgt spid="29"/>
                                        </p:tgtEl>
                                      </p:cBhvr>
                                    </p:animEffect>
                                  </p:childTnLst>
                                </p:cTn>
                              </p:par>
                            </p:childTnLst>
                          </p:cTn>
                        </p:par>
                        <p:par>
                          <p:cTn id="41" fill="hold">
                            <p:stCondLst>
                              <p:cond delay="2000"/>
                            </p:stCondLst>
                            <p:childTnLst>
                              <p:par>
                                <p:cTn id="42" presetID="2" presetClass="entr" presetSubtype="2"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250" fill="hold"/>
                                        <p:tgtEl>
                                          <p:spTgt spid="18"/>
                                        </p:tgtEl>
                                        <p:attrNameLst>
                                          <p:attrName>ppt_x</p:attrName>
                                        </p:attrNameLst>
                                      </p:cBhvr>
                                      <p:tavLst>
                                        <p:tav tm="0">
                                          <p:val>
                                            <p:strVal val="1+#ppt_w/2"/>
                                          </p:val>
                                        </p:tav>
                                        <p:tav tm="100000">
                                          <p:val>
                                            <p:strVal val="#ppt_x"/>
                                          </p:val>
                                        </p:tav>
                                      </p:tavLst>
                                    </p:anim>
                                    <p:anim calcmode="lin" valueType="num">
                                      <p:cBhvr additive="base">
                                        <p:cTn id="45" dur="2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1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72</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802229" cy="1015663"/>
          </a:xfrm>
          <a:prstGeom prst="rect">
            <a:avLst/>
          </a:prstGeom>
          <a:noFill/>
        </p:spPr>
        <p:txBody>
          <a:bodyPr wrap="none" rtlCol="0">
            <a:spAutoFit/>
          </a:bodyPr>
          <a:lstStyle/>
          <a:p>
            <a:r>
              <a:rPr lang="tr-TR" sz="6000" b="1" dirty="0"/>
              <a:t>Önleyici Faktörler</a:t>
            </a:r>
          </a:p>
        </p:txBody>
      </p:sp>
      <p:grpSp>
        <p:nvGrpSpPr>
          <p:cNvPr id="14" name="Grup 13"/>
          <p:cNvGrpSpPr/>
          <p:nvPr/>
        </p:nvGrpSpPr>
        <p:grpSpPr>
          <a:xfrm>
            <a:off x="455788" y="1722775"/>
            <a:ext cx="7351025" cy="707886"/>
            <a:chOff x="554927" y="1881525"/>
            <a:chExt cx="7351025" cy="707886"/>
          </a:xfrm>
        </p:grpSpPr>
        <p:sp>
          <p:nvSpPr>
            <p:cNvPr id="16" name="Metin kutusu 15"/>
            <p:cNvSpPr txBox="1"/>
            <p:nvPr/>
          </p:nvSpPr>
          <p:spPr>
            <a:xfrm>
              <a:off x="746176" y="1881525"/>
              <a:ext cx="7159776" cy="707886"/>
            </a:xfrm>
            <a:prstGeom prst="rect">
              <a:avLst/>
            </a:prstGeom>
            <a:noFill/>
          </p:spPr>
          <p:txBody>
            <a:bodyPr wrap="square" rtlCol="0">
              <a:spAutoFit/>
            </a:bodyPr>
            <a:lstStyle/>
            <a:p>
              <a:r>
                <a:rPr lang="tr-TR" sz="2000" dirty="0">
                  <a:solidFill>
                    <a:srgbClr val="575757"/>
                  </a:solidFill>
                </a:rPr>
                <a:t>Ebeveynlerin çocukların sorumluluk almalarını desteklemeleri, onların sorumluluklarını kendileri üstlenmemeleri,</a:t>
              </a:r>
            </a:p>
          </p:txBody>
        </p:sp>
        <p:pic>
          <p:nvPicPr>
            <p:cNvPr id="17" name="Resim 16"/>
            <p:cNvPicPr>
              <a:picLocks noChangeAspect="1"/>
            </p:cNvPicPr>
            <p:nvPr/>
          </p:nvPicPr>
          <p:blipFill>
            <a:blip r:embed="rId4" cstate="print"/>
            <a:stretch>
              <a:fillRect/>
            </a:stretch>
          </p:blipFill>
          <p:spPr>
            <a:xfrm>
              <a:off x="554927" y="1991580"/>
              <a:ext cx="191250" cy="180000"/>
            </a:xfrm>
            <a:prstGeom prst="rect">
              <a:avLst/>
            </a:prstGeom>
          </p:spPr>
        </p:pic>
      </p:grpSp>
      <p:sp>
        <p:nvSpPr>
          <p:cNvPr id="1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cstate="print"/>
            <a:srcRect/>
            <a:stretch>
              <a:fillRect/>
            </a:stretch>
          </a:blipFill>
          <a:ln>
            <a:solidFill>
              <a:srgbClr val="DADADA"/>
            </a:solidFill>
          </a:ln>
        </p:spPr>
        <p:txBody>
          <a:bodyPr vert="horz" wrap="square" lIns="91440" tIns="45720" rIns="91440" bIns="45720" numCol="1" anchor="t" anchorCtr="0" compatLnSpc="1">
            <a:prstTxWarp prst="textNoShape">
              <a:avLst/>
            </a:prstTxWarp>
          </a:bodyPr>
          <a:lstStyle/>
          <a:p>
            <a:endParaRPr lang="tr-TR"/>
          </a:p>
        </p:txBody>
      </p:sp>
      <p:grpSp>
        <p:nvGrpSpPr>
          <p:cNvPr id="22" name="Grup 21"/>
          <p:cNvGrpSpPr/>
          <p:nvPr/>
        </p:nvGrpSpPr>
        <p:grpSpPr>
          <a:xfrm>
            <a:off x="455788" y="2717803"/>
            <a:ext cx="7351025" cy="707886"/>
            <a:chOff x="554927" y="1881525"/>
            <a:chExt cx="7351025" cy="707886"/>
          </a:xfrm>
        </p:grpSpPr>
        <p:sp>
          <p:nvSpPr>
            <p:cNvPr id="23" name="Metin kutusu 22"/>
            <p:cNvSpPr txBox="1"/>
            <p:nvPr/>
          </p:nvSpPr>
          <p:spPr>
            <a:xfrm>
              <a:off x="746176" y="1881525"/>
              <a:ext cx="7159776" cy="707886"/>
            </a:xfrm>
            <a:prstGeom prst="rect">
              <a:avLst/>
            </a:prstGeom>
            <a:noFill/>
          </p:spPr>
          <p:txBody>
            <a:bodyPr wrap="square" rtlCol="0">
              <a:spAutoFit/>
            </a:bodyPr>
            <a:lstStyle/>
            <a:p>
              <a:r>
                <a:rPr lang="tr-TR" sz="2000" dirty="0">
                  <a:solidFill>
                    <a:srgbClr val="575757"/>
                  </a:solidFill>
                </a:rPr>
                <a:t>Çocukların boş zamanlarında spor veya sanatla</a:t>
              </a:r>
            </a:p>
            <a:p>
              <a:r>
                <a:rPr lang="tr-TR" sz="2000" dirty="0">
                  <a:solidFill>
                    <a:srgbClr val="575757"/>
                  </a:solidFill>
                </a:rPr>
                <a:t>uğraşmaya teşvik edilmesi,</a:t>
              </a:r>
            </a:p>
          </p:txBody>
        </p:sp>
        <p:pic>
          <p:nvPicPr>
            <p:cNvPr id="25" name="Resim 24"/>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29" name="Grup 28"/>
          <p:cNvGrpSpPr/>
          <p:nvPr/>
        </p:nvGrpSpPr>
        <p:grpSpPr>
          <a:xfrm>
            <a:off x="455788" y="3840382"/>
            <a:ext cx="7351025" cy="707886"/>
            <a:chOff x="554927" y="1881525"/>
            <a:chExt cx="7351025" cy="707886"/>
          </a:xfrm>
        </p:grpSpPr>
        <p:sp>
          <p:nvSpPr>
            <p:cNvPr id="30" name="Metin kutusu 29"/>
            <p:cNvSpPr txBox="1"/>
            <p:nvPr/>
          </p:nvSpPr>
          <p:spPr>
            <a:xfrm>
              <a:off x="746176" y="1881525"/>
              <a:ext cx="7159776" cy="707886"/>
            </a:xfrm>
            <a:prstGeom prst="rect">
              <a:avLst/>
            </a:prstGeom>
            <a:noFill/>
          </p:spPr>
          <p:txBody>
            <a:bodyPr wrap="square" rtlCol="0">
              <a:spAutoFit/>
            </a:bodyPr>
            <a:lstStyle/>
            <a:p>
              <a:r>
                <a:rPr lang="tr-TR" sz="2000" dirty="0">
                  <a:solidFill>
                    <a:srgbClr val="575757"/>
                  </a:solidFill>
                </a:rPr>
                <a:t>Bağımlılık yapan şeylerin kullanımıyla</a:t>
              </a:r>
            </a:p>
            <a:p>
              <a:r>
                <a:rPr lang="tr-TR" sz="2000" dirty="0">
                  <a:solidFill>
                    <a:srgbClr val="575757"/>
                  </a:solidFill>
                </a:rPr>
                <a:t>ilgili doğru bilgilenme.</a:t>
              </a:r>
            </a:p>
          </p:txBody>
        </p:sp>
        <p:pic>
          <p:nvPicPr>
            <p:cNvPr id="31" name="Resim 30"/>
            <p:cNvPicPr>
              <a:picLocks noChangeAspect="1"/>
            </p:cNvPicPr>
            <p:nvPr/>
          </p:nvPicPr>
          <p:blipFill>
            <a:blip r:embed="rId4" cstate="print"/>
            <a:stretch>
              <a:fillRect/>
            </a:stretch>
          </p:blipFill>
          <p:spPr>
            <a:xfrm>
              <a:off x="554927" y="1991580"/>
              <a:ext cx="191250" cy="180000"/>
            </a:xfrm>
            <a:prstGeom prst="rect">
              <a:avLst/>
            </a:prstGeom>
          </p:spPr>
        </p:pic>
      </p:grpSp>
    </p:spTree>
    <p:extLst>
      <p:ext uri="{BB962C8B-B14F-4D97-AF65-F5344CB8AC3E}">
        <p14:creationId xmlns="" xmlns:p14="http://schemas.microsoft.com/office/powerpoint/2010/main" val="228202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250"/>
                                        <p:tgtEl>
                                          <p:spTgt spid="22"/>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250"/>
                                        <p:tgtEl>
                                          <p:spTgt spid="29"/>
                                        </p:tgtEl>
                                      </p:cBhvr>
                                    </p:animEffect>
                                  </p:childTnLst>
                                </p:cTn>
                              </p:par>
                            </p:childTnLst>
                          </p:cTn>
                        </p:par>
                        <p:par>
                          <p:cTn id="41" fill="hold">
                            <p:stCondLst>
                              <p:cond delay="2000"/>
                            </p:stCondLst>
                            <p:childTnLst>
                              <p:par>
                                <p:cTn id="42" presetID="2" presetClass="entr" presetSubtype="2"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250" fill="hold"/>
                                        <p:tgtEl>
                                          <p:spTgt spid="18"/>
                                        </p:tgtEl>
                                        <p:attrNameLst>
                                          <p:attrName>ppt_x</p:attrName>
                                        </p:attrNameLst>
                                      </p:cBhvr>
                                      <p:tavLst>
                                        <p:tav tm="0">
                                          <p:val>
                                            <p:strVal val="1+#ppt_w/2"/>
                                          </p:val>
                                        </p:tav>
                                        <p:tav tm="100000">
                                          <p:val>
                                            <p:strVal val="#ppt_x"/>
                                          </p:val>
                                        </p:tav>
                                      </p:tavLst>
                                    </p:anim>
                                    <p:anim calcmode="lin" valueType="num">
                                      <p:cBhvr additive="base">
                                        <p:cTn id="45" dur="2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1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73</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802229" cy="1015663"/>
          </a:xfrm>
          <a:prstGeom prst="rect">
            <a:avLst/>
          </a:prstGeom>
          <a:noFill/>
        </p:spPr>
        <p:txBody>
          <a:bodyPr wrap="none" rtlCol="0">
            <a:spAutoFit/>
          </a:bodyPr>
          <a:lstStyle/>
          <a:p>
            <a:r>
              <a:rPr lang="tr-TR" sz="6000" b="1" dirty="0"/>
              <a:t>Önleyici Faktörler</a:t>
            </a:r>
          </a:p>
        </p:txBody>
      </p:sp>
      <p:grpSp>
        <p:nvGrpSpPr>
          <p:cNvPr id="14" name="Grup 13"/>
          <p:cNvGrpSpPr/>
          <p:nvPr/>
        </p:nvGrpSpPr>
        <p:grpSpPr>
          <a:xfrm>
            <a:off x="455788" y="1722775"/>
            <a:ext cx="7351025" cy="707886"/>
            <a:chOff x="554927" y="1881525"/>
            <a:chExt cx="7351025" cy="707886"/>
          </a:xfrm>
        </p:grpSpPr>
        <p:sp>
          <p:nvSpPr>
            <p:cNvPr id="16" name="Metin kutusu 15"/>
            <p:cNvSpPr txBox="1"/>
            <p:nvPr/>
          </p:nvSpPr>
          <p:spPr>
            <a:xfrm>
              <a:off x="746176" y="1881525"/>
              <a:ext cx="7159776" cy="707886"/>
            </a:xfrm>
            <a:prstGeom prst="rect">
              <a:avLst/>
            </a:prstGeom>
            <a:noFill/>
          </p:spPr>
          <p:txBody>
            <a:bodyPr wrap="square" rtlCol="0">
              <a:spAutoFit/>
            </a:bodyPr>
            <a:lstStyle/>
            <a:p>
              <a:r>
                <a:rPr lang="tr-TR" sz="2000" dirty="0">
                  <a:solidFill>
                    <a:srgbClr val="575757"/>
                  </a:solidFill>
                </a:rPr>
                <a:t>İnternet kuralları belirleyin ve bunlara </a:t>
              </a:r>
            </a:p>
            <a:p>
              <a:r>
                <a:rPr lang="tr-TR" sz="2000" dirty="0">
                  <a:solidFill>
                    <a:srgbClr val="575757"/>
                  </a:solidFill>
                </a:rPr>
                <a:t>önce siz uyun.</a:t>
              </a:r>
            </a:p>
          </p:txBody>
        </p:sp>
        <p:pic>
          <p:nvPicPr>
            <p:cNvPr id="17" name="Resim 16"/>
            <p:cNvPicPr>
              <a:picLocks noChangeAspect="1"/>
            </p:cNvPicPr>
            <p:nvPr/>
          </p:nvPicPr>
          <p:blipFill>
            <a:blip r:embed="rId4" cstate="print"/>
            <a:stretch>
              <a:fillRect/>
            </a:stretch>
          </p:blipFill>
          <p:spPr>
            <a:xfrm>
              <a:off x="554927" y="1991580"/>
              <a:ext cx="191250" cy="180000"/>
            </a:xfrm>
            <a:prstGeom prst="rect">
              <a:avLst/>
            </a:prstGeom>
          </p:spPr>
        </p:pic>
      </p:grpSp>
      <p:sp>
        <p:nvSpPr>
          <p:cNvPr id="1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cstate="print"/>
            <a:srcRect/>
            <a:stretch>
              <a:fillRect/>
            </a:stretch>
          </a:blipFill>
          <a:ln>
            <a:solidFill>
              <a:srgbClr val="DADADA"/>
            </a:solidFill>
          </a:ln>
        </p:spPr>
        <p:txBody>
          <a:bodyPr vert="horz" wrap="square" lIns="91440" tIns="45720" rIns="91440" bIns="45720" numCol="1" anchor="t" anchorCtr="0" compatLnSpc="1">
            <a:prstTxWarp prst="textNoShape">
              <a:avLst/>
            </a:prstTxWarp>
          </a:bodyPr>
          <a:lstStyle/>
          <a:p>
            <a:endParaRPr lang="tr-TR"/>
          </a:p>
        </p:txBody>
      </p:sp>
      <p:grpSp>
        <p:nvGrpSpPr>
          <p:cNvPr id="22" name="Grup 21"/>
          <p:cNvGrpSpPr/>
          <p:nvPr/>
        </p:nvGrpSpPr>
        <p:grpSpPr>
          <a:xfrm>
            <a:off x="455788" y="2717803"/>
            <a:ext cx="7351025" cy="707886"/>
            <a:chOff x="554927" y="1881525"/>
            <a:chExt cx="7351025" cy="707886"/>
          </a:xfrm>
        </p:grpSpPr>
        <p:sp>
          <p:nvSpPr>
            <p:cNvPr id="23" name="Metin kutusu 22"/>
            <p:cNvSpPr txBox="1"/>
            <p:nvPr/>
          </p:nvSpPr>
          <p:spPr>
            <a:xfrm>
              <a:off x="746176" y="1881525"/>
              <a:ext cx="7159776" cy="707886"/>
            </a:xfrm>
            <a:prstGeom prst="rect">
              <a:avLst/>
            </a:prstGeom>
            <a:noFill/>
          </p:spPr>
          <p:txBody>
            <a:bodyPr wrap="square" rtlCol="0">
              <a:spAutoFit/>
            </a:bodyPr>
            <a:lstStyle/>
            <a:p>
              <a:r>
                <a:rPr lang="tr-TR" sz="2000" dirty="0">
                  <a:solidFill>
                    <a:srgbClr val="575757"/>
                  </a:solidFill>
                </a:rPr>
                <a:t>Çocuklarınızla aranızda aile sözleşmesi</a:t>
              </a:r>
            </a:p>
            <a:p>
              <a:r>
                <a:rPr lang="tr-TR" sz="2000" dirty="0">
                  <a:solidFill>
                    <a:srgbClr val="575757"/>
                  </a:solidFill>
                </a:rPr>
                <a:t>imzalayın ve bunu titizlikle uygulayın.</a:t>
              </a:r>
            </a:p>
          </p:txBody>
        </p:sp>
        <p:pic>
          <p:nvPicPr>
            <p:cNvPr id="25" name="Resim 24"/>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29" name="Grup 28"/>
          <p:cNvGrpSpPr/>
          <p:nvPr/>
        </p:nvGrpSpPr>
        <p:grpSpPr>
          <a:xfrm>
            <a:off x="455788" y="3840382"/>
            <a:ext cx="7351025" cy="707886"/>
            <a:chOff x="554927" y="1881525"/>
            <a:chExt cx="7351025" cy="707886"/>
          </a:xfrm>
        </p:grpSpPr>
        <p:sp>
          <p:nvSpPr>
            <p:cNvPr id="30" name="Metin kutusu 29"/>
            <p:cNvSpPr txBox="1"/>
            <p:nvPr/>
          </p:nvSpPr>
          <p:spPr>
            <a:xfrm>
              <a:off x="746176" y="1881525"/>
              <a:ext cx="7159776" cy="707886"/>
            </a:xfrm>
            <a:prstGeom prst="rect">
              <a:avLst/>
            </a:prstGeom>
            <a:noFill/>
          </p:spPr>
          <p:txBody>
            <a:bodyPr wrap="square" rtlCol="0">
              <a:spAutoFit/>
            </a:bodyPr>
            <a:lstStyle/>
            <a:p>
              <a:r>
                <a:rPr lang="tr-TR" sz="2000" dirty="0">
                  <a:solidFill>
                    <a:srgbClr val="575757"/>
                  </a:solidFill>
                </a:rPr>
                <a:t>Çocuğunuzun en iyi ve en güvenilir</a:t>
              </a:r>
            </a:p>
            <a:p>
              <a:r>
                <a:rPr lang="tr-TR" sz="2000" dirty="0">
                  <a:solidFill>
                    <a:srgbClr val="575757"/>
                  </a:solidFill>
                </a:rPr>
                <a:t>arkadaşı siz olun.</a:t>
              </a:r>
            </a:p>
          </p:txBody>
        </p:sp>
        <p:pic>
          <p:nvPicPr>
            <p:cNvPr id="31" name="Resim 30"/>
            <p:cNvPicPr>
              <a:picLocks noChangeAspect="1"/>
            </p:cNvPicPr>
            <p:nvPr/>
          </p:nvPicPr>
          <p:blipFill>
            <a:blip r:embed="rId4" cstate="print"/>
            <a:stretch>
              <a:fillRect/>
            </a:stretch>
          </p:blipFill>
          <p:spPr>
            <a:xfrm>
              <a:off x="554927" y="1991580"/>
              <a:ext cx="191250" cy="180000"/>
            </a:xfrm>
            <a:prstGeom prst="rect">
              <a:avLst/>
            </a:prstGeom>
          </p:spPr>
        </p:pic>
      </p:grpSp>
    </p:spTree>
    <p:extLst>
      <p:ext uri="{BB962C8B-B14F-4D97-AF65-F5344CB8AC3E}">
        <p14:creationId xmlns="" xmlns:p14="http://schemas.microsoft.com/office/powerpoint/2010/main" val="247578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250"/>
                                        <p:tgtEl>
                                          <p:spTgt spid="22"/>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250"/>
                                        <p:tgtEl>
                                          <p:spTgt spid="29"/>
                                        </p:tgtEl>
                                      </p:cBhvr>
                                    </p:animEffect>
                                  </p:childTnLst>
                                </p:cTn>
                              </p:par>
                            </p:childTnLst>
                          </p:cTn>
                        </p:par>
                        <p:par>
                          <p:cTn id="41" fill="hold">
                            <p:stCondLst>
                              <p:cond delay="2000"/>
                            </p:stCondLst>
                            <p:childTnLst>
                              <p:par>
                                <p:cTn id="42" presetID="2" presetClass="entr" presetSubtype="2"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250" fill="hold"/>
                                        <p:tgtEl>
                                          <p:spTgt spid="18"/>
                                        </p:tgtEl>
                                        <p:attrNameLst>
                                          <p:attrName>ppt_x</p:attrName>
                                        </p:attrNameLst>
                                      </p:cBhvr>
                                      <p:tavLst>
                                        <p:tav tm="0">
                                          <p:val>
                                            <p:strVal val="1+#ppt_w/2"/>
                                          </p:val>
                                        </p:tav>
                                        <p:tav tm="100000">
                                          <p:val>
                                            <p:strVal val="#ppt_x"/>
                                          </p:val>
                                        </p:tav>
                                      </p:tavLst>
                                    </p:anim>
                                    <p:anim calcmode="lin" valueType="num">
                                      <p:cBhvr additive="base">
                                        <p:cTn id="45" dur="2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1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74</a:t>
                </a:r>
              </a:p>
            </p:txBody>
          </p:sp>
        </p:grpSp>
        <p:pic>
          <p:nvPicPr>
            <p:cNvPr id="123" name="Resim 122"/>
            <p:cNvPicPr>
              <a:picLocks noChangeAspect="1"/>
            </p:cNvPicPr>
            <p:nvPr/>
          </p:nvPicPr>
          <p:blipFill>
            <a:blip r:embed="rId2"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996531" cy="1938992"/>
          </a:xfrm>
          <a:prstGeom prst="rect">
            <a:avLst/>
          </a:prstGeom>
          <a:noFill/>
        </p:spPr>
        <p:txBody>
          <a:bodyPr wrap="none" rtlCol="0">
            <a:spAutoFit/>
          </a:bodyPr>
          <a:lstStyle/>
          <a:p>
            <a:r>
              <a:rPr lang="tr-TR" sz="6000" b="1" dirty="0"/>
              <a:t>Çocuklarınızın Sosyal </a:t>
            </a:r>
          </a:p>
          <a:p>
            <a:r>
              <a:rPr lang="tr-TR" sz="6000" b="1" dirty="0"/>
              <a:t>Ağlarına Dikkat Edin</a:t>
            </a:r>
          </a:p>
        </p:txBody>
      </p:sp>
      <p:sp>
        <p:nvSpPr>
          <p:cNvPr id="1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cstate="print"/>
            <a:srcRect/>
            <a:stretch>
              <a:fillRect l="-9000" t="-3000" r="-1000" b="-31000"/>
            </a:stretch>
          </a:blipFill>
          <a:ln>
            <a:solidFill>
              <a:srgbClr val="DADADA"/>
            </a:solidFill>
          </a:ln>
        </p:spPr>
        <p:txBody>
          <a:bodyPr vert="horz" wrap="square" lIns="91440" tIns="45720" rIns="91440" bIns="45720" numCol="1" anchor="t" anchorCtr="0" compatLnSpc="1">
            <a:prstTxWarp prst="textNoShape">
              <a:avLst/>
            </a:prstTxWarp>
          </a:bodyPr>
          <a:lstStyle/>
          <a:p>
            <a:endParaRPr lang="tr-TR"/>
          </a:p>
        </p:txBody>
      </p:sp>
      <p:grpSp>
        <p:nvGrpSpPr>
          <p:cNvPr id="22" name="Grup 21"/>
          <p:cNvGrpSpPr/>
          <p:nvPr/>
        </p:nvGrpSpPr>
        <p:grpSpPr>
          <a:xfrm>
            <a:off x="455788" y="2435242"/>
            <a:ext cx="7351025" cy="400110"/>
            <a:chOff x="554927" y="1881525"/>
            <a:chExt cx="7351025" cy="400110"/>
          </a:xfrm>
        </p:grpSpPr>
        <p:sp>
          <p:nvSpPr>
            <p:cNvPr id="23" name="Metin kutusu 22"/>
            <p:cNvSpPr txBox="1"/>
            <p:nvPr/>
          </p:nvSpPr>
          <p:spPr>
            <a:xfrm>
              <a:off x="746176" y="1881525"/>
              <a:ext cx="7159776" cy="400110"/>
            </a:xfrm>
            <a:prstGeom prst="rect">
              <a:avLst/>
            </a:prstGeom>
            <a:noFill/>
          </p:spPr>
          <p:txBody>
            <a:bodyPr wrap="square" rtlCol="0">
              <a:spAutoFit/>
            </a:bodyPr>
            <a:lstStyle/>
            <a:p>
              <a:r>
                <a:rPr lang="tr-TR" sz="2000" dirty="0">
                  <a:solidFill>
                    <a:srgbClr val="575757"/>
                  </a:solidFill>
                </a:rPr>
                <a:t>Profillerindeki gizlilik ayarlarını yapmalarını sağlayın.</a:t>
              </a:r>
            </a:p>
          </p:txBody>
        </p:sp>
        <p:pic>
          <p:nvPicPr>
            <p:cNvPr id="25" name="Resim 24"/>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24" name="Grup 23"/>
          <p:cNvGrpSpPr/>
          <p:nvPr/>
        </p:nvGrpSpPr>
        <p:grpSpPr>
          <a:xfrm>
            <a:off x="455788" y="2885223"/>
            <a:ext cx="7351025" cy="707886"/>
            <a:chOff x="554927" y="1881525"/>
            <a:chExt cx="7351025" cy="707886"/>
          </a:xfrm>
        </p:grpSpPr>
        <p:sp>
          <p:nvSpPr>
            <p:cNvPr id="32" name="Metin kutusu 31"/>
            <p:cNvSpPr txBox="1"/>
            <p:nvPr/>
          </p:nvSpPr>
          <p:spPr>
            <a:xfrm>
              <a:off x="746176" y="1881525"/>
              <a:ext cx="7159776" cy="707886"/>
            </a:xfrm>
            <a:prstGeom prst="rect">
              <a:avLst/>
            </a:prstGeom>
            <a:noFill/>
          </p:spPr>
          <p:txBody>
            <a:bodyPr wrap="square" rtlCol="0">
              <a:spAutoFit/>
            </a:bodyPr>
            <a:lstStyle/>
            <a:p>
              <a:r>
                <a:rPr lang="tr-TR" sz="2000" dirty="0">
                  <a:solidFill>
                    <a:srgbClr val="575757"/>
                  </a:solidFill>
                </a:rPr>
                <a:t>Tam isim, adres, telefon, T.C. Kimlik Numarası ve özel</a:t>
              </a:r>
            </a:p>
            <a:p>
              <a:r>
                <a:rPr lang="tr-TR" sz="2000" dirty="0">
                  <a:solidFill>
                    <a:srgbClr val="575757"/>
                  </a:solidFill>
                </a:rPr>
                <a:t>fotoğraflarını paylaşmamalarını öğütleyin.</a:t>
              </a:r>
            </a:p>
          </p:txBody>
        </p:sp>
        <p:pic>
          <p:nvPicPr>
            <p:cNvPr id="33" name="Resim 32"/>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34" name="Grup 33"/>
          <p:cNvGrpSpPr/>
          <p:nvPr/>
        </p:nvGrpSpPr>
        <p:grpSpPr>
          <a:xfrm>
            <a:off x="455788" y="3623258"/>
            <a:ext cx="7351025" cy="707886"/>
            <a:chOff x="554927" y="1881525"/>
            <a:chExt cx="7351025" cy="707886"/>
          </a:xfrm>
        </p:grpSpPr>
        <p:sp>
          <p:nvSpPr>
            <p:cNvPr id="35" name="Metin kutusu 34"/>
            <p:cNvSpPr txBox="1"/>
            <p:nvPr/>
          </p:nvSpPr>
          <p:spPr>
            <a:xfrm>
              <a:off x="746176" y="1881525"/>
              <a:ext cx="7159776" cy="707886"/>
            </a:xfrm>
            <a:prstGeom prst="rect">
              <a:avLst/>
            </a:prstGeom>
            <a:noFill/>
          </p:spPr>
          <p:txBody>
            <a:bodyPr wrap="square" rtlCol="0">
              <a:spAutoFit/>
            </a:bodyPr>
            <a:lstStyle/>
            <a:p>
              <a:r>
                <a:rPr lang="tr-TR" sz="2000" dirty="0">
                  <a:solidFill>
                    <a:srgbClr val="575757"/>
                  </a:solidFill>
                </a:rPr>
                <a:t>Tanımadıkları kişileri arkadaş listelerine</a:t>
              </a:r>
            </a:p>
            <a:p>
              <a:r>
                <a:rPr lang="tr-TR" sz="2000" dirty="0">
                  <a:solidFill>
                    <a:srgbClr val="575757"/>
                  </a:solidFill>
                </a:rPr>
                <a:t>eklememelerini söyleyin.</a:t>
              </a:r>
            </a:p>
          </p:txBody>
        </p:sp>
        <p:pic>
          <p:nvPicPr>
            <p:cNvPr id="36" name="Resim 35"/>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37" name="Grup 36"/>
          <p:cNvGrpSpPr/>
          <p:nvPr/>
        </p:nvGrpSpPr>
        <p:grpSpPr>
          <a:xfrm>
            <a:off x="455788" y="4341094"/>
            <a:ext cx="7351025" cy="707886"/>
            <a:chOff x="554927" y="1881525"/>
            <a:chExt cx="7351025" cy="707886"/>
          </a:xfrm>
        </p:grpSpPr>
        <p:sp>
          <p:nvSpPr>
            <p:cNvPr id="38" name="Metin kutusu 37"/>
            <p:cNvSpPr txBox="1"/>
            <p:nvPr/>
          </p:nvSpPr>
          <p:spPr>
            <a:xfrm>
              <a:off x="746176" y="1881525"/>
              <a:ext cx="7159776" cy="707886"/>
            </a:xfrm>
            <a:prstGeom prst="rect">
              <a:avLst/>
            </a:prstGeom>
            <a:noFill/>
          </p:spPr>
          <p:txBody>
            <a:bodyPr wrap="square" rtlCol="0">
              <a:spAutoFit/>
            </a:bodyPr>
            <a:lstStyle/>
            <a:p>
              <a:r>
                <a:rPr lang="tr-TR" sz="2000" dirty="0">
                  <a:solidFill>
                    <a:srgbClr val="575757"/>
                  </a:solidFill>
                </a:rPr>
                <a:t>Sosyal ağlarda kimlerle arkadaşlık </a:t>
              </a:r>
            </a:p>
            <a:p>
              <a:r>
                <a:rPr lang="tr-TR" sz="2000" dirty="0">
                  <a:solidFill>
                    <a:srgbClr val="575757"/>
                  </a:solidFill>
                </a:rPr>
                <a:t>ettiklerini belli aralıklarla kontrol edin.</a:t>
              </a:r>
            </a:p>
          </p:txBody>
        </p:sp>
        <p:pic>
          <p:nvPicPr>
            <p:cNvPr id="39" name="Resim 38"/>
            <p:cNvPicPr>
              <a:picLocks noChangeAspect="1"/>
            </p:cNvPicPr>
            <p:nvPr/>
          </p:nvPicPr>
          <p:blipFill>
            <a:blip r:embed="rId4" cstate="print"/>
            <a:stretch>
              <a:fillRect/>
            </a:stretch>
          </p:blipFill>
          <p:spPr>
            <a:xfrm>
              <a:off x="554927" y="1991580"/>
              <a:ext cx="191250" cy="180000"/>
            </a:xfrm>
            <a:prstGeom prst="rect">
              <a:avLst/>
            </a:prstGeom>
          </p:spPr>
        </p:pic>
      </p:grpSp>
    </p:spTree>
    <p:extLst>
      <p:ext uri="{BB962C8B-B14F-4D97-AF65-F5344CB8AC3E}">
        <p14:creationId xmlns="" xmlns:p14="http://schemas.microsoft.com/office/powerpoint/2010/main" val="36013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250" fill="hold"/>
                                        <p:tgtEl>
                                          <p:spTgt spid="18"/>
                                        </p:tgtEl>
                                        <p:attrNameLst>
                                          <p:attrName>ppt_x</p:attrName>
                                        </p:attrNameLst>
                                      </p:cBhvr>
                                      <p:tavLst>
                                        <p:tav tm="0">
                                          <p:val>
                                            <p:strVal val="1+#ppt_w/2"/>
                                          </p:val>
                                        </p:tav>
                                        <p:tav tm="100000">
                                          <p:val>
                                            <p:strVal val="#ppt_x"/>
                                          </p:val>
                                        </p:tav>
                                      </p:tavLst>
                                    </p:anim>
                                    <p:anim calcmode="lin" valueType="num">
                                      <p:cBhvr additive="base">
                                        <p:cTn id="33" dur="250" fill="hold"/>
                                        <p:tgtEl>
                                          <p:spTgt spid="1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250"/>
                                        <p:tgtEl>
                                          <p:spTgt spid="22"/>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250"/>
                                        <p:tgtEl>
                                          <p:spTgt spid="24"/>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250"/>
                                        <p:tgtEl>
                                          <p:spTgt spid="34"/>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cstate="print">
              <a:alphaModFix amt="92000"/>
            </a:blip>
            <a:srcRect/>
            <a:stretch>
              <a:fillRect l="-8000" t="-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773282" cy="1015663"/>
          </a:xfrm>
          <a:prstGeom prst="rect">
            <a:avLst/>
          </a:prstGeom>
          <a:noFill/>
        </p:spPr>
        <p:txBody>
          <a:bodyPr wrap="none" rtlCol="0">
            <a:spAutoFit/>
          </a:bodyPr>
          <a:lstStyle/>
          <a:p>
            <a:r>
              <a:rPr lang="tr-TR" sz="6000" b="1" dirty="0"/>
              <a:t>Sebepler neler olabilir?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07</a:t>
                </a:r>
              </a:p>
            </p:txBody>
          </p:sp>
        </p:grpSp>
        <p:pic>
          <p:nvPicPr>
            <p:cNvPr id="123" name="Resim 122"/>
            <p:cNvPicPr>
              <a:picLocks noChangeAspect="1"/>
            </p:cNvPicPr>
            <p:nvPr/>
          </p:nvPicPr>
          <p:blipFill>
            <a:blip r:embed="rId4" cstate="print"/>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1524144"/>
            <a:ext cx="5691795" cy="400110"/>
            <a:chOff x="554927" y="1881525"/>
            <a:chExt cx="5691795" cy="400110"/>
          </a:xfrm>
        </p:grpSpPr>
        <p:sp>
          <p:nvSpPr>
            <p:cNvPr id="16" name="Metin kutusu 15"/>
            <p:cNvSpPr txBox="1"/>
            <p:nvPr/>
          </p:nvSpPr>
          <p:spPr>
            <a:xfrm>
              <a:off x="746177" y="1881525"/>
              <a:ext cx="5500545" cy="400110"/>
            </a:xfrm>
            <a:prstGeom prst="rect">
              <a:avLst/>
            </a:prstGeom>
            <a:noFill/>
          </p:spPr>
          <p:txBody>
            <a:bodyPr wrap="none" rtlCol="0">
              <a:spAutoFit/>
            </a:bodyPr>
            <a:lstStyle/>
            <a:p>
              <a:r>
                <a:rPr lang="tr-TR" sz="2000" dirty="0">
                  <a:solidFill>
                    <a:srgbClr val="575757"/>
                  </a:solidFill>
                </a:rPr>
                <a:t>Can sıkıntısı ve yapacak daha iyi bir şey bulamamak</a:t>
              </a:r>
            </a:p>
          </p:txBody>
        </p:sp>
        <p:pic>
          <p:nvPicPr>
            <p:cNvPr id="2" name="Resim 1"/>
            <p:cNvPicPr>
              <a:picLocks noChangeAspect="1"/>
            </p:cNvPicPr>
            <p:nvPr/>
          </p:nvPicPr>
          <p:blipFill>
            <a:blip r:embed="rId5" cstate="print"/>
            <a:stretch>
              <a:fillRect/>
            </a:stretch>
          </p:blipFill>
          <p:spPr>
            <a:xfrm>
              <a:off x="554927" y="1991580"/>
              <a:ext cx="191250" cy="180000"/>
            </a:xfrm>
            <a:prstGeom prst="rect">
              <a:avLst/>
            </a:prstGeom>
          </p:spPr>
        </p:pic>
      </p:grpSp>
      <p:grpSp>
        <p:nvGrpSpPr>
          <p:cNvPr id="25" name="Grup 24"/>
          <p:cNvGrpSpPr/>
          <p:nvPr/>
        </p:nvGrpSpPr>
        <p:grpSpPr>
          <a:xfrm>
            <a:off x="554927" y="2126988"/>
            <a:ext cx="6787543" cy="400110"/>
            <a:chOff x="554927" y="1881525"/>
            <a:chExt cx="6787543" cy="400110"/>
          </a:xfrm>
        </p:grpSpPr>
        <p:sp>
          <p:nvSpPr>
            <p:cNvPr id="26" name="Metin kutusu 25"/>
            <p:cNvSpPr txBox="1"/>
            <p:nvPr/>
          </p:nvSpPr>
          <p:spPr>
            <a:xfrm>
              <a:off x="746177" y="1881525"/>
              <a:ext cx="6596293" cy="400110"/>
            </a:xfrm>
            <a:prstGeom prst="rect">
              <a:avLst/>
            </a:prstGeom>
            <a:noFill/>
          </p:spPr>
          <p:txBody>
            <a:bodyPr wrap="none" rtlCol="0">
              <a:spAutoFit/>
            </a:bodyPr>
            <a:lstStyle/>
            <a:p>
              <a:r>
                <a:rPr lang="tr-TR" sz="2000" dirty="0">
                  <a:solidFill>
                    <a:srgbClr val="575757"/>
                  </a:solidFill>
                </a:rPr>
                <a:t>Dışlanma korkusuyla arkadaşlarının her istediğini kabul etmek</a:t>
              </a:r>
            </a:p>
          </p:txBody>
        </p:sp>
        <p:pic>
          <p:nvPicPr>
            <p:cNvPr id="29" name="Resim 28"/>
            <p:cNvPicPr>
              <a:picLocks noChangeAspect="1"/>
            </p:cNvPicPr>
            <p:nvPr/>
          </p:nvPicPr>
          <p:blipFill>
            <a:blip r:embed="rId5" cstate="print"/>
            <a:stretch>
              <a:fillRect/>
            </a:stretch>
          </p:blipFill>
          <p:spPr>
            <a:xfrm>
              <a:off x="554927" y="1991580"/>
              <a:ext cx="191250" cy="180000"/>
            </a:xfrm>
            <a:prstGeom prst="rect">
              <a:avLst/>
            </a:prstGeom>
          </p:spPr>
        </p:pic>
      </p:grpSp>
      <p:grpSp>
        <p:nvGrpSpPr>
          <p:cNvPr id="30" name="Grup 29"/>
          <p:cNvGrpSpPr/>
          <p:nvPr/>
        </p:nvGrpSpPr>
        <p:grpSpPr>
          <a:xfrm>
            <a:off x="554927" y="2740102"/>
            <a:ext cx="6541706" cy="707886"/>
            <a:chOff x="554927" y="1881525"/>
            <a:chExt cx="6541706" cy="707886"/>
          </a:xfrm>
        </p:grpSpPr>
        <p:sp>
          <p:nvSpPr>
            <p:cNvPr id="31" name="Metin kutusu 30"/>
            <p:cNvSpPr txBox="1"/>
            <p:nvPr/>
          </p:nvSpPr>
          <p:spPr>
            <a:xfrm>
              <a:off x="746177" y="1881525"/>
              <a:ext cx="6350456" cy="707886"/>
            </a:xfrm>
            <a:prstGeom prst="rect">
              <a:avLst/>
            </a:prstGeom>
            <a:noFill/>
          </p:spPr>
          <p:txBody>
            <a:bodyPr wrap="none" rtlCol="0">
              <a:spAutoFit/>
            </a:bodyPr>
            <a:lstStyle/>
            <a:p>
              <a:r>
                <a:rPr lang="tr-TR" sz="2000" dirty="0">
                  <a:solidFill>
                    <a:srgbClr val="575757"/>
                  </a:solidFill>
                </a:rPr>
                <a:t>Problemleri nasıl çözeceğini bilmemek ve  sorunları çözmek</a:t>
              </a:r>
            </a:p>
            <a:p>
              <a:r>
                <a:rPr lang="tr-TR" sz="2000" dirty="0">
                  <a:solidFill>
                    <a:srgbClr val="575757"/>
                  </a:solidFill>
                </a:rPr>
                <a:t>yerine teknolojiye yönelmek</a:t>
              </a:r>
            </a:p>
          </p:txBody>
        </p:sp>
        <p:pic>
          <p:nvPicPr>
            <p:cNvPr id="32" name="Resim 31"/>
            <p:cNvPicPr>
              <a:picLocks noChangeAspect="1"/>
            </p:cNvPicPr>
            <p:nvPr/>
          </p:nvPicPr>
          <p:blipFill>
            <a:blip r:embed="rId5" cstate="print"/>
            <a:stretch>
              <a:fillRect/>
            </a:stretch>
          </p:blipFill>
          <p:spPr>
            <a:xfrm>
              <a:off x="554927" y="1991580"/>
              <a:ext cx="191250" cy="180000"/>
            </a:xfrm>
            <a:prstGeom prst="rect">
              <a:avLst/>
            </a:prstGeom>
          </p:spPr>
        </p:pic>
      </p:grpSp>
      <p:grpSp>
        <p:nvGrpSpPr>
          <p:cNvPr id="33" name="Grup 32"/>
          <p:cNvGrpSpPr/>
          <p:nvPr/>
        </p:nvGrpSpPr>
        <p:grpSpPr>
          <a:xfrm>
            <a:off x="554927" y="3653281"/>
            <a:ext cx="5999956" cy="400110"/>
            <a:chOff x="554927" y="1881525"/>
            <a:chExt cx="5999956" cy="400110"/>
          </a:xfrm>
        </p:grpSpPr>
        <p:sp>
          <p:nvSpPr>
            <p:cNvPr id="34" name="Metin kutusu 33"/>
            <p:cNvSpPr txBox="1"/>
            <p:nvPr/>
          </p:nvSpPr>
          <p:spPr>
            <a:xfrm>
              <a:off x="746177" y="1881525"/>
              <a:ext cx="5808706" cy="400110"/>
            </a:xfrm>
            <a:prstGeom prst="rect">
              <a:avLst/>
            </a:prstGeom>
            <a:noFill/>
          </p:spPr>
          <p:txBody>
            <a:bodyPr wrap="none" rtlCol="0">
              <a:spAutoFit/>
            </a:bodyPr>
            <a:lstStyle/>
            <a:p>
              <a:r>
                <a:rPr lang="tr-TR" sz="2000" dirty="0">
                  <a:solidFill>
                    <a:srgbClr val="575757"/>
                  </a:solidFill>
                </a:rPr>
                <a:t>Sosyal ilişki kuramamak ya da kurarken güçlük çekmek</a:t>
              </a:r>
            </a:p>
          </p:txBody>
        </p:sp>
        <p:pic>
          <p:nvPicPr>
            <p:cNvPr id="35" name="Resim 34"/>
            <p:cNvPicPr>
              <a:picLocks noChangeAspect="1"/>
            </p:cNvPicPr>
            <p:nvPr/>
          </p:nvPicPr>
          <p:blipFill>
            <a:blip r:embed="rId5" cstate="print"/>
            <a:stretch>
              <a:fillRect/>
            </a:stretch>
          </p:blipFill>
          <p:spPr>
            <a:xfrm>
              <a:off x="554927" y="1991580"/>
              <a:ext cx="191250" cy="180000"/>
            </a:xfrm>
            <a:prstGeom prst="rect">
              <a:avLst/>
            </a:prstGeom>
          </p:spPr>
        </p:pic>
      </p:grpSp>
      <p:grpSp>
        <p:nvGrpSpPr>
          <p:cNvPr id="36" name="Grup 35"/>
          <p:cNvGrpSpPr/>
          <p:nvPr/>
        </p:nvGrpSpPr>
        <p:grpSpPr>
          <a:xfrm>
            <a:off x="554927" y="4322110"/>
            <a:ext cx="5966292" cy="707886"/>
            <a:chOff x="554927" y="1881525"/>
            <a:chExt cx="5966292" cy="707886"/>
          </a:xfrm>
        </p:grpSpPr>
        <p:sp>
          <p:nvSpPr>
            <p:cNvPr id="37" name="Metin kutusu 36"/>
            <p:cNvSpPr txBox="1"/>
            <p:nvPr/>
          </p:nvSpPr>
          <p:spPr>
            <a:xfrm>
              <a:off x="746177" y="1881525"/>
              <a:ext cx="5775042" cy="707886"/>
            </a:xfrm>
            <a:prstGeom prst="rect">
              <a:avLst/>
            </a:prstGeom>
            <a:noFill/>
          </p:spPr>
          <p:txBody>
            <a:bodyPr wrap="none" rtlCol="0">
              <a:spAutoFit/>
            </a:bodyPr>
            <a:lstStyle/>
            <a:p>
              <a:r>
                <a:rPr lang="tr-TR" sz="2000" dirty="0">
                  <a:solidFill>
                    <a:srgbClr val="575757"/>
                  </a:solidFill>
                </a:rPr>
                <a:t>Gerçek dünyada başarılamayan şeyleri  sanal dünyada</a:t>
              </a:r>
            </a:p>
            <a:p>
              <a:r>
                <a:rPr lang="tr-TR" sz="2000" dirty="0">
                  <a:solidFill>
                    <a:srgbClr val="575757"/>
                  </a:solidFill>
                </a:rPr>
                <a:t>elde etmeye çalışmak</a:t>
              </a:r>
            </a:p>
          </p:txBody>
        </p:sp>
        <p:pic>
          <p:nvPicPr>
            <p:cNvPr id="38" name="Resim 37"/>
            <p:cNvPicPr>
              <a:picLocks noChangeAspect="1"/>
            </p:cNvPicPr>
            <p:nvPr/>
          </p:nvPicPr>
          <p:blipFill>
            <a:blip r:embed="rId5" cstate="print"/>
            <a:stretch>
              <a:fillRect/>
            </a:stretch>
          </p:blipFill>
          <p:spPr>
            <a:xfrm>
              <a:off x="554927" y="1991580"/>
              <a:ext cx="191250" cy="180000"/>
            </a:xfrm>
            <a:prstGeom prst="rect">
              <a:avLst/>
            </a:prstGeom>
          </p:spPr>
        </p:pic>
      </p:grpSp>
    </p:spTree>
    <p:extLst>
      <p:ext uri="{BB962C8B-B14F-4D97-AF65-F5344CB8AC3E}">
        <p14:creationId xmlns="" xmlns:p14="http://schemas.microsoft.com/office/powerpoint/2010/main" val="230597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250"/>
                                        <p:tgtEl>
                                          <p:spTgt spid="25"/>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250"/>
                                        <p:tgtEl>
                                          <p:spTgt spid="30"/>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250"/>
                                        <p:tgtEl>
                                          <p:spTgt spid="33"/>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250"/>
                                        <p:tgtEl>
                                          <p:spTgt spid="36"/>
                                        </p:tgtEl>
                                      </p:cBhvr>
                                    </p:animEffect>
                                  </p:childTnLst>
                                </p:cTn>
                              </p:par>
                              <p:par>
                                <p:cTn id="44" presetID="2" presetClass="entr" presetSubtype="2"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250" fill="hold"/>
                                        <p:tgtEl>
                                          <p:spTgt spid="28"/>
                                        </p:tgtEl>
                                        <p:attrNameLst>
                                          <p:attrName>ppt_x</p:attrName>
                                        </p:attrNameLst>
                                      </p:cBhvr>
                                      <p:tavLst>
                                        <p:tav tm="0">
                                          <p:val>
                                            <p:strVal val="1+#ppt_w/2"/>
                                          </p:val>
                                        </p:tav>
                                        <p:tav tm="100000">
                                          <p:val>
                                            <p:strVal val="#ppt_x"/>
                                          </p:val>
                                        </p:tav>
                                      </p:tavLst>
                                    </p:anim>
                                    <p:anim calcmode="lin" valueType="num">
                                      <p:cBhvr additive="base">
                                        <p:cTn id="47" dur="250" fill="hold"/>
                                        <p:tgtEl>
                                          <p:spTgt spid="28"/>
                                        </p:tgtEl>
                                        <p:attrNameLst>
                                          <p:attrName>ppt_y</p:attrName>
                                        </p:attrNameLst>
                                      </p:cBhvr>
                                      <p:tavLst>
                                        <p:tav tm="0">
                                          <p:val>
                                            <p:strVal val="#ppt_y"/>
                                          </p:val>
                                        </p:tav>
                                        <p:tav tm="100000">
                                          <p:val>
                                            <p:strVal val="#ppt_y"/>
                                          </p:val>
                                        </p:tav>
                                      </p:tavLst>
                                    </p:anim>
                                  </p:childTnLst>
                                </p:cTn>
                              </p:par>
                            </p:childTnLst>
                          </p:cTn>
                        </p:par>
                        <p:par>
                          <p:cTn id="48" fill="hold">
                            <p:stCondLst>
                              <p:cond delay="2500"/>
                            </p:stCondLst>
                            <p:childTnLst>
                              <p:par>
                                <p:cTn id="49" presetID="2" presetClass="entr" presetSubtype="2" fill="hold" grpId="0" nodeType="afterEffect">
                                  <p:stCondLst>
                                    <p:cond delay="0"/>
                                  </p:stCondLst>
                                  <p:childTnLst>
                                    <p:set>
                                      <p:cBhvr>
                                        <p:cTn id="50" dur="1" fill="hold">
                                          <p:stCondLst>
                                            <p:cond delay="0"/>
                                          </p:stCondLst>
                                        </p:cTn>
                                        <p:tgtEl>
                                          <p:spTgt spid="39"/>
                                        </p:tgtEl>
                                        <p:attrNameLst>
                                          <p:attrName>style.visibility</p:attrName>
                                        </p:attrNameLst>
                                      </p:cBhvr>
                                      <p:to>
                                        <p:strVal val="visible"/>
                                      </p:to>
                                    </p:set>
                                    <p:anim calcmode="lin" valueType="num">
                                      <p:cBhvr additive="base">
                                        <p:cTn id="51" dur="250" fill="hold"/>
                                        <p:tgtEl>
                                          <p:spTgt spid="39"/>
                                        </p:tgtEl>
                                        <p:attrNameLst>
                                          <p:attrName>ppt_x</p:attrName>
                                        </p:attrNameLst>
                                      </p:cBhvr>
                                      <p:tavLst>
                                        <p:tav tm="0">
                                          <p:val>
                                            <p:strVal val="1+#ppt_w/2"/>
                                          </p:val>
                                        </p:tav>
                                        <p:tav tm="100000">
                                          <p:val>
                                            <p:strVal val="#ppt_x"/>
                                          </p:val>
                                        </p:tav>
                                      </p:tavLst>
                                    </p:anim>
                                    <p:anim calcmode="lin" valueType="num">
                                      <p:cBhvr additive="base">
                                        <p:cTn id="52" dur="25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9" grpId="0" animBg="1"/>
      <p:bldP spid="13" grpId="0" animBg="1"/>
      <p:bldP spid="14" grpId="0"/>
      <p:bldP spid="15" grpId="0" animBg="1"/>
      <p:bldP spid="2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2"/>
          <p:cNvSpPr/>
          <p:nvPr/>
        </p:nvSpPr>
        <p:spPr>
          <a:xfrm>
            <a:off x="0" y="12333"/>
            <a:ext cx="12196522" cy="6830919"/>
          </a:xfrm>
          <a:prstGeom prst="rect">
            <a:avLst/>
          </a:prstGeom>
          <a:blipFill>
            <a:blip r:embed="rId3" cstate="print"/>
            <a:srcRect/>
            <a:stretch>
              <a:fillRect b="-25046"/>
            </a:stretch>
          </a:blipFill>
        </p:spPr>
        <p:txBody>
          <a:bodyPr wrap="square" lIns="0" tIns="0" rIns="0" bIns="0" rtlCol="0"/>
          <a:lstStyle/>
          <a:p>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75</a:t>
                </a:r>
              </a:p>
            </p:txBody>
          </p:sp>
        </p:grpSp>
        <p:pic>
          <p:nvPicPr>
            <p:cNvPr id="123" name="Resim 122"/>
            <p:cNvPicPr>
              <a:picLocks noChangeAspect="1"/>
            </p:cNvPicPr>
            <p:nvPr/>
          </p:nvPicPr>
          <p:blipFill>
            <a:blip r:embed="rId4" cstate="print"/>
            <a:stretch>
              <a:fillRect/>
            </a:stretch>
          </p:blipFill>
          <p:spPr>
            <a:xfrm>
              <a:off x="356650" y="5244614"/>
              <a:ext cx="2148750" cy="1035000"/>
            </a:xfrm>
            <a:prstGeom prst="rect">
              <a:avLst/>
            </a:prstGeom>
          </p:spPr>
        </p:pic>
      </p:grpSp>
      <p:sp>
        <p:nvSpPr>
          <p:cNvPr id="11"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2" name="Metin kutusu 11"/>
          <p:cNvSpPr txBox="1"/>
          <p:nvPr/>
        </p:nvSpPr>
        <p:spPr>
          <a:xfrm>
            <a:off x="356650" y="388099"/>
            <a:ext cx="6979539" cy="1938992"/>
          </a:xfrm>
          <a:prstGeom prst="rect">
            <a:avLst/>
          </a:prstGeom>
          <a:noFill/>
        </p:spPr>
        <p:txBody>
          <a:bodyPr wrap="none" rtlCol="0">
            <a:spAutoFit/>
          </a:bodyPr>
          <a:lstStyle/>
          <a:p>
            <a:r>
              <a:rPr lang="tr-TR" sz="6000" b="1" dirty="0">
                <a:solidFill>
                  <a:srgbClr val="E61F4F"/>
                </a:solidFill>
                <a:effectLst>
                  <a:outerShdw blurRad="50800" dist="38100" dir="8100000" algn="tr" rotWithShape="0">
                    <a:prstClr val="black">
                      <a:alpha val="40000"/>
                    </a:prstClr>
                  </a:outerShdw>
                </a:effectLst>
              </a:rPr>
              <a:t>Diğer Bağımlılıklarını </a:t>
            </a:r>
          </a:p>
          <a:p>
            <a:r>
              <a:rPr lang="tr-TR" sz="6000" b="1" dirty="0">
                <a:solidFill>
                  <a:srgbClr val="E61F4F"/>
                </a:solidFill>
                <a:effectLst>
                  <a:outerShdw blurRad="50800" dist="38100" dir="8100000" algn="tr" rotWithShape="0">
                    <a:prstClr val="black">
                      <a:alpha val="40000"/>
                    </a:prstClr>
                  </a:outerShdw>
                </a:effectLst>
              </a:rPr>
              <a:t>Kontrol Edin</a:t>
            </a:r>
          </a:p>
        </p:txBody>
      </p:sp>
    </p:spTree>
    <p:extLst>
      <p:ext uri="{BB962C8B-B14F-4D97-AF65-F5344CB8AC3E}">
        <p14:creationId xmlns="" xmlns:p14="http://schemas.microsoft.com/office/powerpoint/2010/main" val="16696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fade">
                                      <p:cBhvr>
                                        <p:cTn id="18" dur="250"/>
                                        <p:tgtEl>
                                          <p:spTgt spid="102"/>
                                        </p:tgtEl>
                                      </p:cBhvr>
                                    </p:animEffect>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250" fill="hold"/>
                                        <p:tgtEl>
                                          <p:spTgt spid="11"/>
                                        </p:tgtEl>
                                        <p:attrNameLst>
                                          <p:attrName>ppt_x</p:attrName>
                                        </p:attrNameLst>
                                      </p:cBhvr>
                                      <p:tavLst>
                                        <p:tav tm="0">
                                          <p:val>
                                            <p:strVal val="0-#ppt_w/2"/>
                                          </p:val>
                                        </p:tav>
                                        <p:tav tm="100000">
                                          <p:val>
                                            <p:strVal val="#ppt_x"/>
                                          </p:val>
                                        </p:tav>
                                      </p:tavLst>
                                    </p:anim>
                                    <p:anim calcmode="lin" valueType="num">
                                      <p:cBhvr additive="base">
                                        <p:cTn id="23" dur="25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P spid="15" grpId="0" animBg="1"/>
      <p:bldP spid="11" grpId="0" animBg="1"/>
      <p:bldP spid="1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76</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401881" cy="1015663"/>
          </a:xfrm>
          <a:prstGeom prst="rect">
            <a:avLst/>
          </a:prstGeom>
          <a:noFill/>
        </p:spPr>
        <p:txBody>
          <a:bodyPr wrap="none" rtlCol="0">
            <a:spAutoFit/>
          </a:bodyPr>
          <a:lstStyle/>
          <a:p>
            <a:r>
              <a:rPr lang="tr-TR" sz="6000" b="1" dirty="0"/>
              <a:t>Teknolojiyi Paylaşın</a:t>
            </a:r>
          </a:p>
        </p:txBody>
      </p:sp>
      <p:grpSp>
        <p:nvGrpSpPr>
          <p:cNvPr id="14" name="Grup 13"/>
          <p:cNvGrpSpPr/>
          <p:nvPr/>
        </p:nvGrpSpPr>
        <p:grpSpPr>
          <a:xfrm>
            <a:off x="455788" y="1984698"/>
            <a:ext cx="7351025" cy="1631216"/>
            <a:chOff x="554927" y="1881525"/>
            <a:chExt cx="7351025" cy="1631216"/>
          </a:xfrm>
        </p:grpSpPr>
        <p:sp>
          <p:nvSpPr>
            <p:cNvPr id="16" name="Metin kutusu 15"/>
            <p:cNvSpPr txBox="1"/>
            <p:nvPr/>
          </p:nvSpPr>
          <p:spPr>
            <a:xfrm>
              <a:off x="746176" y="1881525"/>
              <a:ext cx="7159776" cy="1631216"/>
            </a:xfrm>
            <a:prstGeom prst="rect">
              <a:avLst/>
            </a:prstGeom>
            <a:noFill/>
          </p:spPr>
          <p:txBody>
            <a:bodyPr wrap="square" rtlCol="0">
              <a:spAutoFit/>
            </a:bodyPr>
            <a:lstStyle/>
            <a:p>
              <a:r>
                <a:rPr lang="tr-TR" sz="2000" dirty="0">
                  <a:solidFill>
                    <a:srgbClr val="575757"/>
                  </a:solidFill>
                </a:rPr>
                <a:t>İnternete zaman zaman beraber girin ya da</a:t>
              </a:r>
            </a:p>
            <a:p>
              <a:r>
                <a:rPr lang="tr-TR" sz="2000" dirty="0">
                  <a:solidFill>
                    <a:srgbClr val="575757"/>
                  </a:solidFill>
                </a:rPr>
                <a:t>o girdiğinde gidip yanına oturarak onunla</a:t>
              </a:r>
            </a:p>
            <a:p>
              <a:r>
                <a:rPr lang="tr-TR" sz="2000" dirty="0">
                  <a:solidFill>
                    <a:srgbClr val="575757"/>
                  </a:solidFill>
                </a:rPr>
                <a:t>internet ilgisini paylaşın. Bilmediğiniz program,</a:t>
              </a:r>
            </a:p>
            <a:p>
              <a:r>
                <a:rPr lang="tr-TR" sz="2000" dirty="0">
                  <a:solidFill>
                    <a:srgbClr val="575757"/>
                  </a:solidFill>
                </a:rPr>
                <a:t>site ya da yenilikleri sorun ve öğrenin.</a:t>
              </a:r>
            </a:p>
            <a:p>
              <a:r>
                <a:rPr lang="tr-TR" sz="2000" dirty="0">
                  <a:solidFill>
                    <a:srgbClr val="575757"/>
                  </a:solidFill>
                </a:rPr>
                <a:t>Teknoloji sohbetleri yapın.</a:t>
              </a:r>
            </a:p>
          </p:txBody>
        </p:sp>
        <p:pic>
          <p:nvPicPr>
            <p:cNvPr id="17" name="Resim 16"/>
            <p:cNvPicPr>
              <a:picLocks noChangeAspect="1"/>
            </p:cNvPicPr>
            <p:nvPr/>
          </p:nvPicPr>
          <p:blipFill>
            <a:blip r:embed="rId4" cstate="print"/>
            <a:stretch>
              <a:fillRect/>
            </a:stretch>
          </p:blipFill>
          <p:spPr>
            <a:xfrm>
              <a:off x="554927" y="1991580"/>
              <a:ext cx="191250" cy="180000"/>
            </a:xfrm>
            <a:prstGeom prst="rect">
              <a:avLst/>
            </a:prstGeom>
          </p:spPr>
        </p:pic>
      </p:grpSp>
      <p:sp>
        <p:nvSpPr>
          <p:cNvPr id="1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cstate="print"/>
            <a:srcRect/>
            <a:stretch>
              <a:fillRect l="-4000" t="-2000"/>
            </a:stretch>
          </a:blipFill>
          <a:ln>
            <a:solidFill>
              <a:srgbClr val="DADADA"/>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 xmlns:p14="http://schemas.microsoft.com/office/powerpoint/2010/main" val="151358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childTnLst>
                          </p:cTn>
                        </p:par>
                        <p:par>
                          <p:cTn id="33" fill="hold">
                            <p:stCondLst>
                              <p:cond delay="1500"/>
                            </p:stCondLst>
                            <p:childTnLst>
                              <p:par>
                                <p:cTn id="34" presetID="2" presetClass="entr" presetSubtype="2"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250" fill="hold"/>
                                        <p:tgtEl>
                                          <p:spTgt spid="18"/>
                                        </p:tgtEl>
                                        <p:attrNameLst>
                                          <p:attrName>ppt_x</p:attrName>
                                        </p:attrNameLst>
                                      </p:cBhvr>
                                      <p:tavLst>
                                        <p:tav tm="0">
                                          <p:val>
                                            <p:strVal val="1+#ppt_w/2"/>
                                          </p:val>
                                        </p:tav>
                                        <p:tav tm="100000">
                                          <p:val>
                                            <p:strVal val="#ppt_x"/>
                                          </p:val>
                                        </p:tav>
                                      </p:tavLst>
                                    </p:anim>
                                    <p:anim calcmode="lin" valueType="num">
                                      <p:cBhvr additive="base">
                                        <p:cTn id="37" dur="2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1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77</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947608" cy="1569660"/>
          </a:xfrm>
          <a:prstGeom prst="rect">
            <a:avLst/>
          </a:prstGeom>
          <a:noFill/>
        </p:spPr>
        <p:txBody>
          <a:bodyPr wrap="none" rtlCol="0">
            <a:spAutoFit/>
          </a:bodyPr>
          <a:lstStyle/>
          <a:p>
            <a:r>
              <a:rPr lang="tr-TR" sz="4800" b="1" dirty="0"/>
              <a:t>Çocuğunuzun Teknoloji ile </a:t>
            </a:r>
          </a:p>
          <a:p>
            <a:r>
              <a:rPr lang="tr-TR" sz="4800" b="1" dirty="0"/>
              <a:t>İlişkisi Nasıl Olmalı?</a:t>
            </a:r>
          </a:p>
        </p:txBody>
      </p:sp>
      <p:grpSp>
        <p:nvGrpSpPr>
          <p:cNvPr id="14" name="Grup 13"/>
          <p:cNvGrpSpPr/>
          <p:nvPr/>
        </p:nvGrpSpPr>
        <p:grpSpPr>
          <a:xfrm>
            <a:off x="455788" y="1984698"/>
            <a:ext cx="7351025" cy="707886"/>
            <a:chOff x="554927" y="1881525"/>
            <a:chExt cx="7351025" cy="707886"/>
          </a:xfrm>
        </p:grpSpPr>
        <p:sp>
          <p:nvSpPr>
            <p:cNvPr id="16" name="Metin kutusu 15"/>
            <p:cNvSpPr txBox="1"/>
            <p:nvPr/>
          </p:nvSpPr>
          <p:spPr>
            <a:xfrm>
              <a:off x="746176" y="1881525"/>
              <a:ext cx="7159776" cy="707886"/>
            </a:xfrm>
            <a:prstGeom prst="rect">
              <a:avLst/>
            </a:prstGeom>
            <a:noFill/>
          </p:spPr>
          <p:txBody>
            <a:bodyPr wrap="square" rtlCol="0">
              <a:spAutoFit/>
            </a:bodyPr>
            <a:lstStyle/>
            <a:p>
              <a:r>
                <a:rPr lang="tr-TR" sz="2000" dirty="0">
                  <a:solidFill>
                    <a:srgbClr val="575757"/>
                  </a:solidFill>
                </a:rPr>
                <a:t>Hem kendinizin hem de çocuğunuzun ne seyredeceği veya hangi programları kullanacağı konusunda seçici olun.</a:t>
              </a:r>
            </a:p>
          </p:txBody>
        </p:sp>
        <p:pic>
          <p:nvPicPr>
            <p:cNvPr id="17" name="Resim 16"/>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19" name="Grup 18"/>
          <p:cNvGrpSpPr/>
          <p:nvPr/>
        </p:nvGrpSpPr>
        <p:grpSpPr>
          <a:xfrm>
            <a:off x="455788" y="2600564"/>
            <a:ext cx="7351025" cy="400110"/>
            <a:chOff x="554927" y="1881525"/>
            <a:chExt cx="7351025" cy="400110"/>
          </a:xfrm>
        </p:grpSpPr>
        <p:sp>
          <p:nvSpPr>
            <p:cNvPr id="20" name="Metin kutusu 19"/>
            <p:cNvSpPr txBox="1"/>
            <p:nvPr/>
          </p:nvSpPr>
          <p:spPr>
            <a:xfrm>
              <a:off x="746176" y="1881525"/>
              <a:ext cx="7159776" cy="400110"/>
            </a:xfrm>
            <a:prstGeom prst="rect">
              <a:avLst/>
            </a:prstGeom>
            <a:noFill/>
          </p:spPr>
          <p:txBody>
            <a:bodyPr wrap="square" rtlCol="0">
              <a:spAutoFit/>
            </a:bodyPr>
            <a:lstStyle/>
            <a:p>
              <a:r>
                <a:rPr lang="tr-TR" sz="2000" dirty="0">
                  <a:solidFill>
                    <a:srgbClr val="575757"/>
                  </a:solidFill>
                </a:rPr>
                <a:t>Çocuğunuzu ekranla baş başa uzun süre ve denetimsiz bırakmayın.</a:t>
              </a:r>
            </a:p>
          </p:txBody>
        </p:sp>
        <p:pic>
          <p:nvPicPr>
            <p:cNvPr id="21" name="Resim 20"/>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22" name="Grup 21"/>
          <p:cNvGrpSpPr/>
          <p:nvPr/>
        </p:nvGrpSpPr>
        <p:grpSpPr>
          <a:xfrm>
            <a:off x="455788" y="2925536"/>
            <a:ext cx="7351025" cy="707886"/>
            <a:chOff x="554927" y="1881525"/>
            <a:chExt cx="7351025" cy="707886"/>
          </a:xfrm>
        </p:grpSpPr>
        <p:sp>
          <p:nvSpPr>
            <p:cNvPr id="23" name="Metin kutusu 22"/>
            <p:cNvSpPr txBox="1"/>
            <p:nvPr/>
          </p:nvSpPr>
          <p:spPr>
            <a:xfrm>
              <a:off x="746176" y="1881525"/>
              <a:ext cx="7159776" cy="707886"/>
            </a:xfrm>
            <a:prstGeom prst="rect">
              <a:avLst/>
            </a:prstGeom>
            <a:noFill/>
          </p:spPr>
          <p:txBody>
            <a:bodyPr wrap="square" rtlCol="0">
              <a:spAutoFit/>
            </a:bodyPr>
            <a:lstStyle/>
            <a:p>
              <a:r>
                <a:rPr lang="tr-TR" sz="2000" dirty="0">
                  <a:solidFill>
                    <a:srgbClr val="575757"/>
                  </a:solidFill>
                </a:rPr>
                <a:t>Çocuğunuzun teknolojik aygıtta kullandığı yazılımlar veya seyrettikleriyle ilgili paylaşım içinde olun.</a:t>
              </a:r>
            </a:p>
          </p:txBody>
        </p:sp>
        <p:pic>
          <p:nvPicPr>
            <p:cNvPr id="24" name="Resim 23"/>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25" name="Grup 24"/>
          <p:cNvGrpSpPr/>
          <p:nvPr/>
        </p:nvGrpSpPr>
        <p:grpSpPr>
          <a:xfrm>
            <a:off x="455788" y="3527160"/>
            <a:ext cx="7351025" cy="707886"/>
            <a:chOff x="554927" y="1881525"/>
            <a:chExt cx="7351025" cy="707886"/>
          </a:xfrm>
        </p:grpSpPr>
        <p:sp>
          <p:nvSpPr>
            <p:cNvPr id="29" name="Metin kutusu 28"/>
            <p:cNvSpPr txBox="1"/>
            <p:nvPr/>
          </p:nvSpPr>
          <p:spPr>
            <a:xfrm>
              <a:off x="746176" y="1881525"/>
              <a:ext cx="7159776" cy="707886"/>
            </a:xfrm>
            <a:prstGeom prst="rect">
              <a:avLst/>
            </a:prstGeom>
            <a:noFill/>
          </p:spPr>
          <p:txBody>
            <a:bodyPr wrap="square" rtlCol="0">
              <a:spAutoFit/>
            </a:bodyPr>
            <a:lstStyle/>
            <a:p>
              <a:r>
                <a:rPr lang="tr-TR" sz="2000" dirty="0">
                  <a:solidFill>
                    <a:srgbClr val="575757"/>
                  </a:solidFill>
                </a:rPr>
                <a:t>Teknolojinin ailece birlikte geçirilen zamanların ya da </a:t>
              </a:r>
            </a:p>
            <a:p>
              <a:r>
                <a:rPr lang="tr-TR" sz="2000" dirty="0">
                  <a:solidFill>
                    <a:srgbClr val="575757"/>
                  </a:solidFill>
                </a:rPr>
                <a:t>oyun saatlerinin yerini almasına izin vermeyin.</a:t>
              </a:r>
            </a:p>
          </p:txBody>
        </p:sp>
        <p:pic>
          <p:nvPicPr>
            <p:cNvPr id="30" name="Resim 29"/>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31" name="Grup 30"/>
          <p:cNvGrpSpPr/>
          <p:nvPr/>
        </p:nvGrpSpPr>
        <p:grpSpPr>
          <a:xfrm>
            <a:off x="455788" y="4101353"/>
            <a:ext cx="8098277" cy="707886"/>
            <a:chOff x="554927" y="1881525"/>
            <a:chExt cx="8098277" cy="707886"/>
          </a:xfrm>
        </p:grpSpPr>
        <p:sp>
          <p:nvSpPr>
            <p:cNvPr id="32" name="Metin kutusu 31"/>
            <p:cNvSpPr txBox="1"/>
            <p:nvPr/>
          </p:nvSpPr>
          <p:spPr>
            <a:xfrm>
              <a:off x="746176" y="1881525"/>
              <a:ext cx="7907028" cy="707886"/>
            </a:xfrm>
            <a:prstGeom prst="rect">
              <a:avLst/>
            </a:prstGeom>
            <a:noFill/>
          </p:spPr>
          <p:txBody>
            <a:bodyPr wrap="square" rtlCol="0">
              <a:spAutoFit/>
            </a:bodyPr>
            <a:lstStyle/>
            <a:p>
              <a:r>
                <a:rPr lang="tr-TR" sz="2000" dirty="0">
                  <a:solidFill>
                    <a:srgbClr val="575757"/>
                  </a:solidFill>
                </a:rPr>
                <a:t>Çocuğunuza izlediği filmlerde veya oynadığı oyunlarda yer alan </a:t>
              </a:r>
            </a:p>
            <a:p>
              <a:r>
                <a:rPr lang="tr-TR" sz="2000" dirty="0">
                  <a:solidFill>
                    <a:srgbClr val="575757"/>
                  </a:solidFill>
                </a:rPr>
                <a:t>belli karakterleri niçin sevdiğini sorun, bu konu üzerinde karşılıklı konuşun.</a:t>
              </a:r>
            </a:p>
          </p:txBody>
        </p:sp>
        <p:pic>
          <p:nvPicPr>
            <p:cNvPr id="33" name="Resim 32"/>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2" name="Grup 1"/>
          <p:cNvGrpSpPr/>
          <p:nvPr/>
        </p:nvGrpSpPr>
        <p:grpSpPr>
          <a:xfrm>
            <a:off x="9041116" y="4101353"/>
            <a:ext cx="2700020" cy="1342390"/>
            <a:chOff x="7315511" y="4313587"/>
            <a:chExt cx="2700020" cy="1342390"/>
          </a:xfrm>
        </p:grpSpPr>
        <p:sp>
          <p:nvSpPr>
            <p:cNvPr id="34" name="object 20"/>
            <p:cNvSpPr/>
            <p:nvPr/>
          </p:nvSpPr>
          <p:spPr>
            <a:xfrm>
              <a:off x="7315511" y="4313587"/>
              <a:ext cx="2700020" cy="1342390"/>
            </a:xfrm>
            <a:custGeom>
              <a:avLst/>
              <a:gdLst/>
              <a:ahLst/>
              <a:cxnLst/>
              <a:rect l="l" t="t" r="r" b="b"/>
              <a:pathLst>
                <a:path w="2700020" h="1342389">
                  <a:moveTo>
                    <a:pt x="2547594" y="0"/>
                  </a:moveTo>
                  <a:lnTo>
                    <a:pt x="152400" y="0"/>
                  </a:lnTo>
                  <a:lnTo>
                    <a:pt x="104363" y="7802"/>
                  </a:lnTo>
                  <a:lnTo>
                    <a:pt x="62544" y="29504"/>
                  </a:lnTo>
                  <a:lnTo>
                    <a:pt x="29504" y="62544"/>
                  </a:lnTo>
                  <a:lnTo>
                    <a:pt x="7802" y="104363"/>
                  </a:lnTo>
                  <a:lnTo>
                    <a:pt x="0" y="152400"/>
                  </a:lnTo>
                  <a:lnTo>
                    <a:pt x="0" y="1189494"/>
                  </a:lnTo>
                  <a:lnTo>
                    <a:pt x="7802" y="1237531"/>
                  </a:lnTo>
                  <a:lnTo>
                    <a:pt x="29504" y="1279349"/>
                  </a:lnTo>
                  <a:lnTo>
                    <a:pt x="62544" y="1312390"/>
                  </a:lnTo>
                  <a:lnTo>
                    <a:pt x="104363" y="1334091"/>
                  </a:lnTo>
                  <a:lnTo>
                    <a:pt x="152400" y="1341894"/>
                  </a:lnTo>
                  <a:lnTo>
                    <a:pt x="2547594" y="1341894"/>
                  </a:lnTo>
                  <a:lnTo>
                    <a:pt x="2595631" y="1334091"/>
                  </a:lnTo>
                  <a:lnTo>
                    <a:pt x="2637449" y="1312390"/>
                  </a:lnTo>
                  <a:lnTo>
                    <a:pt x="2670489" y="1279349"/>
                  </a:lnTo>
                  <a:lnTo>
                    <a:pt x="2692191" y="1237531"/>
                  </a:lnTo>
                  <a:lnTo>
                    <a:pt x="2699994" y="1189494"/>
                  </a:lnTo>
                  <a:lnTo>
                    <a:pt x="2699994" y="152400"/>
                  </a:lnTo>
                  <a:lnTo>
                    <a:pt x="2692191" y="104363"/>
                  </a:lnTo>
                  <a:lnTo>
                    <a:pt x="2670489" y="62544"/>
                  </a:lnTo>
                  <a:lnTo>
                    <a:pt x="2637449" y="29504"/>
                  </a:lnTo>
                  <a:lnTo>
                    <a:pt x="2595631" y="7802"/>
                  </a:lnTo>
                  <a:lnTo>
                    <a:pt x="2547594" y="0"/>
                  </a:lnTo>
                  <a:close/>
                </a:path>
              </a:pathLst>
            </a:custGeom>
            <a:solidFill>
              <a:srgbClr val="E6224F"/>
            </a:solidFill>
          </p:spPr>
          <p:txBody>
            <a:bodyPr wrap="square" lIns="0" tIns="0" rIns="0" bIns="0" rtlCol="0"/>
            <a:lstStyle/>
            <a:p>
              <a:endParaRPr/>
            </a:p>
          </p:txBody>
        </p:sp>
        <p:sp>
          <p:nvSpPr>
            <p:cNvPr id="35" name="object 21"/>
            <p:cNvSpPr/>
            <p:nvPr/>
          </p:nvSpPr>
          <p:spPr>
            <a:xfrm>
              <a:off x="7315511" y="4313587"/>
              <a:ext cx="2700020" cy="1342390"/>
            </a:xfrm>
            <a:custGeom>
              <a:avLst/>
              <a:gdLst/>
              <a:ahLst/>
              <a:cxnLst/>
              <a:rect l="l" t="t" r="r" b="b"/>
              <a:pathLst>
                <a:path w="2700020" h="1342389">
                  <a:moveTo>
                    <a:pt x="2547594" y="1341894"/>
                  </a:moveTo>
                  <a:lnTo>
                    <a:pt x="152400" y="1341894"/>
                  </a:lnTo>
                  <a:lnTo>
                    <a:pt x="104363" y="1334091"/>
                  </a:lnTo>
                  <a:lnTo>
                    <a:pt x="62544" y="1312390"/>
                  </a:lnTo>
                  <a:lnTo>
                    <a:pt x="29504" y="1279349"/>
                  </a:lnTo>
                  <a:lnTo>
                    <a:pt x="7802" y="1237531"/>
                  </a:lnTo>
                  <a:lnTo>
                    <a:pt x="0" y="1189494"/>
                  </a:lnTo>
                  <a:lnTo>
                    <a:pt x="0" y="152400"/>
                  </a:lnTo>
                  <a:lnTo>
                    <a:pt x="7802" y="104363"/>
                  </a:lnTo>
                  <a:lnTo>
                    <a:pt x="29504" y="62544"/>
                  </a:lnTo>
                  <a:lnTo>
                    <a:pt x="62544" y="29504"/>
                  </a:lnTo>
                  <a:lnTo>
                    <a:pt x="104363" y="7802"/>
                  </a:lnTo>
                  <a:lnTo>
                    <a:pt x="152400" y="0"/>
                  </a:lnTo>
                  <a:lnTo>
                    <a:pt x="2547594" y="0"/>
                  </a:lnTo>
                  <a:lnTo>
                    <a:pt x="2595631" y="7802"/>
                  </a:lnTo>
                  <a:lnTo>
                    <a:pt x="2637449" y="29504"/>
                  </a:lnTo>
                  <a:lnTo>
                    <a:pt x="2670489" y="62544"/>
                  </a:lnTo>
                  <a:lnTo>
                    <a:pt x="2692191" y="104363"/>
                  </a:lnTo>
                  <a:lnTo>
                    <a:pt x="2699994" y="152400"/>
                  </a:lnTo>
                  <a:lnTo>
                    <a:pt x="2699994" y="1189494"/>
                  </a:lnTo>
                  <a:lnTo>
                    <a:pt x="2692191" y="1237531"/>
                  </a:lnTo>
                  <a:lnTo>
                    <a:pt x="2670489" y="1279349"/>
                  </a:lnTo>
                  <a:lnTo>
                    <a:pt x="2637449" y="1312390"/>
                  </a:lnTo>
                  <a:lnTo>
                    <a:pt x="2595631" y="1334091"/>
                  </a:lnTo>
                  <a:lnTo>
                    <a:pt x="2547594" y="1341894"/>
                  </a:lnTo>
                  <a:close/>
                </a:path>
              </a:pathLst>
            </a:custGeom>
            <a:ln w="38100">
              <a:solidFill>
                <a:srgbClr val="FFFFFF"/>
              </a:solidFill>
            </a:ln>
          </p:spPr>
          <p:txBody>
            <a:bodyPr wrap="square" lIns="0" tIns="0" rIns="0" bIns="0" rtlCol="0"/>
            <a:lstStyle/>
            <a:p>
              <a:endParaRPr/>
            </a:p>
          </p:txBody>
        </p:sp>
      </p:grpSp>
      <p:sp>
        <p:nvSpPr>
          <p:cNvPr id="36" name="Metin kutusu 35"/>
          <p:cNvSpPr txBox="1"/>
          <p:nvPr/>
        </p:nvSpPr>
        <p:spPr>
          <a:xfrm>
            <a:off x="9559928" y="4418605"/>
            <a:ext cx="1662396" cy="707886"/>
          </a:xfrm>
          <a:prstGeom prst="rect">
            <a:avLst/>
          </a:prstGeom>
          <a:noFill/>
        </p:spPr>
        <p:txBody>
          <a:bodyPr wrap="square" rtlCol="0">
            <a:spAutoFit/>
          </a:bodyPr>
          <a:lstStyle/>
          <a:p>
            <a:pPr algn="ctr"/>
            <a:r>
              <a:rPr lang="tr-TR" sz="2000" dirty="0">
                <a:solidFill>
                  <a:schemeClr val="bg1"/>
                </a:solidFill>
              </a:rPr>
              <a:t>Yerli Yerinde</a:t>
            </a:r>
          </a:p>
          <a:p>
            <a:pPr algn="ctr"/>
            <a:r>
              <a:rPr lang="tr-TR" sz="2000" dirty="0">
                <a:solidFill>
                  <a:schemeClr val="bg1"/>
                </a:solidFill>
              </a:rPr>
              <a:t>Yeterince</a:t>
            </a:r>
          </a:p>
        </p:txBody>
      </p:sp>
    </p:spTree>
    <p:extLst>
      <p:ext uri="{BB962C8B-B14F-4D97-AF65-F5344CB8AC3E}">
        <p14:creationId xmlns="" xmlns:p14="http://schemas.microsoft.com/office/powerpoint/2010/main" val="241211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250"/>
                                        <p:tgtEl>
                                          <p:spTgt spid="19"/>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250"/>
                                        <p:tgtEl>
                                          <p:spTgt spid="22"/>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250"/>
                                        <p:tgtEl>
                                          <p:spTgt spid="25"/>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250"/>
                                        <p:tgtEl>
                                          <p:spTgt spid="31"/>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250"/>
                                        <p:tgtEl>
                                          <p:spTgt spid="2"/>
                                        </p:tgtEl>
                                      </p:cBhvr>
                                    </p:animEffect>
                                  </p:childTnLst>
                                </p:cTn>
                              </p:par>
                            </p:childTnLst>
                          </p:cTn>
                        </p:par>
                        <p:par>
                          <p:cTn id="53" fill="hold">
                            <p:stCondLst>
                              <p:cond delay="2750"/>
                            </p:stCondLst>
                            <p:childTnLst>
                              <p:par>
                                <p:cTn id="54" presetID="10" presetClass="entr" presetSubtype="0" fill="hold" grpId="0" nodeType="after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3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78</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947608" cy="1569660"/>
          </a:xfrm>
          <a:prstGeom prst="rect">
            <a:avLst/>
          </a:prstGeom>
          <a:noFill/>
        </p:spPr>
        <p:txBody>
          <a:bodyPr wrap="none" rtlCol="0">
            <a:spAutoFit/>
          </a:bodyPr>
          <a:lstStyle/>
          <a:p>
            <a:r>
              <a:rPr lang="tr-TR" sz="4800" b="1" dirty="0"/>
              <a:t>Çocuğunuzun Teknoloji ile </a:t>
            </a:r>
          </a:p>
          <a:p>
            <a:r>
              <a:rPr lang="tr-TR" sz="4800" b="1" dirty="0"/>
              <a:t>İlişkisi Nasıl Olmalı?</a:t>
            </a:r>
          </a:p>
        </p:txBody>
      </p:sp>
      <p:grpSp>
        <p:nvGrpSpPr>
          <p:cNvPr id="14" name="Grup 13"/>
          <p:cNvGrpSpPr/>
          <p:nvPr/>
        </p:nvGrpSpPr>
        <p:grpSpPr>
          <a:xfrm>
            <a:off x="455788" y="1984698"/>
            <a:ext cx="10369527" cy="707886"/>
            <a:chOff x="554927" y="1881525"/>
            <a:chExt cx="10369527" cy="707886"/>
          </a:xfrm>
        </p:grpSpPr>
        <p:sp>
          <p:nvSpPr>
            <p:cNvPr id="16" name="Metin kutusu 15"/>
            <p:cNvSpPr txBox="1"/>
            <p:nvPr/>
          </p:nvSpPr>
          <p:spPr>
            <a:xfrm>
              <a:off x="746175" y="1881525"/>
              <a:ext cx="10178279" cy="707886"/>
            </a:xfrm>
            <a:prstGeom prst="rect">
              <a:avLst/>
            </a:prstGeom>
            <a:noFill/>
          </p:spPr>
          <p:txBody>
            <a:bodyPr wrap="square" rtlCol="0">
              <a:spAutoFit/>
            </a:bodyPr>
            <a:lstStyle/>
            <a:p>
              <a:r>
                <a:rPr lang="tr-TR" sz="2000" dirty="0">
                  <a:solidFill>
                    <a:srgbClr val="575757"/>
                  </a:solidFill>
                </a:rPr>
                <a:t>Ergenlik çağındaki çocuğunuza televizyonda gördüklerine eleştirel yaklaşabilmesi için </a:t>
              </a:r>
            </a:p>
            <a:p>
              <a:r>
                <a:rPr lang="tr-TR" sz="2000" dirty="0">
                  <a:solidFill>
                    <a:srgbClr val="575757"/>
                  </a:solidFill>
                </a:rPr>
                <a:t>seyrettikleriyle ilgili sorular sorun.</a:t>
              </a:r>
            </a:p>
          </p:txBody>
        </p:sp>
        <p:pic>
          <p:nvPicPr>
            <p:cNvPr id="17" name="Resim 16"/>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19" name="Grup 18"/>
          <p:cNvGrpSpPr/>
          <p:nvPr/>
        </p:nvGrpSpPr>
        <p:grpSpPr>
          <a:xfrm>
            <a:off x="455788" y="2600564"/>
            <a:ext cx="9179825" cy="707886"/>
            <a:chOff x="554927" y="1881525"/>
            <a:chExt cx="9179825" cy="707886"/>
          </a:xfrm>
        </p:grpSpPr>
        <p:sp>
          <p:nvSpPr>
            <p:cNvPr id="20" name="Metin kutusu 19"/>
            <p:cNvSpPr txBox="1"/>
            <p:nvPr/>
          </p:nvSpPr>
          <p:spPr>
            <a:xfrm>
              <a:off x="746176" y="1881525"/>
              <a:ext cx="8988576" cy="707886"/>
            </a:xfrm>
            <a:prstGeom prst="rect">
              <a:avLst/>
            </a:prstGeom>
            <a:noFill/>
          </p:spPr>
          <p:txBody>
            <a:bodyPr wrap="square" rtlCol="0">
              <a:spAutoFit/>
            </a:bodyPr>
            <a:lstStyle/>
            <a:p>
              <a:r>
                <a:rPr lang="tr-TR" sz="2000" dirty="0">
                  <a:solidFill>
                    <a:srgbClr val="575757"/>
                  </a:solidFill>
                </a:rPr>
                <a:t>Çocuğunuzdan televizyon, bilgisayar ve tablet olmadan birlikte yapabileceğiniz </a:t>
              </a:r>
            </a:p>
            <a:p>
              <a:r>
                <a:rPr lang="tr-TR" sz="2000" dirty="0">
                  <a:solidFill>
                    <a:srgbClr val="575757"/>
                  </a:solidFill>
                </a:rPr>
                <a:t>eğlenceli etkinlikler belirlemesini isteyin ve uygun olanlarını gerçekleştirmeye çalışın.</a:t>
              </a:r>
            </a:p>
          </p:txBody>
        </p:sp>
        <p:pic>
          <p:nvPicPr>
            <p:cNvPr id="21" name="Resim 20"/>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25" name="Grup 24"/>
          <p:cNvGrpSpPr/>
          <p:nvPr/>
        </p:nvGrpSpPr>
        <p:grpSpPr>
          <a:xfrm>
            <a:off x="455788" y="3255123"/>
            <a:ext cx="9651773" cy="400110"/>
            <a:chOff x="554927" y="1881525"/>
            <a:chExt cx="9651773" cy="400110"/>
          </a:xfrm>
        </p:grpSpPr>
        <p:sp>
          <p:nvSpPr>
            <p:cNvPr id="29" name="Metin kutusu 28"/>
            <p:cNvSpPr txBox="1"/>
            <p:nvPr/>
          </p:nvSpPr>
          <p:spPr>
            <a:xfrm>
              <a:off x="746176" y="1881525"/>
              <a:ext cx="9460524" cy="400110"/>
            </a:xfrm>
            <a:prstGeom prst="rect">
              <a:avLst/>
            </a:prstGeom>
            <a:noFill/>
          </p:spPr>
          <p:txBody>
            <a:bodyPr wrap="square" rtlCol="0">
              <a:spAutoFit/>
            </a:bodyPr>
            <a:lstStyle/>
            <a:p>
              <a:r>
                <a:rPr lang="tr-TR" sz="2000" dirty="0">
                  <a:solidFill>
                    <a:srgbClr val="575757"/>
                  </a:solidFill>
                </a:rPr>
                <a:t>Teknoloji dünyasında çocuğunuzla üzerinde konuşabileceğiniz ortak bir konu edinin.</a:t>
              </a:r>
            </a:p>
          </p:txBody>
        </p:sp>
        <p:pic>
          <p:nvPicPr>
            <p:cNvPr id="30" name="Resim 29"/>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31" name="Grup 30"/>
          <p:cNvGrpSpPr/>
          <p:nvPr/>
        </p:nvGrpSpPr>
        <p:grpSpPr>
          <a:xfrm>
            <a:off x="455788" y="3590037"/>
            <a:ext cx="8585328" cy="707886"/>
            <a:chOff x="554927" y="1881525"/>
            <a:chExt cx="8585328" cy="707886"/>
          </a:xfrm>
        </p:grpSpPr>
        <p:sp>
          <p:nvSpPr>
            <p:cNvPr id="32" name="Metin kutusu 31"/>
            <p:cNvSpPr txBox="1"/>
            <p:nvPr/>
          </p:nvSpPr>
          <p:spPr>
            <a:xfrm>
              <a:off x="746176" y="1881525"/>
              <a:ext cx="8394079" cy="707886"/>
            </a:xfrm>
            <a:prstGeom prst="rect">
              <a:avLst/>
            </a:prstGeom>
            <a:noFill/>
          </p:spPr>
          <p:txBody>
            <a:bodyPr wrap="square" rtlCol="0">
              <a:spAutoFit/>
            </a:bodyPr>
            <a:lstStyle/>
            <a:p>
              <a:r>
                <a:rPr lang="tr-TR" sz="2000" dirty="0">
                  <a:solidFill>
                    <a:srgbClr val="575757"/>
                  </a:solidFill>
                </a:rPr>
                <a:t>Çocuğunuzla birlikte televizyon, bilgisayar, tablet vb. kullanımının</a:t>
              </a:r>
            </a:p>
            <a:p>
              <a:r>
                <a:rPr lang="tr-TR" sz="2000" dirty="0">
                  <a:solidFill>
                    <a:srgbClr val="575757"/>
                  </a:solidFill>
                </a:rPr>
                <a:t>kurallarını belirleyin.</a:t>
              </a:r>
            </a:p>
          </p:txBody>
        </p:sp>
        <p:pic>
          <p:nvPicPr>
            <p:cNvPr id="33" name="Resim 32"/>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2" name="Grup 1"/>
          <p:cNvGrpSpPr/>
          <p:nvPr/>
        </p:nvGrpSpPr>
        <p:grpSpPr>
          <a:xfrm>
            <a:off x="9041116" y="4101353"/>
            <a:ext cx="2700020" cy="1342390"/>
            <a:chOff x="7315511" y="4313587"/>
            <a:chExt cx="2700020" cy="1342390"/>
          </a:xfrm>
        </p:grpSpPr>
        <p:sp>
          <p:nvSpPr>
            <p:cNvPr id="34" name="object 20"/>
            <p:cNvSpPr/>
            <p:nvPr/>
          </p:nvSpPr>
          <p:spPr>
            <a:xfrm>
              <a:off x="7315511" y="4313587"/>
              <a:ext cx="2700020" cy="1342390"/>
            </a:xfrm>
            <a:custGeom>
              <a:avLst/>
              <a:gdLst/>
              <a:ahLst/>
              <a:cxnLst/>
              <a:rect l="l" t="t" r="r" b="b"/>
              <a:pathLst>
                <a:path w="2700020" h="1342389">
                  <a:moveTo>
                    <a:pt x="2547594" y="0"/>
                  </a:moveTo>
                  <a:lnTo>
                    <a:pt x="152400" y="0"/>
                  </a:lnTo>
                  <a:lnTo>
                    <a:pt x="104363" y="7802"/>
                  </a:lnTo>
                  <a:lnTo>
                    <a:pt x="62544" y="29504"/>
                  </a:lnTo>
                  <a:lnTo>
                    <a:pt x="29504" y="62544"/>
                  </a:lnTo>
                  <a:lnTo>
                    <a:pt x="7802" y="104363"/>
                  </a:lnTo>
                  <a:lnTo>
                    <a:pt x="0" y="152400"/>
                  </a:lnTo>
                  <a:lnTo>
                    <a:pt x="0" y="1189494"/>
                  </a:lnTo>
                  <a:lnTo>
                    <a:pt x="7802" y="1237531"/>
                  </a:lnTo>
                  <a:lnTo>
                    <a:pt x="29504" y="1279349"/>
                  </a:lnTo>
                  <a:lnTo>
                    <a:pt x="62544" y="1312390"/>
                  </a:lnTo>
                  <a:lnTo>
                    <a:pt x="104363" y="1334091"/>
                  </a:lnTo>
                  <a:lnTo>
                    <a:pt x="152400" y="1341894"/>
                  </a:lnTo>
                  <a:lnTo>
                    <a:pt x="2547594" y="1341894"/>
                  </a:lnTo>
                  <a:lnTo>
                    <a:pt x="2595631" y="1334091"/>
                  </a:lnTo>
                  <a:lnTo>
                    <a:pt x="2637449" y="1312390"/>
                  </a:lnTo>
                  <a:lnTo>
                    <a:pt x="2670489" y="1279349"/>
                  </a:lnTo>
                  <a:lnTo>
                    <a:pt x="2692191" y="1237531"/>
                  </a:lnTo>
                  <a:lnTo>
                    <a:pt x="2699994" y="1189494"/>
                  </a:lnTo>
                  <a:lnTo>
                    <a:pt x="2699994" y="152400"/>
                  </a:lnTo>
                  <a:lnTo>
                    <a:pt x="2692191" y="104363"/>
                  </a:lnTo>
                  <a:lnTo>
                    <a:pt x="2670489" y="62544"/>
                  </a:lnTo>
                  <a:lnTo>
                    <a:pt x="2637449" y="29504"/>
                  </a:lnTo>
                  <a:lnTo>
                    <a:pt x="2595631" y="7802"/>
                  </a:lnTo>
                  <a:lnTo>
                    <a:pt x="2547594" y="0"/>
                  </a:lnTo>
                  <a:close/>
                </a:path>
              </a:pathLst>
            </a:custGeom>
            <a:solidFill>
              <a:srgbClr val="E6224F"/>
            </a:solidFill>
          </p:spPr>
          <p:txBody>
            <a:bodyPr wrap="square" lIns="0" tIns="0" rIns="0" bIns="0" rtlCol="0"/>
            <a:lstStyle/>
            <a:p>
              <a:endParaRPr/>
            </a:p>
          </p:txBody>
        </p:sp>
        <p:sp>
          <p:nvSpPr>
            <p:cNvPr id="35" name="object 21"/>
            <p:cNvSpPr/>
            <p:nvPr/>
          </p:nvSpPr>
          <p:spPr>
            <a:xfrm>
              <a:off x="7315511" y="4313587"/>
              <a:ext cx="2700020" cy="1342390"/>
            </a:xfrm>
            <a:custGeom>
              <a:avLst/>
              <a:gdLst/>
              <a:ahLst/>
              <a:cxnLst/>
              <a:rect l="l" t="t" r="r" b="b"/>
              <a:pathLst>
                <a:path w="2700020" h="1342389">
                  <a:moveTo>
                    <a:pt x="2547594" y="1341894"/>
                  </a:moveTo>
                  <a:lnTo>
                    <a:pt x="152400" y="1341894"/>
                  </a:lnTo>
                  <a:lnTo>
                    <a:pt x="104363" y="1334091"/>
                  </a:lnTo>
                  <a:lnTo>
                    <a:pt x="62544" y="1312390"/>
                  </a:lnTo>
                  <a:lnTo>
                    <a:pt x="29504" y="1279349"/>
                  </a:lnTo>
                  <a:lnTo>
                    <a:pt x="7802" y="1237531"/>
                  </a:lnTo>
                  <a:lnTo>
                    <a:pt x="0" y="1189494"/>
                  </a:lnTo>
                  <a:lnTo>
                    <a:pt x="0" y="152400"/>
                  </a:lnTo>
                  <a:lnTo>
                    <a:pt x="7802" y="104363"/>
                  </a:lnTo>
                  <a:lnTo>
                    <a:pt x="29504" y="62544"/>
                  </a:lnTo>
                  <a:lnTo>
                    <a:pt x="62544" y="29504"/>
                  </a:lnTo>
                  <a:lnTo>
                    <a:pt x="104363" y="7802"/>
                  </a:lnTo>
                  <a:lnTo>
                    <a:pt x="152400" y="0"/>
                  </a:lnTo>
                  <a:lnTo>
                    <a:pt x="2547594" y="0"/>
                  </a:lnTo>
                  <a:lnTo>
                    <a:pt x="2595631" y="7802"/>
                  </a:lnTo>
                  <a:lnTo>
                    <a:pt x="2637449" y="29504"/>
                  </a:lnTo>
                  <a:lnTo>
                    <a:pt x="2670489" y="62544"/>
                  </a:lnTo>
                  <a:lnTo>
                    <a:pt x="2692191" y="104363"/>
                  </a:lnTo>
                  <a:lnTo>
                    <a:pt x="2699994" y="152400"/>
                  </a:lnTo>
                  <a:lnTo>
                    <a:pt x="2699994" y="1189494"/>
                  </a:lnTo>
                  <a:lnTo>
                    <a:pt x="2692191" y="1237531"/>
                  </a:lnTo>
                  <a:lnTo>
                    <a:pt x="2670489" y="1279349"/>
                  </a:lnTo>
                  <a:lnTo>
                    <a:pt x="2637449" y="1312390"/>
                  </a:lnTo>
                  <a:lnTo>
                    <a:pt x="2595631" y="1334091"/>
                  </a:lnTo>
                  <a:lnTo>
                    <a:pt x="2547594" y="1341894"/>
                  </a:lnTo>
                  <a:close/>
                </a:path>
              </a:pathLst>
            </a:custGeom>
            <a:ln w="38100">
              <a:solidFill>
                <a:srgbClr val="FFFFFF"/>
              </a:solidFill>
            </a:ln>
          </p:spPr>
          <p:txBody>
            <a:bodyPr wrap="square" lIns="0" tIns="0" rIns="0" bIns="0" rtlCol="0"/>
            <a:lstStyle/>
            <a:p>
              <a:endParaRPr/>
            </a:p>
          </p:txBody>
        </p:sp>
      </p:grpSp>
      <p:sp>
        <p:nvSpPr>
          <p:cNvPr id="36" name="Metin kutusu 35"/>
          <p:cNvSpPr txBox="1"/>
          <p:nvPr/>
        </p:nvSpPr>
        <p:spPr>
          <a:xfrm>
            <a:off x="9559928" y="4418605"/>
            <a:ext cx="1662396" cy="707886"/>
          </a:xfrm>
          <a:prstGeom prst="rect">
            <a:avLst/>
          </a:prstGeom>
          <a:noFill/>
        </p:spPr>
        <p:txBody>
          <a:bodyPr wrap="square" rtlCol="0">
            <a:spAutoFit/>
          </a:bodyPr>
          <a:lstStyle/>
          <a:p>
            <a:pPr algn="ctr"/>
            <a:r>
              <a:rPr lang="tr-TR" sz="2000" dirty="0">
                <a:solidFill>
                  <a:schemeClr val="bg1"/>
                </a:solidFill>
              </a:rPr>
              <a:t>Yerli Yerinde</a:t>
            </a:r>
          </a:p>
          <a:p>
            <a:pPr algn="ctr"/>
            <a:r>
              <a:rPr lang="tr-TR" sz="2000" dirty="0">
                <a:solidFill>
                  <a:schemeClr val="bg1"/>
                </a:solidFill>
              </a:rPr>
              <a:t>Yeterince</a:t>
            </a:r>
          </a:p>
        </p:txBody>
      </p:sp>
      <p:grpSp>
        <p:nvGrpSpPr>
          <p:cNvPr id="37" name="Grup 36"/>
          <p:cNvGrpSpPr/>
          <p:nvPr/>
        </p:nvGrpSpPr>
        <p:grpSpPr>
          <a:xfrm>
            <a:off x="455788" y="4187354"/>
            <a:ext cx="8585328" cy="707886"/>
            <a:chOff x="554927" y="1881525"/>
            <a:chExt cx="8585328" cy="707886"/>
          </a:xfrm>
        </p:grpSpPr>
        <p:sp>
          <p:nvSpPr>
            <p:cNvPr id="38" name="Metin kutusu 37"/>
            <p:cNvSpPr txBox="1"/>
            <p:nvPr/>
          </p:nvSpPr>
          <p:spPr>
            <a:xfrm>
              <a:off x="746176" y="1881525"/>
              <a:ext cx="8394079" cy="707886"/>
            </a:xfrm>
            <a:prstGeom prst="rect">
              <a:avLst/>
            </a:prstGeom>
            <a:noFill/>
          </p:spPr>
          <p:txBody>
            <a:bodyPr wrap="square" rtlCol="0">
              <a:spAutoFit/>
            </a:bodyPr>
            <a:lstStyle/>
            <a:p>
              <a:r>
                <a:rPr lang="tr-TR" sz="2000" dirty="0">
                  <a:solidFill>
                    <a:srgbClr val="575757"/>
                  </a:solidFill>
                </a:rPr>
                <a:t>Çocuğunuzun ekran başında geçireceği günlük süre için mutlaka </a:t>
              </a:r>
            </a:p>
            <a:p>
              <a:r>
                <a:rPr lang="tr-TR" sz="2000" dirty="0">
                  <a:solidFill>
                    <a:srgbClr val="575757"/>
                  </a:solidFill>
                </a:rPr>
                <a:t>bir zaman sınırlaması getirin.</a:t>
              </a:r>
            </a:p>
          </p:txBody>
        </p:sp>
        <p:pic>
          <p:nvPicPr>
            <p:cNvPr id="39" name="Resim 38"/>
            <p:cNvPicPr>
              <a:picLocks noChangeAspect="1"/>
            </p:cNvPicPr>
            <p:nvPr/>
          </p:nvPicPr>
          <p:blipFill>
            <a:blip r:embed="rId4" cstate="print"/>
            <a:stretch>
              <a:fillRect/>
            </a:stretch>
          </p:blipFill>
          <p:spPr>
            <a:xfrm>
              <a:off x="554927" y="1991580"/>
              <a:ext cx="191250" cy="180000"/>
            </a:xfrm>
            <a:prstGeom prst="rect">
              <a:avLst/>
            </a:prstGeom>
          </p:spPr>
        </p:pic>
      </p:grpSp>
    </p:spTree>
    <p:extLst>
      <p:ext uri="{BB962C8B-B14F-4D97-AF65-F5344CB8AC3E}">
        <p14:creationId xmlns="" xmlns:p14="http://schemas.microsoft.com/office/powerpoint/2010/main" val="159920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250"/>
                                        <p:tgtEl>
                                          <p:spTgt spid="19"/>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250"/>
                                        <p:tgtEl>
                                          <p:spTgt spid="25"/>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250"/>
                                        <p:tgtEl>
                                          <p:spTgt spid="31"/>
                                        </p:tgtEl>
                                      </p:cBhvr>
                                    </p:animEffect>
                                  </p:childTnLst>
                                </p:cTn>
                              </p:par>
                            </p:childTnLst>
                          </p:cTn>
                        </p:par>
                        <p:par>
                          <p:cTn id="45" fill="hold">
                            <p:stCondLst>
                              <p:cond delay="2250"/>
                            </p:stCondLst>
                            <p:childTnLst>
                              <p:par>
                                <p:cTn id="46" presetID="10" presetClass="entr" presetSubtype="0" fill="hold" nodeType="afterEffect">
                                  <p:stCondLst>
                                    <p:cond delay="5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200"/>
                                        <p:tgtEl>
                                          <p:spTgt spid="37"/>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250"/>
                                        <p:tgtEl>
                                          <p:spTgt spid="2"/>
                                        </p:tgtEl>
                                      </p:cBhvr>
                                    </p:animEffect>
                                  </p:childTnLst>
                                </p:cTn>
                              </p:par>
                            </p:childTnLst>
                          </p:cTn>
                        </p:par>
                        <p:par>
                          <p:cTn id="53" fill="hold">
                            <p:stCondLst>
                              <p:cond delay="2750"/>
                            </p:stCondLst>
                            <p:childTnLst>
                              <p:par>
                                <p:cTn id="54" presetID="10" presetClass="entr" presetSubtype="0" fill="hold" grpId="0" nodeType="after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3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79</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947608" cy="1569660"/>
          </a:xfrm>
          <a:prstGeom prst="rect">
            <a:avLst/>
          </a:prstGeom>
          <a:noFill/>
        </p:spPr>
        <p:txBody>
          <a:bodyPr wrap="none" rtlCol="0">
            <a:spAutoFit/>
          </a:bodyPr>
          <a:lstStyle/>
          <a:p>
            <a:r>
              <a:rPr lang="tr-TR" sz="4800" b="1" dirty="0"/>
              <a:t>Çocuğunuzun Teknoloji ile </a:t>
            </a:r>
          </a:p>
          <a:p>
            <a:r>
              <a:rPr lang="tr-TR" sz="4800" b="1" dirty="0"/>
              <a:t>İlişkisi Nasıl Olmalı?</a:t>
            </a:r>
          </a:p>
        </p:txBody>
      </p:sp>
      <p:grpSp>
        <p:nvGrpSpPr>
          <p:cNvPr id="14" name="Grup 13"/>
          <p:cNvGrpSpPr/>
          <p:nvPr/>
        </p:nvGrpSpPr>
        <p:grpSpPr>
          <a:xfrm>
            <a:off x="455788" y="2359178"/>
            <a:ext cx="10369527" cy="400110"/>
            <a:chOff x="554927" y="1881525"/>
            <a:chExt cx="10369527" cy="400110"/>
          </a:xfrm>
        </p:grpSpPr>
        <p:sp>
          <p:nvSpPr>
            <p:cNvPr id="16" name="Metin kutusu 15"/>
            <p:cNvSpPr txBox="1"/>
            <p:nvPr/>
          </p:nvSpPr>
          <p:spPr>
            <a:xfrm>
              <a:off x="746175" y="1881525"/>
              <a:ext cx="10178279" cy="400110"/>
            </a:xfrm>
            <a:prstGeom prst="rect">
              <a:avLst/>
            </a:prstGeom>
            <a:noFill/>
          </p:spPr>
          <p:txBody>
            <a:bodyPr wrap="square" rtlCol="0">
              <a:spAutoFit/>
            </a:bodyPr>
            <a:lstStyle/>
            <a:p>
              <a:r>
                <a:rPr lang="tr-TR" sz="2000" dirty="0">
                  <a:solidFill>
                    <a:srgbClr val="575757"/>
                  </a:solidFill>
                </a:rPr>
                <a:t>Televizyon, bilgisayar vb. araçları asla çocuk bakıcısı olarak kullanmayın.</a:t>
              </a:r>
            </a:p>
          </p:txBody>
        </p:sp>
        <p:pic>
          <p:nvPicPr>
            <p:cNvPr id="17" name="Resim 16"/>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19" name="Grup 18"/>
          <p:cNvGrpSpPr/>
          <p:nvPr/>
        </p:nvGrpSpPr>
        <p:grpSpPr>
          <a:xfrm>
            <a:off x="455788" y="2806442"/>
            <a:ext cx="9179825" cy="400110"/>
            <a:chOff x="554927" y="1881525"/>
            <a:chExt cx="9179825" cy="400110"/>
          </a:xfrm>
        </p:grpSpPr>
        <p:sp>
          <p:nvSpPr>
            <p:cNvPr id="20" name="Metin kutusu 19"/>
            <p:cNvSpPr txBox="1"/>
            <p:nvPr/>
          </p:nvSpPr>
          <p:spPr>
            <a:xfrm>
              <a:off x="746176" y="1881525"/>
              <a:ext cx="8988576" cy="400110"/>
            </a:xfrm>
            <a:prstGeom prst="rect">
              <a:avLst/>
            </a:prstGeom>
            <a:noFill/>
          </p:spPr>
          <p:txBody>
            <a:bodyPr wrap="square" rtlCol="0">
              <a:spAutoFit/>
            </a:bodyPr>
            <a:lstStyle/>
            <a:p>
              <a:r>
                <a:rPr lang="tr-TR" sz="2000" dirty="0">
                  <a:solidFill>
                    <a:srgbClr val="575757"/>
                  </a:solidFill>
                </a:rPr>
                <a:t>Bilgisayar, tablet vb. kullanımını disiplin-ödül aracı hâline getirmeyin.</a:t>
              </a:r>
            </a:p>
          </p:txBody>
        </p:sp>
        <p:pic>
          <p:nvPicPr>
            <p:cNvPr id="21" name="Resim 20"/>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25" name="Grup 24"/>
          <p:cNvGrpSpPr/>
          <p:nvPr/>
        </p:nvGrpSpPr>
        <p:grpSpPr>
          <a:xfrm>
            <a:off x="455788" y="3255123"/>
            <a:ext cx="9651773" cy="707886"/>
            <a:chOff x="554927" y="1881525"/>
            <a:chExt cx="9651773" cy="707886"/>
          </a:xfrm>
        </p:grpSpPr>
        <p:sp>
          <p:nvSpPr>
            <p:cNvPr id="29" name="Metin kutusu 28"/>
            <p:cNvSpPr txBox="1"/>
            <p:nvPr/>
          </p:nvSpPr>
          <p:spPr>
            <a:xfrm>
              <a:off x="746176" y="1881525"/>
              <a:ext cx="9460524" cy="707886"/>
            </a:xfrm>
            <a:prstGeom prst="rect">
              <a:avLst/>
            </a:prstGeom>
            <a:noFill/>
          </p:spPr>
          <p:txBody>
            <a:bodyPr wrap="square" rtlCol="0">
              <a:spAutoFit/>
            </a:bodyPr>
            <a:lstStyle/>
            <a:p>
              <a:r>
                <a:rPr lang="tr-TR" sz="2000" dirty="0">
                  <a:solidFill>
                    <a:srgbClr val="575757"/>
                  </a:solidFill>
                </a:rPr>
                <a:t>İnternet ortamında insanları gerçekten tanımanın oldukça </a:t>
              </a:r>
            </a:p>
            <a:p>
              <a:r>
                <a:rPr lang="tr-TR" sz="2000" dirty="0">
                  <a:solidFill>
                    <a:srgbClr val="575757"/>
                  </a:solidFill>
                </a:rPr>
                <a:t>güç, hatta imkânsız olduğunu çocuğunuza anlatın.</a:t>
              </a:r>
            </a:p>
          </p:txBody>
        </p:sp>
        <p:pic>
          <p:nvPicPr>
            <p:cNvPr id="30" name="Resim 29"/>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2" name="Grup 1"/>
          <p:cNvGrpSpPr/>
          <p:nvPr/>
        </p:nvGrpSpPr>
        <p:grpSpPr>
          <a:xfrm>
            <a:off x="9041116" y="4101353"/>
            <a:ext cx="2700020" cy="1342390"/>
            <a:chOff x="7315511" y="4313587"/>
            <a:chExt cx="2700020" cy="1342390"/>
          </a:xfrm>
        </p:grpSpPr>
        <p:sp>
          <p:nvSpPr>
            <p:cNvPr id="34" name="object 20"/>
            <p:cNvSpPr/>
            <p:nvPr/>
          </p:nvSpPr>
          <p:spPr>
            <a:xfrm>
              <a:off x="7315511" y="4313587"/>
              <a:ext cx="2700020" cy="1342390"/>
            </a:xfrm>
            <a:custGeom>
              <a:avLst/>
              <a:gdLst/>
              <a:ahLst/>
              <a:cxnLst/>
              <a:rect l="l" t="t" r="r" b="b"/>
              <a:pathLst>
                <a:path w="2700020" h="1342389">
                  <a:moveTo>
                    <a:pt x="2547594" y="0"/>
                  </a:moveTo>
                  <a:lnTo>
                    <a:pt x="152400" y="0"/>
                  </a:lnTo>
                  <a:lnTo>
                    <a:pt x="104363" y="7802"/>
                  </a:lnTo>
                  <a:lnTo>
                    <a:pt x="62544" y="29504"/>
                  </a:lnTo>
                  <a:lnTo>
                    <a:pt x="29504" y="62544"/>
                  </a:lnTo>
                  <a:lnTo>
                    <a:pt x="7802" y="104363"/>
                  </a:lnTo>
                  <a:lnTo>
                    <a:pt x="0" y="152400"/>
                  </a:lnTo>
                  <a:lnTo>
                    <a:pt x="0" y="1189494"/>
                  </a:lnTo>
                  <a:lnTo>
                    <a:pt x="7802" y="1237531"/>
                  </a:lnTo>
                  <a:lnTo>
                    <a:pt x="29504" y="1279349"/>
                  </a:lnTo>
                  <a:lnTo>
                    <a:pt x="62544" y="1312390"/>
                  </a:lnTo>
                  <a:lnTo>
                    <a:pt x="104363" y="1334091"/>
                  </a:lnTo>
                  <a:lnTo>
                    <a:pt x="152400" y="1341894"/>
                  </a:lnTo>
                  <a:lnTo>
                    <a:pt x="2547594" y="1341894"/>
                  </a:lnTo>
                  <a:lnTo>
                    <a:pt x="2595631" y="1334091"/>
                  </a:lnTo>
                  <a:lnTo>
                    <a:pt x="2637449" y="1312390"/>
                  </a:lnTo>
                  <a:lnTo>
                    <a:pt x="2670489" y="1279349"/>
                  </a:lnTo>
                  <a:lnTo>
                    <a:pt x="2692191" y="1237531"/>
                  </a:lnTo>
                  <a:lnTo>
                    <a:pt x="2699994" y="1189494"/>
                  </a:lnTo>
                  <a:lnTo>
                    <a:pt x="2699994" y="152400"/>
                  </a:lnTo>
                  <a:lnTo>
                    <a:pt x="2692191" y="104363"/>
                  </a:lnTo>
                  <a:lnTo>
                    <a:pt x="2670489" y="62544"/>
                  </a:lnTo>
                  <a:lnTo>
                    <a:pt x="2637449" y="29504"/>
                  </a:lnTo>
                  <a:lnTo>
                    <a:pt x="2595631" y="7802"/>
                  </a:lnTo>
                  <a:lnTo>
                    <a:pt x="2547594" y="0"/>
                  </a:lnTo>
                  <a:close/>
                </a:path>
              </a:pathLst>
            </a:custGeom>
            <a:solidFill>
              <a:srgbClr val="E6224F"/>
            </a:solidFill>
          </p:spPr>
          <p:txBody>
            <a:bodyPr wrap="square" lIns="0" tIns="0" rIns="0" bIns="0" rtlCol="0"/>
            <a:lstStyle/>
            <a:p>
              <a:endParaRPr/>
            </a:p>
          </p:txBody>
        </p:sp>
        <p:sp>
          <p:nvSpPr>
            <p:cNvPr id="35" name="object 21"/>
            <p:cNvSpPr/>
            <p:nvPr/>
          </p:nvSpPr>
          <p:spPr>
            <a:xfrm>
              <a:off x="7315511" y="4313587"/>
              <a:ext cx="2700020" cy="1342390"/>
            </a:xfrm>
            <a:custGeom>
              <a:avLst/>
              <a:gdLst/>
              <a:ahLst/>
              <a:cxnLst/>
              <a:rect l="l" t="t" r="r" b="b"/>
              <a:pathLst>
                <a:path w="2700020" h="1342389">
                  <a:moveTo>
                    <a:pt x="2547594" y="1341894"/>
                  </a:moveTo>
                  <a:lnTo>
                    <a:pt x="152400" y="1341894"/>
                  </a:lnTo>
                  <a:lnTo>
                    <a:pt x="104363" y="1334091"/>
                  </a:lnTo>
                  <a:lnTo>
                    <a:pt x="62544" y="1312390"/>
                  </a:lnTo>
                  <a:lnTo>
                    <a:pt x="29504" y="1279349"/>
                  </a:lnTo>
                  <a:lnTo>
                    <a:pt x="7802" y="1237531"/>
                  </a:lnTo>
                  <a:lnTo>
                    <a:pt x="0" y="1189494"/>
                  </a:lnTo>
                  <a:lnTo>
                    <a:pt x="0" y="152400"/>
                  </a:lnTo>
                  <a:lnTo>
                    <a:pt x="7802" y="104363"/>
                  </a:lnTo>
                  <a:lnTo>
                    <a:pt x="29504" y="62544"/>
                  </a:lnTo>
                  <a:lnTo>
                    <a:pt x="62544" y="29504"/>
                  </a:lnTo>
                  <a:lnTo>
                    <a:pt x="104363" y="7802"/>
                  </a:lnTo>
                  <a:lnTo>
                    <a:pt x="152400" y="0"/>
                  </a:lnTo>
                  <a:lnTo>
                    <a:pt x="2547594" y="0"/>
                  </a:lnTo>
                  <a:lnTo>
                    <a:pt x="2595631" y="7802"/>
                  </a:lnTo>
                  <a:lnTo>
                    <a:pt x="2637449" y="29504"/>
                  </a:lnTo>
                  <a:lnTo>
                    <a:pt x="2670489" y="62544"/>
                  </a:lnTo>
                  <a:lnTo>
                    <a:pt x="2692191" y="104363"/>
                  </a:lnTo>
                  <a:lnTo>
                    <a:pt x="2699994" y="152400"/>
                  </a:lnTo>
                  <a:lnTo>
                    <a:pt x="2699994" y="1189494"/>
                  </a:lnTo>
                  <a:lnTo>
                    <a:pt x="2692191" y="1237531"/>
                  </a:lnTo>
                  <a:lnTo>
                    <a:pt x="2670489" y="1279349"/>
                  </a:lnTo>
                  <a:lnTo>
                    <a:pt x="2637449" y="1312390"/>
                  </a:lnTo>
                  <a:lnTo>
                    <a:pt x="2595631" y="1334091"/>
                  </a:lnTo>
                  <a:lnTo>
                    <a:pt x="2547594" y="1341894"/>
                  </a:lnTo>
                  <a:close/>
                </a:path>
              </a:pathLst>
            </a:custGeom>
            <a:ln w="38100">
              <a:solidFill>
                <a:srgbClr val="FFFFFF"/>
              </a:solidFill>
            </a:ln>
          </p:spPr>
          <p:txBody>
            <a:bodyPr wrap="square" lIns="0" tIns="0" rIns="0" bIns="0" rtlCol="0"/>
            <a:lstStyle/>
            <a:p>
              <a:endParaRPr/>
            </a:p>
          </p:txBody>
        </p:sp>
      </p:grpSp>
      <p:sp>
        <p:nvSpPr>
          <p:cNvPr id="36" name="Metin kutusu 35"/>
          <p:cNvSpPr txBox="1"/>
          <p:nvPr/>
        </p:nvSpPr>
        <p:spPr>
          <a:xfrm>
            <a:off x="9559928" y="4418605"/>
            <a:ext cx="1662396" cy="707886"/>
          </a:xfrm>
          <a:prstGeom prst="rect">
            <a:avLst/>
          </a:prstGeom>
          <a:noFill/>
        </p:spPr>
        <p:txBody>
          <a:bodyPr wrap="square" rtlCol="0">
            <a:spAutoFit/>
          </a:bodyPr>
          <a:lstStyle/>
          <a:p>
            <a:pPr algn="ctr"/>
            <a:r>
              <a:rPr lang="tr-TR" sz="2000" dirty="0">
                <a:solidFill>
                  <a:schemeClr val="bg1"/>
                </a:solidFill>
              </a:rPr>
              <a:t>Yerli Yerinde</a:t>
            </a:r>
          </a:p>
          <a:p>
            <a:pPr algn="ctr"/>
            <a:r>
              <a:rPr lang="tr-TR" sz="2000" dirty="0">
                <a:solidFill>
                  <a:schemeClr val="bg1"/>
                </a:solidFill>
              </a:rPr>
              <a:t>Yeterince</a:t>
            </a:r>
          </a:p>
        </p:txBody>
      </p:sp>
    </p:spTree>
    <p:extLst>
      <p:ext uri="{BB962C8B-B14F-4D97-AF65-F5344CB8AC3E}">
        <p14:creationId xmlns="" xmlns:p14="http://schemas.microsoft.com/office/powerpoint/2010/main" val="100071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250"/>
                                        <p:tgtEl>
                                          <p:spTgt spid="19"/>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250"/>
                                        <p:tgtEl>
                                          <p:spTgt spid="25"/>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250"/>
                                        <p:tgtEl>
                                          <p:spTgt spid="2"/>
                                        </p:tgtEl>
                                      </p:cBhvr>
                                    </p:animEffect>
                                  </p:childTnLst>
                                </p:cTn>
                              </p:par>
                            </p:childTnLst>
                          </p:cTn>
                        </p:par>
                        <p:par>
                          <p:cTn id="45" fill="hold">
                            <p:stCondLst>
                              <p:cond delay="2250"/>
                            </p:stCondLst>
                            <p:childTnLst>
                              <p:par>
                                <p:cTn id="46" presetID="10" presetClass="entr" presetSubtype="0" fill="hold" grpId="0"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3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Line 10"/>
          <p:cNvSpPr>
            <a:spLocks noChangeShapeType="1"/>
          </p:cNvSpPr>
          <p:nvPr/>
        </p:nvSpPr>
        <p:spPr bwMode="auto">
          <a:xfrm>
            <a:off x="468313" y="3292011"/>
            <a:ext cx="11255375" cy="0"/>
          </a:xfrm>
          <a:prstGeom prst="line">
            <a:avLst/>
          </a:prstGeom>
          <a:noFill/>
          <a:ln w="15875" cap="flat">
            <a:solidFill>
              <a:srgbClr val="E6224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131761" cy="1569660"/>
          </a:xfrm>
          <a:prstGeom prst="rect">
            <a:avLst/>
          </a:prstGeom>
          <a:noFill/>
        </p:spPr>
        <p:txBody>
          <a:bodyPr wrap="none" rtlCol="0">
            <a:spAutoFit/>
          </a:bodyPr>
          <a:lstStyle/>
          <a:p>
            <a:r>
              <a:rPr lang="tr-TR" sz="4800" b="1" dirty="0"/>
              <a:t>Çocuklar Teknoloji Başında </a:t>
            </a:r>
          </a:p>
          <a:p>
            <a:r>
              <a:rPr lang="tr-TR" sz="4800" b="1" dirty="0"/>
              <a:t>Ne Kadar Vakit Geçirmeli?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E61F4F"/>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61F4F"/>
                    </a:solidFill>
                  </a:rPr>
                  <a:t>80</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18" name="Metin kutusu 17"/>
          <p:cNvSpPr txBox="1"/>
          <p:nvPr/>
        </p:nvSpPr>
        <p:spPr>
          <a:xfrm>
            <a:off x="435784" y="1957759"/>
            <a:ext cx="8527912" cy="646331"/>
          </a:xfrm>
          <a:prstGeom prst="rect">
            <a:avLst/>
          </a:prstGeom>
          <a:noFill/>
        </p:spPr>
        <p:txBody>
          <a:bodyPr wrap="none" rtlCol="0">
            <a:spAutoFit/>
          </a:bodyPr>
          <a:lstStyle/>
          <a:p>
            <a:r>
              <a:rPr lang="tr-TR" dirty="0">
                <a:solidFill>
                  <a:srgbClr val="575757"/>
                </a:solidFill>
              </a:rPr>
              <a:t>Pedagoji Derneği bir gün içinde tablet, telefon ve televizyon dâhil olmak üzere çocukların </a:t>
            </a:r>
          </a:p>
          <a:p>
            <a:r>
              <a:rPr lang="tr-TR" dirty="0">
                <a:solidFill>
                  <a:srgbClr val="575757"/>
                </a:solidFill>
              </a:rPr>
              <a:t>ekran başında geçirmeleri gereken azami süreleri şöyle belirlemiştir:</a:t>
            </a:r>
          </a:p>
        </p:txBody>
      </p:sp>
      <p:grpSp>
        <p:nvGrpSpPr>
          <p:cNvPr id="21" name="Grup 20"/>
          <p:cNvGrpSpPr/>
          <p:nvPr/>
        </p:nvGrpSpPr>
        <p:grpSpPr>
          <a:xfrm>
            <a:off x="1266836" y="3203111"/>
            <a:ext cx="1654428" cy="1357014"/>
            <a:chOff x="278876" y="3203111"/>
            <a:chExt cx="1654428" cy="1357014"/>
          </a:xfrm>
        </p:grpSpPr>
        <p:sp>
          <p:nvSpPr>
            <p:cNvPr id="12" name="Oval 9"/>
            <p:cNvSpPr>
              <a:spLocks noChangeArrowheads="1"/>
            </p:cNvSpPr>
            <p:nvPr/>
          </p:nvSpPr>
          <p:spPr bwMode="auto">
            <a:xfrm>
              <a:off x="1020763" y="3203111"/>
              <a:ext cx="168275" cy="180975"/>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7" name="Dikdörtgen 16"/>
            <p:cNvSpPr/>
            <p:nvPr/>
          </p:nvSpPr>
          <p:spPr>
            <a:xfrm>
              <a:off x="715145" y="3384086"/>
              <a:ext cx="779509" cy="338554"/>
            </a:xfrm>
            <a:prstGeom prst="rect">
              <a:avLst/>
            </a:prstGeom>
          </p:spPr>
          <p:txBody>
            <a:bodyPr wrap="none">
              <a:spAutoFit/>
            </a:bodyPr>
            <a:lstStyle/>
            <a:p>
              <a:pPr algn="ctr"/>
              <a:r>
                <a:rPr lang="tr-TR" sz="1600" b="1" dirty="0">
                  <a:solidFill>
                    <a:srgbClr val="E61F4F"/>
                  </a:solidFill>
                </a:rPr>
                <a:t>0-3 yaş</a:t>
              </a:r>
            </a:p>
          </p:txBody>
        </p:sp>
        <p:sp>
          <p:nvSpPr>
            <p:cNvPr id="20" name="Dikdörtgen 19"/>
            <p:cNvSpPr/>
            <p:nvPr/>
          </p:nvSpPr>
          <p:spPr>
            <a:xfrm>
              <a:off x="278876" y="3729128"/>
              <a:ext cx="1654428" cy="830997"/>
            </a:xfrm>
            <a:prstGeom prst="rect">
              <a:avLst/>
            </a:prstGeom>
          </p:spPr>
          <p:txBody>
            <a:bodyPr wrap="none">
              <a:spAutoFit/>
            </a:bodyPr>
            <a:lstStyle/>
            <a:p>
              <a:pPr algn="ctr"/>
              <a:r>
                <a:rPr lang="tr-TR" sz="1600" dirty="0">
                  <a:solidFill>
                    <a:srgbClr val="575757"/>
                  </a:solidFill>
                </a:rPr>
                <a:t>Ekrandan</a:t>
              </a:r>
            </a:p>
            <a:p>
              <a:pPr algn="ctr"/>
              <a:r>
                <a:rPr lang="tr-TR" sz="1600" dirty="0">
                  <a:solidFill>
                    <a:srgbClr val="575757"/>
                  </a:solidFill>
                </a:rPr>
                <a:t>olabildiğince </a:t>
              </a:r>
              <a:r>
                <a:rPr lang="tr-TR" sz="1600" dirty="0">
                  <a:solidFill>
                    <a:srgbClr val="E61F4F"/>
                  </a:solidFill>
                </a:rPr>
                <a:t>uzak</a:t>
              </a:r>
            </a:p>
            <a:p>
              <a:pPr algn="ctr"/>
              <a:r>
                <a:rPr lang="tr-TR" sz="1600" dirty="0">
                  <a:solidFill>
                    <a:srgbClr val="E61F4F"/>
                  </a:solidFill>
                </a:rPr>
                <a:t>tutulmalıdır.</a:t>
              </a:r>
            </a:p>
          </p:txBody>
        </p:sp>
      </p:grpSp>
      <p:grpSp>
        <p:nvGrpSpPr>
          <p:cNvPr id="37" name="Grup 36"/>
          <p:cNvGrpSpPr/>
          <p:nvPr/>
        </p:nvGrpSpPr>
        <p:grpSpPr>
          <a:xfrm>
            <a:off x="3369244" y="3203111"/>
            <a:ext cx="1413785" cy="1357014"/>
            <a:chOff x="2866968" y="3203111"/>
            <a:chExt cx="1413785" cy="1357014"/>
          </a:xfrm>
        </p:grpSpPr>
        <p:sp>
          <p:nvSpPr>
            <p:cNvPr id="11" name="Oval 8"/>
            <p:cNvSpPr>
              <a:spLocks noChangeArrowheads="1"/>
            </p:cNvSpPr>
            <p:nvPr/>
          </p:nvSpPr>
          <p:spPr bwMode="auto">
            <a:xfrm>
              <a:off x="3490913" y="3203111"/>
              <a:ext cx="168275" cy="180975"/>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8" name="Dikdörtgen 37"/>
            <p:cNvSpPr/>
            <p:nvPr/>
          </p:nvSpPr>
          <p:spPr>
            <a:xfrm>
              <a:off x="3185296" y="3386506"/>
              <a:ext cx="779509" cy="338554"/>
            </a:xfrm>
            <a:prstGeom prst="rect">
              <a:avLst/>
            </a:prstGeom>
          </p:spPr>
          <p:txBody>
            <a:bodyPr wrap="none">
              <a:spAutoFit/>
            </a:bodyPr>
            <a:lstStyle/>
            <a:p>
              <a:pPr algn="ctr"/>
              <a:r>
                <a:rPr lang="tr-TR" sz="1600" b="1" dirty="0">
                  <a:solidFill>
                    <a:srgbClr val="E61F4F"/>
                  </a:solidFill>
                </a:rPr>
                <a:t>3-6 yaş</a:t>
              </a:r>
            </a:p>
          </p:txBody>
        </p:sp>
        <p:sp>
          <p:nvSpPr>
            <p:cNvPr id="43" name="Dikdörtgen 42"/>
            <p:cNvSpPr/>
            <p:nvPr/>
          </p:nvSpPr>
          <p:spPr>
            <a:xfrm>
              <a:off x="2866968" y="3729128"/>
              <a:ext cx="1413785" cy="830997"/>
            </a:xfrm>
            <a:prstGeom prst="rect">
              <a:avLst/>
            </a:prstGeom>
          </p:spPr>
          <p:txBody>
            <a:bodyPr wrap="none">
              <a:spAutoFit/>
            </a:bodyPr>
            <a:lstStyle/>
            <a:p>
              <a:pPr algn="ctr"/>
              <a:r>
                <a:rPr lang="tr-TR" sz="1600" dirty="0">
                  <a:solidFill>
                    <a:srgbClr val="575757"/>
                  </a:solidFill>
                </a:rPr>
                <a:t>Günlük toplam</a:t>
              </a:r>
            </a:p>
            <a:p>
              <a:pPr algn="ctr"/>
              <a:r>
                <a:rPr lang="tr-TR" sz="1600" dirty="0">
                  <a:solidFill>
                    <a:srgbClr val="575757"/>
                  </a:solidFill>
                </a:rPr>
                <a:t>süre </a:t>
              </a:r>
              <a:r>
                <a:rPr lang="tr-TR" sz="1600" dirty="0">
                  <a:solidFill>
                    <a:srgbClr val="E61F4F"/>
                  </a:solidFill>
                </a:rPr>
                <a:t>en fazla</a:t>
              </a:r>
            </a:p>
            <a:p>
              <a:pPr algn="ctr"/>
              <a:r>
                <a:rPr lang="tr-TR" sz="1600" dirty="0">
                  <a:solidFill>
                    <a:srgbClr val="E61F4F"/>
                  </a:solidFill>
                </a:rPr>
                <a:t>20-30 dk.</a:t>
              </a:r>
            </a:p>
          </p:txBody>
        </p:sp>
      </p:grpSp>
      <p:grpSp>
        <p:nvGrpSpPr>
          <p:cNvPr id="42" name="Grup 41"/>
          <p:cNvGrpSpPr/>
          <p:nvPr/>
        </p:nvGrpSpPr>
        <p:grpSpPr>
          <a:xfrm>
            <a:off x="5389108" y="3203111"/>
            <a:ext cx="1413785" cy="1357014"/>
            <a:chOff x="5335928" y="3203111"/>
            <a:chExt cx="1413785" cy="1357014"/>
          </a:xfrm>
        </p:grpSpPr>
        <p:sp>
          <p:nvSpPr>
            <p:cNvPr id="10" name="Oval 7"/>
            <p:cNvSpPr>
              <a:spLocks noChangeArrowheads="1"/>
            </p:cNvSpPr>
            <p:nvPr/>
          </p:nvSpPr>
          <p:spPr bwMode="auto">
            <a:xfrm>
              <a:off x="5956301" y="3203111"/>
              <a:ext cx="173038" cy="180975"/>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9" name="Dikdörtgen 38"/>
            <p:cNvSpPr/>
            <p:nvPr/>
          </p:nvSpPr>
          <p:spPr>
            <a:xfrm>
              <a:off x="5653066" y="3389211"/>
              <a:ext cx="779509" cy="338554"/>
            </a:xfrm>
            <a:prstGeom prst="rect">
              <a:avLst/>
            </a:prstGeom>
          </p:spPr>
          <p:txBody>
            <a:bodyPr wrap="none">
              <a:spAutoFit/>
            </a:bodyPr>
            <a:lstStyle/>
            <a:p>
              <a:pPr algn="ctr"/>
              <a:r>
                <a:rPr lang="tr-TR" sz="1600" b="1" dirty="0">
                  <a:solidFill>
                    <a:srgbClr val="E61F4F"/>
                  </a:solidFill>
                </a:rPr>
                <a:t>6-9 yaş</a:t>
              </a:r>
            </a:p>
          </p:txBody>
        </p:sp>
        <p:sp>
          <p:nvSpPr>
            <p:cNvPr id="44" name="Dikdörtgen 43"/>
            <p:cNvSpPr/>
            <p:nvPr/>
          </p:nvSpPr>
          <p:spPr>
            <a:xfrm>
              <a:off x="5335928" y="3729128"/>
              <a:ext cx="1413785" cy="830997"/>
            </a:xfrm>
            <a:prstGeom prst="rect">
              <a:avLst/>
            </a:prstGeom>
          </p:spPr>
          <p:txBody>
            <a:bodyPr wrap="none">
              <a:spAutoFit/>
            </a:bodyPr>
            <a:lstStyle/>
            <a:p>
              <a:pPr algn="ctr"/>
              <a:r>
                <a:rPr lang="tr-TR" sz="1600" dirty="0">
                  <a:solidFill>
                    <a:srgbClr val="575757"/>
                  </a:solidFill>
                </a:rPr>
                <a:t>Günlük toplam</a:t>
              </a:r>
            </a:p>
            <a:p>
              <a:pPr algn="ctr"/>
              <a:r>
                <a:rPr lang="tr-TR" sz="1600" dirty="0">
                  <a:solidFill>
                    <a:srgbClr val="575757"/>
                  </a:solidFill>
                </a:rPr>
                <a:t>süre </a:t>
              </a:r>
              <a:r>
                <a:rPr lang="tr-TR" sz="1600" dirty="0">
                  <a:solidFill>
                    <a:srgbClr val="E61F4F"/>
                  </a:solidFill>
                </a:rPr>
                <a:t>en fazla</a:t>
              </a:r>
            </a:p>
            <a:p>
              <a:pPr algn="ctr"/>
              <a:r>
                <a:rPr lang="tr-TR" sz="1600" dirty="0">
                  <a:solidFill>
                    <a:srgbClr val="E61F4F"/>
                  </a:solidFill>
                </a:rPr>
                <a:t>40-50 dk.</a:t>
              </a:r>
            </a:p>
          </p:txBody>
        </p:sp>
      </p:grpSp>
      <p:grpSp>
        <p:nvGrpSpPr>
          <p:cNvPr id="47" name="Grup 46"/>
          <p:cNvGrpSpPr/>
          <p:nvPr/>
        </p:nvGrpSpPr>
        <p:grpSpPr>
          <a:xfrm>
            <a:off x="7408972" y="3203111"/>
            <a:ext cx="1413785" cy="1357014"/>
            <a:chOff x="7794641" y="3203111"/>
            <a:chExt cx="1413785" cy="1357014"/>
          </a:xfrm>
        </p:grpSpPr>
        <p:sp>
          <p:nvSpPr>
            <p:cNvPr id="8" name="Oval 6"/>
            <p:cNvSpPr>
              <a:spLocks noChangeArrowheads="1"/>
            </p:cNvSpPr>
            <p:nvPr/>
          </p:nvSpPr>
          <p:spPr bwMode="auto">
            <a:xfrm>
              <a:off x="8426451" y="3203111"/>
              <a:ext cx="169863" cy="180975"/>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0" name="Dikdörtgen 39"/>
            <p:cNvSpPr/>
            <p:nvPr/>
          </p:nvSpPr>
          <p:spPr>
            <a:xfrm>
              <a:off x="8065247" y="3389211"/>
              <a:ext cx="883704" cy="338554"/>
            </a:xfrm>
            <a:prstGeom prst="rect">
              <a:avLst/>
            </a:prstGeom>
          </p:spPr>
          <p:txBody>
            <a:bodyPr wrap="none">
              <a:spAutoFit/>
            </a:bodyPr>
            <a:lstStyle/>
            <a:p>
              <a:pPr algn="ctr"/>
              <a:r>
                <a:rPr lang="tr-TR" sz="1600" b="1" dirty="0">
                  <a:solidFill>
                    <a:srgbClr val="E61F4F"/>
                  </a:solidFill>
                </a:rPr>
                <a:t>9-12 yaş</a:t>
              </a:r>
            </a:p>
          </p:txBody>
        </p:sp>
        <p:sp>
          <p:nvSpPr>
            <p:cNvPr id="45" name="Dikdörtgen 44"/>
            <p:cNvSpPr/>
            <p:nvPr/>
          </p:nvSpPr>
          <p:spPr>
            <a:xfrm>
              <a:off x="7794641" y="3729128"/>
              <a:ext cx="1413785" cy="830997"/>
            </a:xfrm>
            <a:prstGeom prst="rect">
              <a:avLst/>
            </a:prstGeom>
          </p:spPr>
          <p:txBody>
            <a:bodyPr wrap="none">
              <a:spAutoFit/>
            </a:bodyPr>
            <a:lstStyle/>
            <a:p>
              <a:pPr algn="ctr"/>
              <a:r>
                <a:rPr lang="tr-TR" sz="1600" dirty="0">
                  <a:solidFill>
                    <a:srgbClr val="575757"/>
                  </a:solidFill>
                </a:rPr>
                <a:t>Günlük toplam</a:t>
              </a:r>
            </a:p>
            <a:p>
              <a:pPr algn="ctr"/>
              <a:r>
                <a:rPr lang="tr-TR" sz="1600" dirty="0">
                  <a:solidFill>
                    <a:srgbClr val="575757"/>
                  </a:solidFill>
                </a:rPr>
                <a:t>süre </a:t>
              </a:r>
              <a:r>
                <a:rPr lang="tr-TR" sz="1600" dirty="0">
                  <a:solidFill>
                    <a:srgbClr val="E61F4F"/>
                  </a:solidFill>
                </a:rPr>
                <a:t>en fazla</a:t>
              </a:r>
            </a:p>
            <a:p>
              <a:pPr algn="ctr"/>
              <a:r>
                <a:rPr lang="tr-TR" sz="1600" dirty="0">
                  <a:solidFill>
                    <a:srgbClr val="E61F4F"/>
                  </a:solidFill>
                </a:rPr>
                <a:t>60-70 dk.</a:t>
              </a:r>
            </a:p>
          </p:txBody>
        </p:sp>
      </p:grpSp>
      <p:grpSp>
        <p:nvGrpSpPr>
          <p:cNvPr id="48" name="Grup 47"/>
          <p:cNvGrpSpPr/>
          <p:nvPr/>
        </p:nvGrpSpPr>
        <p:grpSpPr>
          <a:xfrm>
            <a:off x="9428836" y="3203111"/>
            <a:ext cx="1413785" cy="1357014"/>
            <a:chOff x="10274640" y="3203111"/>
            <a:chExt cx="1413785" cy="1357014"/>
          </a:xfrm>
        </p:grpSpPr>
        <p:sp>
          <p:nvSpPr>
            <p:cNvPr id="7" name="Oval 5"/>
            <p:cNvSpPr>
              <a:spLocks noChangeArrowheads="1"/>
            </p:cNvSpPr>
            <p:nvPr/>
          </p:nvSpPr>
          <p:spPr bwMode="auto">
            <a:xfrm>
              <a:off x="10896601" y="3203111"/>
              <a:ext cx="169863" cy="180975"/>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1" name="Dikdörtgen 40"/>
            <p:cNvSpPr/>
            <p:nvPr/>
          </p:nvSpPr>
          <p:spPr>
            <a:xfrm>
              <a:off x="10561584" y="3389211"/>
              <a:ext cx="819584" cy="338554"/>
            </a:xfrm>
            <a:prstGeom prst="rect">
              <a:avLst/>
            </a:prstGeom>
          </p:spPr>
          <p:txBody>
            <a:bodyPr wrap="none">
              <a:spAutoFit/>
            </a:bodyPr>
            <a:lstStyle/>
            <a:p>
              <a:pPr algn="ctr"/>
              <a:r>
                <a:rPr lang="tr-TR" sz="1600" b="1" dirty="0">
                  <a:solidFill>
                    <a:srgbClr val="E61F4F"/>
                  </a:solidFill>
                </a:rPr>
                <a:t>12+ yaş</a:t>
              </a:r>
            </a:p>
          </p:txBody>
        </p:sp>
        <p:sp>
          <p:nvSpPr>
            <p:cNvPr id="46" name="Dikdörtgen 45"/>
            <p:cNvSpPr/>
            <p:nvPr/>
          </p:nvSpPr>
          <p:spPr>
            <a:xfrm>
              <a:off x="10274640" y="3729128"/>
              <a:ext cx="1413785" cy="830997"/>
            </a:xfrm>
            <a:prstGeom prst="rect">
              <a:avLst/>
            </a:prstGeom>
          </p:spPr>
          <p:txBody>
            <a:bodyPr wrap="none">
              <a:spAutoFit/>
            </a:bodyPr>
            <a:lstStyle/>
            <a:p>
              <a:pPr algn="ctr"/>
              <a:r>
                <a:rPr lang="tr-TR" sz="1600" dirty="0">
                  <a:solidFill>
                    <a:srgbClr val="575757"/>
                  </a:solidFill>
                </a:rPr>
                <a:t>Günlük toplam</a:t>
              </a:r>
            </a:p>
            <a:p>
              <a:pPr algn="ctr"/>
              <a:r>
                <a:rPr lang="tr-TR" sz="1600" dirty="0">
                  <a:solidFill>
                    <a:srgbClr val="575757"/>
                  </a:solidFill>
                </a:rPr>
                <a:t>süre </a:t>
              </a:r>
              <a:r>
                <a:rPr lang="tr-TR" sz="1600" dirty="0">
                  <a:solidFill>
                    <a:srgbClr val="E61F4F"/>
                  </a:solidFill>
                </a:rPr>
                <a:t>en fazla</a:t>
              </a:r>
            </a:p>
            <a:p>
              <a:pPr algn="ctr"/>
              <a:r>
                <a:rPr lang="tr-TR" sz="1600" dirty="0">
                  <a:solidFill>
                    <a:srgbClr val="E61F4F"/>
                  </a:solidFill>
                </a:rPr>
                <a:t>120 dk.</a:t>
              </a:r>
            </a:p>
          </p:txBody>
        </p:sp>
      </p:grpSp>
    </p:spTree>
    <p:extLst>
      <p:ext uri="{BB962C8B-B14F-4D97-AF65-F5344CB8AC3E}">
        <p14:creationId xmlns="" xmlns:p14="http://schemas.microsoft.com/office/powerpoint/2010/main" val="275169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50"/>
                                        <p:tgtEl>
                                          <p:spTgt spid="18"/>
                                        </p:tgtEl>
                                      </p:cBhvr>
                                    </p:animEffect>
                                  </p:childTnLst>
                                </p:cTn>
                              </p:par>
                            </p:childTnLst>
                          </p:cTn>
                        </p:par>
                        <p:par>
                          <p:cTn id="28" fill="hold">
                            <p:stCondLst>
                              <p:cond delay="1250"/>
                            </p:stCondLst>
                            <p:childTnLst>
                              <p:par>
                                <p:cTn id="29" presetID="22" presetClass="entr" presetSubtype="8"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250"/>
                                        <p:tgtEl>
                                          <p:spTgt spid="16"/>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250"/>
                                        <p:tgtEl>
                                          <p:spTgt spid="21"/>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250"/>
                                        <p:tgtEl>
                                          <p:spTgt spid="37"/>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250"/>
                                        <p:tgtEl>
                                          <p:spTgt spid="42"/>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250"/>
                                        <p:tgtEl>
                                          <p:spTgt spid="47"/>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3" grpId="0" animBg="1"/>
      <p:bldP spid="14" grpId="0"/>
      <p:bldP spid="15" grpId="0" animBg="1"/>
      <p:bldP spid="1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 xmlns:p14="http://schemas.microsoft.com/office/powerpoint/2010/main" val="384878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Dikdörtgen 44"/>
          <p:cNvSpPr/>
          <p:nvPr/>
        </p:nvSpPr>
        <p:spPr>
          <a:xfrm flipH="1">
            <a:off x="0" y="-9525"/>
            <a:ext cx="12191999" cy="6877357"/>
          </a:xfrm>
          <a:prstGeom prst="rect">
            <a:avLst/>
          </a:prstGeom>
          <a:blipFill dpi="0" rotWithShape="1">
            <a:blip r:embed="rId3" cstate="print"/>
            <a:srcRect/>
            <a:stretch>
              <a:fillRect l="62000" t="-14000" b="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Dikdörtgen 23"/>
          <p:cNvSpPr/>
          <p:nvPr/>
        </p:nvSpPr>
        <p:spPr>
          <a:xfrm>
            <a:off x="988" y="3175"/>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75246B">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4" cstate="print"/>
          <a:stretch>
            <a:fillRect/>
          </a:stretch>
        </p:blipFill>
        <p:spPr>
          <a:xfrm>
            <a:off x="11367914" y="599182"/>
            <a:ext cx="843750" cy="1957500"/>
          </a:xfrm>
          <a:prstGeom prst="rect">
            <a:avLst/>
          </a:prstGeom>
        </p:spPr>
      </p:pic>
      <p:grpSp>
        <p:nvGrpSpPr>
          <p:cNvPr id="20" name="Grup 19"/>
          <p:cNvGrpSpPr/>
          <p:nvPr/>
        </p:nvGrpSpPr>
        <p:grpSpPr>
          <a:xfrm>
            <a:off x="7077542" y="804561"/>
            <a:ext cx="4617931" cy="1546741"/>
            <a:chOff x="7087167" y="1972564"/>
            <a:chExt cx="4617931" cy="1546741"/>
          </a:xfrm>
        </p:grpSpPr>
        <p:sp>
          <p:nvSpPr>
            <p:cNvPr id="22" name="Metin kutusu 21"/>
            <p:cNvSpPr txBox="1"/>
            <p:nvPr/>
          </p:nvSpPr>
          <p:spPr>
            <a:xfrm>
              <a:off x="8353691" y="1972564"/>
              <a:ext cx="3014223" cy="1015663"/>
            </a:xfrm>
            <a:prstGeom prst="rect">
              <a:avLst/>
            </a:prstGeom>
            <a:noFill/>
          </p:spPr>
          <p:txBody>
            <a:bodyPr wrap="none" rtlCol="0">
              <a:spAutoFit/>
            </a:bodyPr>
            <a:lstStyle/>
            <a:p>
              <a:pPr algn="r"/>
              <a:r>
                <a:rPr lang="tr-TR" sz="6000" b="1" dirty="0">
                  <a:solidFill>
                    <a:schemeClr val="bg1"/>
                  </a:solidFill>
                </a:rPr>
                <a:t>teknoloji</a:t>
              </a:r>
            </a:p>
          </p:txBody>
        </p:sp>
        <p:sp>
          <p:nvSpPr>
            <p:cNvPr id="23" name="Metin kutusu 22"/>
            <p:cNvSpPr txBox="1"/>
            <p:nvPr/>
          </p:nvSpPr>
          <p:spPr>
            <a:xfrm>
              <a:off x="7087167" y="2688308"/>
              <a:ext cx="4617931" cy="830997"/>
            </a:xfrm>
            <a:prstGeom prst="rect">
              <a:avLst/>
            </a:prstGeom>
            <a:noFill/>
          </p:spPr>
          <p:txBody>
            <a:bodyPr wrap="none" rtlCol="0">
              <a:spAutoFit/>
            </a:bodyPr>
            <a:lstStyle/>
            <a:p>
              <a:r>
                <a:rPr lang="tr-TR" sz="4800" dirty="0">
                  <a:solidFill>
                    <a:schemeClr val="bg1"/>
                  </a:solidFill>
                </a:rPr>
                <a:t>yerinde yeterince</a:t>
              </a:r>
            </a:p>
          </p:txBody>
        </p:sp>
      </p:grpSp>
      <p:sp>
        <p:nvSpPr>
          <p:cNvPr id="26"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Freeform 6"/>
          <p:cNvSpPr>
            <a:spLocks/>
          </p:cNvSpPr>
          <p:nvPr/>
        </p:nvSpPr>
        <p:spPr bwMode="auto">
          <a:xfrm>
            <a:off x="0" y="0"/>
            <a:ext cx="6097588" cy="6854825"/>
          </a:xfrm>
          <a:custGeom>
            <a:avLst/>
            <a:gdLst>
              <a:gd name="T0" fmla="*/ 2113 w 3841"/>
              <a:gd name="T1" fmla="*/ 0 h 4318"/>
              <a:gd name="T2" fmla="*/ 0 w 3841"/>
              <a:gd name="T3" fmla="*/ 0 h 4318"/>
              <a:gd name="T4" fmla="*/ 0 w 3841"/>
              <a:gd name="T5" fmla="*/ 4318 h 4318"/>
              <a:gd name="T6" fmla="*/ 3841 w 3841"/>
              <a:gd name="T7" fmla="*/ 4318 h 4318"/>
              <a:gd name="T8" fmla="*/ 3834 w 3841"/>
              <a:gd name="T9" fmla="*/ 4318 h 4318"/>
              <a:gd name="T10" fmla="*/ 2113 w 3841"/>
              <a:gd name="T11" fmla="*/ 0 h 4318"/>
            </a:gdLst>
            <a:ahLst/>
            <a:cxnLst>
              <a:cxn ang="0">
                <a:pos x="T0" y="T1"/>
              </a:cxn>
              <a:cxn ang="0">
                <a:pos x="T2" y="T3"/>
              </a:cxn>
              <a:cxn ang="0">
                <a:pos x="T4" y="T5"/>
              </a:cxn>
              <a:cxn ang="0">
                <a:pos x="T6" y="T7"/>
              </a:cxn>
              <a:cxn ang="0">
                <a:pos x="T8" y="T9"/>
              </a:cxn>
              <a:cxn ang="0">
                <a:pos x="T10" y="T11"/>
              </a:cxn>
            </a:cxnLst>
            <a:rect l="0" t="0" r="r" b="b"/>
            <a:pathLst>
              <a:path w="3841" h="4318">
                <a:moveTo>
                  <a:pt x="2113" y="0"/>
                </a:moveTo>
                <a:lnTo>
                  <a:pt x="0" y="0"/>
                </a:lnTo>
                <a:lnTo>
                  <a:pt x="0" y="4318"/>
                </a:lnTo>
                <a:lnTo>
                  <a:pt x="3841" y="4318"/>
                </a:lnTo>
                <a:lnTo>
                  <a:pt x="3834" y="4318"/>
                </a:lnTo>
                <a:lnTo>
                  <a:pt x="2113"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9" name="Dikdörtgen 23"/>
          <p:cNvSpPr/>
          <p:nvPr/>
        </p:nvSpPr>
        <p:spPr>
          <a:xfrm flipH="1" flipV="1">
            <a:off x="6340763" y="4829175"/>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6" name="Resim 1025"/>
          <p:cNvPicPr>
            <a:picLocks noChangeAspect="1"/>
          </p:cNvPicPr>
          <p:nvPr/>
        </p:nvPicPr>
        <p:blipFill>
          <a:blip r:embed="rId5" cstate="print"/>
          <a:stretch>
            <a:fillRect/>
          </a:stretch>
        </p:blipFill>
        <p:spPr>
          <a:xfrm>
            <a:off x="7289789" y="4987950"/>
            <a:ext cx="4500000" cy="1035000"/>
          </a:xfrm>
          <a:prstGeom prst="rect">
            <a:avLst/>
          </a:prstGeom>
        </p:spPr>
      </p:pic>
      <p:sp>
        <p:nvSpPr>
          <p:cNvPr id="4" name="Dikdörtgen 3"/>
          <p:cNvSpPr/>
          <p:nvPr/>
        </p:nvSpPr>
        <p:spPr>
          <a:xfrm>
            <a:off x="8766996" y="4026339"/>
            <a:ext cx="3120534" cy="646331"/>
          </a:xfrm>
          <a:prstGeom prst="rect">
            <a:avLst/>
          </a:prstGeom>
        </p:spPr>
        <p:txBody>
          <a:bodyPr wrap="none">
            <a:spAutoFit/>
          </a:bodyPr>
          <a:lstStyle/>
          <a:p>
            <a:r>
              <a:rPr lang="tr-TR" sz="3600" b="1" dirty="0">
                <a:solidFill>
                  <a:schemeClr val="bg1"/>
                </a:solidFill>
              </a:rPr>
              <a:t>teşekkür ederiz</a:t>
            </a:r>
            <a:endParaRPr lang="tr-TR" sz="3600" dirty="0"/>
          </a:p>
        </p:txBody>
      </p:sp>
      <p:grpSp>
        <p:nvGrpSpPr>
          <p:cNvPr id="14" name="Grup 13"/>
          <p:cNvGrpSpPr/>
          <p:nvPr/>
        </p:nvGrpSpPr>
        <p:grpSpPr>
          <a:xfrm>
            <a:off x="7292466" y="2473846"/>
            <a:ext cx="942795" cy="950137"/>
            <a:chOff x="474663" y="3333750"/>
            <a:chExt cx="1019175" cy="1027112"/>
          </a:xfrm>
        </p:grpSpPr>
        <p:sp>
          <p:nvSpPr>
            <p:cNvPr id="15" name="Oval 5"/>
            <p:cNvSpPr>
              <a:spLocks noChangeArrowheads="1"/>
            </p:cNvSpPr>
            <p:nvPr/>
          </p:nvSpPr>
          <p:spPr bwMode="auto">
            <a:xfrm>
              <a:off x="474663" y="3333750"/>
              <a:ext cx="1019175" cy="1027112"/>
            </a:xfrm>
            <a:prstGeom prst="ellipse">
              <a:avLst/>
            </a:prstGeom>
            <a:solidFill>
              <a:srgbClr val="FFFFFF"/>
            </a:solidFill>
            <a:ln w="15875" cap="flat">
              <a:solidFill>
                <a:srgbClr val="E61F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6" name="Oval 11"/>
            <p:cNvSpPr>
              <a:spLocks noChangeArrowheads="1"/>
            </p:cNvSpPr>
            <p:nvPr/>
          </p:nvSpPr>
          <p:spPr bwMode="auto">
            <a:xfrm>
              <a:off x="534988" y="3407804"/>
              <a:ext cx="898525" cy="906462"/>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8" name="Freeform 13"/>
            <p:cNvSpPr>
              <a:spLocks/>
            </p:cNvSpPr>
            <p:nvPr/>
          </p:nvSpPr>
          <p:spPr bwMode="auto">
            <a:xfrm>
              <a:off x="757238" y="3697288"/>
              <a:ext cx="96838" cy="209550"/>
            </a:xfrm>
            <a:custGeom>
              <a:avLst/>
              <a:gdLst>
                <a:gd name="T0" fmla="*/ 26 w 26"/>
                <a:gd name="T1" fmla="*/ 18 h 55"/>
                <a:gd name="T2" fmla="*/ 17 w 26"/>
                <a:gd name="T3" fmla="*/ 18 h 55"/>
                <a:gd name="T4" fmla="*/ 17 w 26"/>
                <a:gd name="T5" fmla="*/ 12 h 55"/>
                <a:gd name="T6" fmla="*/ 19 w 26"/>
                <a:gd name="T7" fmla="*/ 10 h 55"/>
                <a:gd name="T8" fmla="*/ 25 w 26"/>
                <a:gd name="T9" fmla="*/ 10 h 55"/>
                <a:gd name="T10" fmla="*/ 25 w 26"/>
                <a:gd name="T11" fmla="*/ 0 h 55"/>
                <a:gd name="T12" fmla="*/ 17 w 26"/>
                <a:gd name="T13" fmla="*/ 0 h 55"/>
                <a:gd name="T14" fmla="*/ 5 w 26"/>
                <a:gd name="T15" fmla="*/ 12 h 55"/>
                <a:gd name="T16" fmla="*/ 5 w 26"/>
                <a:gd name="T17" fmla="*/ 18 h 55"/>
                <a:gd name="T18" fmla="*/ 0 w 26"/>
                <a:gd name="T19" fmla="*/ 18 h 55"/>
                <a:gd name="T20" fmla="*/ 0 w 26"/>
                <a:gd name="T21" fmla="*/ 28 h 55"/>
                <a:gd name="T22" fmla="*/ 5 w 26"/>
                <a:gd name="T23" fmla="*/ 28 h 55"/>
                <a:gd name="T24" fmla="*/ 5 w 26"/>
                <a:gd name="T25" fmla="*/ 55 h 55"/>
                <a:gd name="T26" fmla="*/ 17 w 26"/>
                <a:gd name="T27" fmla="*/ 55 h 55"/>
                <a:gd name="T28" fmla="*/ 17 w 26"/>
                <a:gd name="T29" fmla="*/ 28 h 55"/>
                <a:gd name="T30" fmla="*/ 25 w 26"/>
                <a:gd name="T31" fmla="*/ 28 h 55"/>
                <a:gd name="T32" fmla="*/ 26 w 26"/>
                <a:gd name="T33" fmla="*/ 1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55">
                  <a:moveTo>
                    <a:pt x="26" y="18"/>
                  </a:moveTo>
                  <a:cubicBezTo>
                    <a:pt x="17" y="18"/>
                    <a:pt x="17" y="18"/>
                    <a:pt x="17" y="18"/>
                  </a:cubicBezTo>
                  <a:cubicBezTo>
                    <a:pt x="17" y="12"/>
                    <a:pt x="17" y="12"/>
                    <a:pt x="17" y="12"/>
                  </a:cubicBezTo>
                  <a:cubicBezTo>
                    <a:pt x="17" y="10"/>
                    <a:pt x="18" y="10"/>
                    <a:pt x="19" y="10"/>
                  </a:cubicBezTo>
                  <a:cubicBezTo>
                    <a:pt x="20" y="10"/>
                    <a:pt x="25" y="10"/>
                    <a:pt x="25" y="10"/>
                  </a:cubicBezTo>
                  <a:cubicBezTo>
                    <a:pt x="25" y="0"/>
                    <a:pt x="25" y="0"/>
                    <a:pt x="25" y="0"/>
                  </a:cubicBezTo>
                  <a:cubicBezTo>
                    <a:pt x="17" y="0"/>
                    <a:pt x="17" y="0"/>
                    <a:pt x="17" y="0"/>
                  </a:cubicBezTo>
                  <a:cubicBezTo>
                    <a:pt x="7" y="0"/>
                    <a:pt x="5" y="7"/>
                    <a:pt x="5" y="12"/>
                  </a:cubicBezTo>
                  <a:cubicBezTo>
                    <a:pt x="5" y="18"/>
                    <a:pt x="5" y="18"/>
                    <a:pt x="5" y="18"/>
                  </a:cubicBezTo>
                  <a:cubicBezTo>
                    <a:pt x="0" y="18"/>
                    <a:pt x="0" y="18"/>
                    <a:pt x="0" y="18"/>
                  </a:cubicBezTo>
                  <a:cubicBezTo>
                    <a:pt x="0" y="28"/>
                    <a:pt x="0" y="28"/>
                    <a:pt x="0" y="28"/>
                  </a:cubicBezTo>
                  <a:cubicBezTo>
                    <a:pt x="5" y="28"/>
                    <a:pt x="5" y="28"/>
                    <a:pt x="5" y="28"/>
                  </a:cubicBezTo>
                  <a:cubicBezTo>
                    <a:pt x="5" y="40"/>
                    <a:pt x="5" y="55"/>
                    <a:pt x="5" y="55"/>
                  </a:cubicBezTo>
                  <a:cubicBezTo>
                    <a:pt x="17" y="55"/>
                    <a:pt x="17" y="55"/>
                    <a:pt x="17" y="55"/>
                  </a:cubicBezTo>
                  <a:cubicBezTo>
                    <a:pt x="17" y="55"/>
                    <a:pt x="17" y="40"/>
                    <a:pt x="17" y="28"/>
                  </a:cubicBezTo>
                  <a:cubicBezTo>
                    <a:pt x="25" y="28"/>
                    <a:pt x="25" y="28"/>
                    <a:pt x="25" y="28"/>
                  </a:cubicBezTo>
                  <a:lnTo>
                    <a:pt x="26" y="1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5" name="Freeform 14"/>
            <p:cNvSpPr>
              <a:spLocks/>
            </p:cNvSpPr>
            <p:nvPr/>
          </p:nvSpPr>
          <p:spPr bwMode="auto">
            <a:xfrm>
              <a:off x="911225" y="3906838"/>
              <a:ext cx="198438" cy="161925"/>
            </a:xfrm>
            <a:custGeom>
              <a:avLst/>
              <a:gdLst>
                <a:gd name="T0" fmla="*/ 53 w 53"/>
                <a:gd name="T1" fmla="*/ 6 h 43"/>
                <a:gd name="T2" fmla="*/ 47 w 53"/>
                <a:gd name="T3" fmla="*/ 7 h 43"/>
                <a:gd name="T4" fmla="*/ 51 w 53"/>
                <a:gd name="T5" fmla="*/ 1 h 43"/>
                <a:gd name="T6" fmla="*/ 44 w 53"/>
                <a:gd name="T7" fmla="*/ 4 h 43"/>
                <a:gd name="T8" fmla="*/ 37 w 53"/>
                <a:gd name="T9" fmla="*/ 0 h 43"/>
                <a:gd name="T10" fmla="*/ 26 w 53"/>
                <a:gd name="T11" fmla="*/ 11 h 43"/>
                <a:gd name="T12" fmla="*/ 26 w 53"/>
                <a:gd name="T13" fmla="*/ 14 h 43"/>
                <a:gd name="T14" fmla="*/ 4 w 53"/>
                <a:gd name="T15" fmla="*/ 2 h 43"/>
                <a:gd name="T16" fmla="*/ 2 w 53"/>
                <a:gd name="T17" fmla="*/ 8 h 43"/>
                <a:gd name="T18" fmla="*/ 7 w 53"/>
                <a:gd name="T19" fmla="*/ 17 h 43"/>
                <a:gd name="T20" fmla="*/ 2 w 53"/>
                <a:gd name="T21" fmla="*/ 16 h 43"/>
                <a:gd name="T22" fmla="*/ 2 w 53"/>
                <a:gd name="T23" fmla="*/ 16 h 43"/>
                <a:gd name="T24" fmla="*/ 11 w 53"/>
                <a:gd name="T25" fmla="*/ 26 h 43"/>
                <a:gd name="T26" fmla="*/ 8 w 53"/>
                <a:gd name="T27" fmla="*/ 27 h 43"/>
                <a:gd name="T28" fmla="*/ 6 w 53"/>
                <a:gd name="T29" fmla="*/ 27 h 43"/>
                <a:gd name="T30" fmla="*/ 16 w 53"/>
                <a:gd name="T31" fmla="*/ 34 h 43"/>
                <a:gd name="T32" fmla="*/ 3 w 53"/>
                <a:gd name="T33" fmla="*/ 39 h 43"/>
                <a:gd name="T34" fmla="*/ 0 w 53"/>
                <a:gd name="T35" fmla="*/ 39 h 43"/>
                <a:gd name="T36" fmla="*/ 17 w 53"/>
                <a:gd name="T37" fmla="*/ 43 h 43"/>
                <a:gd name="T38" fmla="*/ 47 w 53"/>
                <a:gd name="T39" fmla="*/ 13 h 43"/>
                <a:gd name="T40" fmla="*/ 47 w 53"/>
                <a:gd name="T41" fmla="*/ 11 h 43"/>
                <a:gd name="T42" fmla="*/ 53 w 53"/>
                <a:gd name="T43" fmla="*/ 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43">
                  <a:moveTo>
                    <a:pt x="53" y="6"/>
                  </a:moveTo>
                  <a:cubicBezTo>
                    <a:pt x="51" y="6"/>
                    <a:pt x="49" y="7"/>
                    <a:pt x="47" y="7"/>
                  </a:cubicBezTo>
                  <a:cubicBezTo>
                    <a:pt x="49" y="6"/>
                    <a:pt x="51" y="4"/>
                    <a:pt x="51" y="1"/>
                  </a:cubicBezTo>
                  <a:cubicBezTo>
                    <a:pt x="49" y="2"/>
                    <a:pt x="47" y="3"/>
                    <a:pt x="44" y="4"/>
                  </a:cubicBezTo>
                  <a:cubicBezTo>
                    <a:pt x="42" y="2"/>
                    <a:pt x="40" y="0"/>
                    <a:pt x="37" y="0"/>
                  </a:cubicBezTo>
                  <a:cubicBezTo>
                    <a:pt x="31" y="0"/>
                    <a:pt x="26" y="5"/>
                    <a:pt x="26" y="11"/>
                  </a:cubicBezTo>
                  <a:cubicBezTo>
                    <a:pt x="26" y="12"/>
                    <a:pt x="26" y="13"/>
                    <a:pt x="26" y="14"/>
                  </a:cubicBezTo>
                  <a:cubicBezTo>
                    <a:pt x="17" y="13"/>
                    <a:pt x="9" y="9"/>
                    <a:pt x="4" y="2"/>
                  </a:cubicBezTo>
                  <a:cubicBezTo>
                    <a:pt x="3" y="4"/>
                    <a:pt x="2" y="6"/>
                    <a:pt x="2" y="8"/>
                  </a:cubicBezTo>
                  <a:cubicBezTo>
                    <a:pt x="2" y="12"/>
                    <a:pt x="4" y="15"/>
                    <a:pt x="7" y="17"/>
                  </a:cubicBezTo>
                  <a:cubicBezTo>
                    <a:pt x="5" y="17"/>
                    <a:pt x="4" y="16"/>
                    <a:pt x="2" y="16"/>
                  </a:cubicBezTo>
                  <a:cubicBezTo>
                    <a:pt x="2" y="16"/>
                    <a:pt x="2" y="16"/>
                    <a:pt x="2" y="16"/>
                  </a:cubicBezTo>
                  <a:cubicBezTo>
                    <a:pt x="2" y="21"/>
                    <a:pt x="6" y="25"/>
                    <a:pt x="11" y="26"/>
                  </a:cubicBezTo>
                  <a:cubicBezTo>
                    <a:pt x="10" y="27"/>
                    <a:pt x="9" y="27"/>
                    <a:pt x="8" y="27"/>
                  </a:cubicBezTo>
                  <a:cubicBezTo>
                    <a:pt x="7" y="27"/>
                    <a:pt x="7" y="27"/>
                    <a:pt x="6" y="27"/>
                  </a:cubicBezTo>
                  <a:cubicBezTo>
                    <a:pt x="7" y="31"/>
                    <a:pt x="11" y="34"/>
                    <a:pt x="16" y="34"/>
                  </a:cubicBezTo>
                  <a:cubicBezTo>
                    <a:pt x="12" y="37"/>
                    <a:pt x="8" y="39"/>
                    <a:pt x="3" y="39"/>
                  </a:cubicBezTo>
                  <a:cubicBezTo>
                    <a:pt x="2" y="39"/>
                    <a:pt x="1" y="39"/>
                    <a:pt x="0" y="39"/>
                  </a:cubicBezTo>
                  <a:cubicBezTo>
                    <a:pt x="5" y="42"/>
                    <a:pt x="10" y="43"/>
                    <a:pt x="17" y="43"/>
                  </a:cubicBezTo>
                  <a:cubicBezTo>
                    <a:pt x="37" y="43"/>
                    <a:pt x="47" y="27"/>
                    <a:pt x="47" y="13"/>
                  </a:cubicBezTo>
                  <a:cubicBezTo>
                    <a:pt x="47" y="12"/>
                    <a:pt x="47" y="12"/>
                    <a:pt x="47" y="11"/>
                  </a:cubicBezTo>
                  <a:cubicBezTo>
                    <a:pt x="50" y="10"/>
                    <a:pt x="51" y="8"/>
                    <a:pt x="53" y="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7" name="Freeform 15"/>
            <p:cNvSpPr>
              <a:spLocks noEditPoints="1"/>
            </p:cNvSpPr>
            <p:nvPr/>
          </p:nvSpPr>
          <p:spPr bwMode="auto">
            <a:xfrm>
              <a:off x="1008063" y="3667125"/>
              <a:ext cx="95250" cy="95250"/>
            </a:xfrm>
            <a:custGeom>
              <a:avLst/>
              <a:gdLst>
                <a:gd name="T0" fmla="*/ 13 w 25"/>
                <a:gd name="T1" fmla="*/ 0 h 25"/>
                <a:gd name="T2" fmla="*/ 0 w 25"/>
                <a:gd name="T3" fmla="*/ 13 h 25"/>
                <a:gd name="T4" fmla="*/ 13 w 25"/>
                <a:gd name="T5" fmla="*/ 25 h 25"/>
                <a:gd name="T6" fmla="*/ 25 w 25"/>
                <a:gd name="T7" fmla="*/ 13 h 25"/>
                <a:gd name="T8" fmla="*/ 13 w 25"/>
                <a:gd name="T9" fmla="*/ 0 h 25"/>
                <a:gd name="T10" fmla="*/ 13 w 25"/>
                <a:gd name="T11" fmla="*/ 21 h 25"/>
                <a:gd name="T12" fmla="*/ 5 w 25"/>
                <a:gd name="T13" fmla="*/ 13 h 25"/>
                <a:gd name="T14" fmla="*/ 13 w 25"/>
                <a:gd name="T15" fmla="*/ 5 h 25"/>
                <a:gd name="T16" fmla="*/ 21 w 25"/>
                <a:gd name="T17" fmla="*/ 13 h 25"/>
                <a:gd name="T18" fmla="*/ 13 w 25"/>
                <a:gd name="T1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5">
                  <a:moveTo>
                    <a:pt x="13" y="0"/>
                  </a:moveTo>
                  <a:cubicBezTo>
                    <a:pt x="6" y="0"/>
                    <a:pt x="0" y="6"/>
                    <a:pt x="0" y="13"/>
                  </a:cubicBezTo>
                  <a:cubicBezTo>
                    <a:pt x="0" y="19"/>
                    <a:pt x="6" y="25"/>
                    <a:pt x="13" y="25"/>
                  </a:cubicBezTo>
                  <a:cubicBezTo>
                    <a:pt x="20" y="25"/>
                    <a:pt x="25" y="19"/>
                    <a:pt x="25" y="13"/>
                  </a:cubicBezTo>
                  <a:cubicBezTo>
                    <a:pt x="25" y="6"/>
                    <a:pt x="19" y="0"/>
                    <a:pt x="13" y="0"/>
                  </a:cubicBezTo>
                  <a:close/>
                  <a:moveTo>
                    <a:pt x="13" y="21"/>
                  </a:moveTo>
                  <a:cubicBezTo>
                    <a:pt x="8" y="21"/>
                    <a:pt x="5" y="17"/>
                    <a:pt x="5" y="13"/>
                  </a:cubicBezTo>
                  <a:cubicBezTo>
                    <a:pt x="5" y="8"/>
                    <a:pt x="8" y="5"/>
                    <a:pt x="13" y="5"/>
                  </a:cubicBezTo>
                  <a:cubicBezTo>
                    <a:pt x="17" y="5"/>
                    <a:pt x="21" y="8"/>
                    <a:pt x="21" y="13"/>
                  </a:cubicBezTo>
                  <a:cubicBezTo>
                    <a:pt x="21" y="17"/>
                    <a:pt x="17" y="21"/>
                    <a:pt x="13" y="2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8" name="Oval 16"/>
            <p:cNvSpPr>
              <a:spLocks noChangeArrowheads="1"/>
            </p:cNvSpPr>
            <p:nvPr/>
          </p:nvSpPr>
          <p:spPr bwMode="auto">
            <a:xfrm>
              <a:off x="1095375" y="3656013"/>
              <a:ext cx="19050" cy="22225"/>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0" name="Freeform 17"/>
            <p:cNvSpPr>
              <a:spLocks noEditPoints="1"/>
            </p:cNvSpPr>
            <p:nvPr/>
          </p:nvSpPr>
          <p:spPr bwMode="auto">
            <a:xfrm>
              <a:off x="966788" y="3625850"/>
              <a:ext cx="180975" cy="182562"/>
            </a:xfrm>
            <a:custGeom>
              <a:avLst/>
              <a:gdLst>
                <a:gd name="T0" fmla="*/ 44 w 48"/>
                <a:gd name="T1" fmla="*/ 4 h 48"/>
                <a:gd name="T2" fmla="*/ 34 w 48"/>
                <a:gd name="T3" fmla="*/ 0 h 48"/>
                <a:gd name="T4" fmla="*/ 14 w 48"/>
                <a:gd name="T5" fmla="*/ 0 h 48"/>
                <a:gd name="T6" fmla="*/ 0 w 48"/>
                <a:gd name="T7" fmla="*/ 14 h 48"/>
                <a:gd name="T8" fmla="*/ 0 w 48"/>
                <a:gd name="T9" fmla="*/ 34 h 48"/>
                <a:gd name="T10" fmla="*/ 4 w 48"/>
                <a:gd name="T11" fmla="*/ 44 h 48"/>
                <a:gd name="T12" fmla="*/ 14 w 48"/>
                <a:gd name="T13" fmla="*/ 48 h 48"/>
                <a:gd name="T14" fmla="*/ 33 w 48"/>
                <a:gd name="T15" fmla="*/ 48 h 48"/>
                <a:gd name="T16" fmla="*/ 44 w 48"/>
                <a:gd name="T17" fmla="*/ 44 h 48"/>
                <a:gd name="T18" fmla="*/ 48 w 48"/>
                <a:gd name="T19" fmla="*/ 34 h 48"/>
                <a:gd name="T20" fmla="*/ 48 w 48"/>
                <a:gd name="T21" fmla="*/ 14 h 48"/>
                <a:gd name="T22" fmla="*/ 44 w 48"/>
                <a:gd name="T23" fmla="*/ 4 h 48"/>
                <a:gd name="T24" fmla="*/ 43 w 48"/>
                <a:gd name="T25" fmla="*/ 34 h 48"/>
                <a:gd name="T26" fmla="*/ 41 w 48"/>
                <a:gd name="T27" fmla="*/ 41 h 48"/>
                <a:gd name="T28" fmla="*/ 33 w 48"/>
                <a:gd name="T29" fmla="*/ 43 h 48"/>
                <a:gd name="T30" fmla="*/ 14 w 48"/>
                <a:gd name="T31" fmla="*/ 43 h 48"/>
                <a:gd name="T32" fmla="*/ 7 w 48"/>
                <a:gd name="T33" fmla="*/ 41 h 48"/>
                <a:gd name="T34" fmla="*/ 4 w 48"/>
                <a:gd name="T35" fmla="*/ 34 h 48"/>
                <a:gd name="T36" fmla="*/ 4 w 48"/>
                <a:gd name="T37" fmla="*/ 14 h 48"/>
                <a:gd name="T38" fmla="*/ 7 w 48"/>
                <a:gd name="T39" fmla="*/ 7 h 48"/>
                <a:gd name="T40" fmla="*/ 14 w 48"/>
                <a:gd name="T41" fmla="*/ 4 h 48"/>
                <a:gd name="T42" fmla="*/ 34 w 48"/>
                <a:gd name="T43" fmla="*/ 4 h 48"/>
                <a:gd name="T44" fmla="*/ 41 w 48"/>
                <a:gd name="T45" fmla="*/ 7 h 48"/>
                <a:gd name="T46" fmla="*/ 43 w 48"/>
                <a:gd name="T47" fmla="*/ 14 h 48"/>
                <a:gd name="T48" fmla="*/ 43 w 48"/>
                <a:gd name="T49"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48">
                  <a:moveTo>
                    <a:pt x="44" y="4"/>
                  </a:moveTo>
                  <a:cubicBezTo>
                    <a:pt x="41" y="1"/>
                    <a:pt x="38" y="0"/>
                    <a:pt x="34" y="0"/>
                  </a:cubicBezTo>
                  <a:cubicBezTo>
                    <a:pt x="14" y="0"/>
                    <a:pt x="14" y="0"/>
                    <a:pt x="14" y="0"/>
                  </a:cubicBezTo>
                  <a:cubicBezTo>
                    <a:pt x="5" y="0"/>
                    <a:pt x="0" y="5"/>
                    <a:pt x="0" y="14"/>
                  </a:cubicBezTo>
                  <a:cubicBezTo>
                    <a:pt x="0" y="34"/>
                    <a:pt x="0" y="34"/>
                    <a:pt x="0" y="34"/>
                  </a:cubicBezTo>
                  <a:cubicBezTo>
                    <a:pt x="0" y="38"/>
                    <a:pt x="1" y="41"/>
                    <a:pt x="4" y="44"/>
                  </a:cubicBezTo>
                  <a:cubicBezTo>
                    <a:pt x="6" y="46"/>
                    <a:pt x="10" y="48"/>
                    <a:pt x="14" y="48"/>
                  </a:cubicBezTo>
                  <a:cubicBezTo>
                    <a:pt x="33" y="48"/>
                    <a:pt x="33" y="48"/>
                    <a:pt x="33" y="48"/>
                  </a:cubicBezTo>
                  <a:cubicBezTo>
                    <a:pt x="38" y="48"/>
                    <a:pt x="41" y="46"/>
                    <a:pt x="44" y="44"/>
                  </a:cubicBezTo>
                  <a:cubicBezTo>
                    <a:pt x="46" y="41"/>
                    <a:pt x="48" y="38"/>
                    <a:pt x="48" y="34"/>
                  </a:cubicBezTo>
                  <a:cubicBezTo>
                    <a:pt x="48" y="14"/>
                    <a:pt x="48" y="14"/>
                    <a:pt x="48" y="14"/>
                  </a:cubicBezTo>
                  <a:cubicBezTo>
                    <a:pt x="48" y="10"/>
                    <a:pt x="46" y="6"/>
                    <a:pt x="44" y="4"/>
                  </a:cubicBezTo>
                  <a:close/>
                  <a:moveTo>
                    <a:pt x="43" y="34"/>
                  </a:moveTo>
                  <a:cubicBezTo>
                    <a:pt x="43" y="37"/>
                    <a:pt x="42" y="39"/>
                    <a:pt x="41" y="41"/>
                  </a:cubicBezTo>
                  <a:cubicBezTo>
                    <a:pt x="39" y="42"/>
                    <a:pt x="36" y="43"/>
                    <a:pt x="33" y="43"/>
                  </a:cubicBezTo>
                  <a:cubicBezTo>
                    <a:pt x="14" y="43"/>
                    <a:pt x="14" y="43"/>
                    <a:pt x="14" y="43"/>
                  </a:cubicBezTo>
                  <a:cubicBezTo>
                    <a:pt x="11" y="43"/>
                    <a:pt x="9" y="42"/>
                    <a:pt x="7" y="41"/>
                  </a:cubicBezTo>
                  <a:cubicBezTo>
                    <a:pt x="5" y="39"/>
                    <a:pt x="4" y="37"/>
                    <a:pt x="4" y="34"/>
                  </a:cubicBezTo>
                  <a:cubicBezTo>
                    <a:pt x="4" y="14"/>
                    <a:pt x="4" y="14"/>
                    <a:pt x="4" y="14"/>
                  </a:cubicBezTo>
                  <a:cubicBezTo>
                    <a:pt x="4" y="11"/>
                    <a:pt x="5" y="9"/>
                    <a:pt x="7" y="7"/>
                  </a:cubicBezTo>
                  <a:cubicBezTo>
                    <a:pt x="9" y="5"/>
                    <a:pt x="11" y="4"/>
                    <a:pt x="14" y="4"/>
                  </a:cubicBezTo>
                  <a:cubicBezTo>
                    <a:pt x="34" y="4"/>
                    <a:pt x="34" y="4"/>
                    <a:pt x="34" y="4"/>
                  </a:cubicBezTo>
                  <a:cubicBezTo>
                    <a:pt x="37" y="4"/>
                    <a:pt x="39" y="5"/>
                    <a:pt x="41" y="7"/>
                  </a:cubicBezTo>
                  <a:cubicBezTo>
                    <a:pt x="42" y="9"/>
                    <a:pt x="43" y="11"/>
                    <a:pt x="43" y="14"/>
                  </a:cubicBezTo>
                  <a:cubicBezTo>
                    <a:pt x="43" y="34"/>
                    <a:pt x="43" y="34"/>
                    <a:pt x="43" y="3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31" name="Grup 30"/>
          <p:cNvGrpSpPr/>
          <p:nvPr/>
        </p:nvGrpSpPr>
        <p:grpSpPr>
          <a:xfrm>
            <a:off x="9359124" y="2473846"/>
            <a:ext cx="941327" cy="950137"/>
            <a:chOff x="2859088" y="3333750"/>
            <a:chExt cx="1017588" cy="1027112"/>
          </a:xfrm>
        </p:grpSpPr>
        <p:sp>
          <p:nvSpPr>
            <p:cNvPr id="32" name="Oval 7"/>
            <p:cNvSpPr>
              <a:spLocks noChangeArrowheads="1"/>
            </p:cNvSpPr>
            <p:nvPr/>
          </p:nvSpPr>
          <p:spPr bwMode="auto">
            <a:xfrm>
              <a:off x="2859088" y="3333750"/>
              <a:ext cx="1017588" cy="1027112"/>
            </a:xfrm>
            <a:prstGeom prst="ellipse">
              <a:avLst/>
            </a:prstGeom>
            <a:solidFill>
              <a:srgbClr val="FFFFFF"/>
            </a:solidFill>
            <a:ln w="15875" cap="flat">
              <a:solidFill>
                <a:srgbClr val="FAB529"/>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33" name="Oval 9"/>
            <p:cNvSpPr>
              <a:spLocks noChangeArrowheads="1"/>
            </p:cNvSpPr>
            <p:nvPr/>
          </p:nvSpPr>
          <p:spPr bwMode="auto">
            <a:xfrm>
              <a:off x="2925763" y="3407804"/>
              <a:ext cx="895350" cy="906462"/>
            </a:xfrm>
            <a:prstGeom prst="ellipse">
              <a:avLst/>
            </a:prstGeom>
            <a:solidFill>
              <a:srgbClr val="FAB52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4" name="Freeform 18"/>
            <p:cNvSpPr>
              <a:spLocks noEditPoints="1"/>
            </p:cNvSpPr>
            <p:nvPr/>
          </p:nvSpPr>
          <p:spPr bwMode="auto">
            <a:xfrm>
              <a:off x="3136900" y="3660775"/>
              <a:ext cx="473075" cy="377825"/>
            </a:xfrm>
            <a:custGeom>
              <a:avLst/>
              <a:gdLst>
                <a:gd name="T0" fmla="*/ 52 w 126"/>
                <a:gd name="T1" fmla="*/ 8 h 100"/>
                <a:gd name="T2" fmla="*/ 41 w 126"/>
                <a:gd name="T3" fmla="*/ 22 h 100"/>
                <a:gd name="T4" fmla="*/ 4 w 126"/>
                <a:gd name="T5" fmla="*/ 56 h 100"/>
                <a:gd name="T6" fmla="*/ 48 w 126"/>
                <a:gd name="T7" fmla="*/ 66 h 100"/>
                <a:gd name="T8" fmla="*/ 104 w 126"/>
                <a:gd name="T9" fmla="*/ 83 h 100"/>
                <a:gd name="T10" fmla="*/ 93 w 126"/>
                <a:gd name="T11" fmla="*/ 4 h 100"/>
                <a:gd name="T12" fmla="*/ 60 w 126"/>
                <a:gd name="T13" fmla="*/ 18 h 100"/>
                <a:gd name="T14" fmla="*/ 54 w 126"/>
                <a:gd name="T15" fmla="*/ 4 h 100"/>
                <a:gd name="T16" fmla="*/ 95 w 126"/>
                <a:gd name="T17" fmla="*/ 16 h 100"/>
                <a:gd name="T18" fmla="*/ 97 w 126"/>
                <a:gd name="T19" fmla="*/ 26 h 100"/>
                <a:gd name="T20" fmla="*/ 95 w 126"/>
                <a:gd name="T21" fmla="*/ 16 h 100"/>
                <a:gd name="T22" fmla="*/ 26 w 126"/>
                <a:gd name="T23" fmla="*/ 36 h 100"/>
                <a:gd name="T24" fmla="*/ 27 w 126"/>
                <a:gd name="T25" fmla="*/ 43 h 100"/>
                <a:gd name="T26" fmla="*/ 37 w 126"/>
                <a:gd name="T27" fmla="*/ 44 h 100"/>
                <a:gd name="T28" fmla="*/ 35 w 126"/>
                <a:gd name="T29" fmla="*/ 48 h 100"/>
                <a:gd name="T30" fmla="*/ 30 w 126"/>
                <a:gd name="T31" fmla="*/ 55 h 100"/>
                <a:gd name="T32" fmla="*/ 24 w 126"/>
                <a:gd name="T33" fmla="*/ 57 h 100"/>
                <a:gd name="T34" fmla="*/ 22 w 126"/>
                <a:gd name="T35" fmla="*/ 51 h 100"/>
                <a:gd name="T36" fmla="*/ 12 w 126"/>
                <a:gd name="T37" fmla="*/ 50 h 100"/>
                <a:gd name="T38" fmla="*/ 14 w 126"/>
                <a:gd name="T39" fmla="*/ 46 h 100"/>
                <a:gd name="T40" fmla="*/ 21 w 126"/>
                <a:gd name="T41" fmla="*/ 44 h 100"/>
                <a:gd name="T42" fmla="*/ 21 w 126"/>
                <a:gd name="T43" fmla="*/ 34 h 100"/>
                <a:gd name="T44" fmla="*/ 93 w 126"/>
                <a:gd name="T45" fmla="*/ 31 h 100"/>
                <a:gd name="T46" fmla="*/ 84 w 126"/>
                <a:gd name="T47" fmla="*/ 34 h 100"/>
                <a:gd name="T48" fmla="*/ 106 w 126"/>
                <a:gd name="T49" fmla="*/ 24 h 100"/>
                <a:gd name="T50" fmla="*/ 108 w 126"/>
                <a:gd name="T51" fmla="*/ 33 h 100"/>
                <a:gd name="T52" fmla="*/ 106 w 126"/>
                <a:gd name="T53" fmla="*/ 24 h 100"/>
                <a:gd name="T54" fmla="*/ 105 w 126"/>
                <a:gd name="T55" fmla="*/ 39 h 100"/>
                <a:gd name="T56" fmla="*/ 95 w 126"/>
                <a:gd name="T57" fmla="*/ 41 h 100"/>
                <a:gd name="T58" fmla="*/ 59 w 126"/>
                <a:gd name="T59" fmla="*/ 47 h 100"/>
                <a:gd name="T60" fmla="*/ 59 w 126"/>
                <a:gd name="T61" fmla="*/ 47 h 100"/>
                <a:gd name="T62" fmla="*/ 72 w 126"/>
                <a:gd name="T63" fmla="*/ 48 h 100"/>
                <a:gd name="T64" fmla="*/ 70 w 126"/>
                <a:gd name="T65" fmla="*/ 51 h 100"/>
                <a:gd name="T66" fmla="*/ 56 w 126"/>
                <a:gd name="T67" fmla="*/ 5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00">
                  <a:moveTo>
                    <a:pt x="54" y="4"/>
                  </a:moveTo>
                  <a:cubicBezTo>
                    <a:pt x="52" y="5"/>
                    <a:pt x="51" y="6"/>
                    <a:pt x="52" y="8"/>
                  </a:cubicBezTo>
                  <a:cubicBezTo>
                    <a:pt x="54" y="19"/>
                    <a:pt x="54" y="19"/>
                    <a:pt x="54" y="19"/>
                  </a:cubicBezTo>
                  <a:cubicBezTo>
                    <a:pt x="41" y="22"/>
                    <a:pt x="41" y="22"/>
                    <a:pt x="41" y="22"/>
                  </a:cubicBezTo>
                  <a:cubicBezTo>
                    <a:pt x="34" y="17"/>
                    <a:pt x="27" y="19"/>
                    <a:pt x="19" y="20"/>
                  </a:cubicBezTo>
                  <a:cubicBezTo>
                    <a:pt x="3" y="24"/>
                    <a:pt x="0" y="41"/>
                    <a:pt x="4" y="56"/>
                  </a:cubicBezTo>
                  <a:cubicBezTo>
                    <a:pt x="7" y="72"/>
                    <a:pt x="27" y="100"/>
                    <a:pt x="43" y="97"/>
                  </a:cubicBezTo>
                  <a:cubicBezTo>
                    <a:pt x="51" y="95"/>
                    <a:pt x="44" y="73"/>
                    <a:pt x="48" y="66"/>
                  </a:cubicBezTo>
                  <a:cubicBezTo>
                    <a:pt x="87" y="57"/>
                    <a:pt x="87" y="57"/>
                    <a:pt x="87" y="57"/>
                  </a:cubicBezTo>
                  <a:cubicBezTo>
                    <a:pt x="93" y="62"/>
                    <a:pt x="96" y="85"/>
                    <a:pt x="104" y="83"/>
                  </a:cubicBezTo>
                  <a:cubicBezTo>
                    <a:pt x="120" y="79"/>
                    <a:pt x="126" y="45"/>
                    <a:pt x="122" y="30"/>
                  </a:cubicBezTo>
                  <a:cubicBezTo>
                    <a:pt x="119" y="14"/>
                    <a:pt x="109" y="0"/>
                    <a:pt x="93" y="4"/>
                  </a:cubicBezTo>
                  <a:cubicBezTo>
                    <a:pt x="85" y="5"/>
                    <a:pt x="78" y="8"/>
                    <a:pt x="74" y="15"/>
                  </a:cubicBezTo>
                  <a:cubicBezTo>
                    <a:pt x="60" y="18"/>
                    <a:pt x="60" y="18"/>
                    <a:pt x="60" y="18"/>
                  </a:cubicBezTo>
                  <a:cubicBezTo>
                    <a:pt x="58" y="7"/>
                    <a:pt x="58" y="7"/>
                    <a:pt x="58" y="7"/>
                  </a:cubicBezTo>
                  <a:cubicBezTo>
                    <a:pt x="58" y="5"/>
                    <a:pt x="56" y="4"/>
                    <a:pt x="54" y="4"/>
                  </a:cubicBezTo>
                  <a:cubicBezTo>
                    <a:pt x="54" y="4"/>
                    <a:pt x="54" y="4"/>
                    <a:pt x="54" y="4"/>
                  </a:cubicBezTo>
                  <a:close/>
                  <a:moveTo>
                    <a:pt x="95" y="16"/>
                  </a:moveTo>
                  <a:cubicBezTo>
                    <a:pt x="97" y="16"/>
                    <a:pt x="100" y="17"/>
                    <a:pt x="100" y="20"/>
                  </a:cubicBezTo>
                  <a:cubicBezTo>
                    <a:pt x="101" y="23"/>
                    <a:pt x="99" y="25"/>
                    <a:pt x="97" y="26"/>
                  </a:cubicBezTo>
                  <a:cubicBezTo>
                    <a:pt x="94" y="26"/>
                    <a:pt x="92" y="25"/>
                    <a:pt x="91" y="22"/>
                  </a:cubicBezTo>
                  <a:cubicBezTo>
                    <a:pt x="90" y="20"/>
                    <a:pt x="92" y="17"/>
                    <a:pt x="95" y="16"/>
                  </a:cubicBezTo>
                  <a:close/>
                  <a:moveTo>
                    <a:pt x="21" y="34"/>
                  </a:moveTo>
                  <a:cubicBezTo>
                    <a:pt x="23" y="34"/>
                    <a:pt x="25" y="35"/>
                    <a:pt x="26" y="36"/>
                  </a:cubicBezTo>
                  <a:cubicBezTo>
                    <a:pt x="26" y="37"/>
                    <a:pt x="26" y="37"/>
                    <a:pt x="26" y="37"/>
                  </a:cubicBezTo>
                  <a:cubicBezTo>
                    <a:pt x="27" y="43"/>
                    <a:pt x="27" y="43"/>
                    <a:pt x="27" y="43"/>
                  </a:cubicBezTo>
                  <a:cubicBezTo>
                    <a:pt x="33" y="42"/>
                    <a:pt x="33" y="42"/>
                    <a:pt x="33" y="42"/>
                  </a:cubicBezTo>
                  <a:cubicBezTo>
                    <a:pt x="35" y="41"/>
                    <a:pt x="37" y="42"/>
                    <a:pt x="37" y="44"/>
                  </a:cubicBezTo>
                  <a:cubicBezTo>
                    <a:pt x="38" y="46"/>
                    <a:pt x="36" y="47"/>
                    <a:pt x="35" y="48"/>
                  </a:cubicBezTo>
                  <a:cubicBezTo>
                    <a:pt x="35" y="48"/>
                    <a:pt x="35" y="48"/>
                    <a:pt x="35" y="48"/>
                  </a:cubicBezTo>
                  <a:cubicBezTo>
                    <a:pt x="28" y="49"/>
                    <a:pt x="28" y="49"/>
                    <a:pt x="28" y="49"/>
                  </a:cubicBezTo>
                  <a:cubicBezTo>
                    <a:pt x="30" y="55"/>
                    <a:pt x="30" y="55"/>
                    <a:pt x="30" y="55"/>
                  </a:cubicBezTo>
                  <a:cubicBezTo>
                    <a:pt x="30" y="57"/>
                    <a:pt x="29" y="59"/>
                    <a:pt x="27" y="59"/>
                  </a:cubicBezTo>
                  <a:cubicBezTo>
                    <a:pt x="26" y="60"/>
                    <a:pt x="24" y="59"/>
                    <a:pt x="24" y="57"/>
                  </a:cubicBezTo>
                  <a:cubicBezTo>
                    <a:pt x="24" y="57"/>
                    <a:pt x="24" y="57"/>
                    <a:pt x="24" y="57"/>
                  </a:cubicBezTo>
                  <a:cubicBezTo>
                    <a:pt x="22" y="51"/>
                    <a:pt x="22" y="51"/>
                    <a:pt x="22" y="51"/>
                  </a:cubicBezTo>
                  <a:cubicBezTo>
                    <a:pt x="16" y="52"/>
                    <a:pt x="16" y="52"/>
                    <a:pt x="16" y="52"/>
                  </a:cubicBezTo>
                  <a:cubicBezTo>
                    <a:pt x="14" y="53"/>
                    <a:pt x="12" y="52"/>
                    <a:pt x="12" y="50"/>
                  </a:cubicBezTo>
                  <a:cubicBezTo>
                    <a:pt x="12" y="48"/>
                    <a:pt x="13" y="46"/>
                    <a:pt x="14" y="46"/>
                  </a:cubicBezTo>
                  <a:cubicBezTo>
                    <a:pt x="14" y="46"/>
                    <a:pt x="14" y="46"/>
                    <a:pt x="14" y="46"/>
                  </a:cubicBezTo>
                  <a:cubicBezTo>
                    <a:pt x="14" y="46"/>
                    <a:pt x="14" y="46"/>
                    <a:pt x="15" y="46"/>
                  </a:cubicBezTo>
                  <a:cubicBezTo>
                    <a:pt x="21" y="44"/>
                    <a:pt x="21" y="44"/>
                    <a:pt x="21" y="44"/>
                  </a:cubicBezTo>
                  <a:cubicBezTo>
                    <a:pt x="19" y="38"/>
                    <a:pt x="19" y="38"/>
                    <a:pt x="19" y="38"/>
                  </a:cubicBezTo>
                  <a:cubicBezTo>
                    <a:pt x="19" y="37"/>
                    <a:pt x="20" y="35"/>
                    <a:pt x="21" y="34"/>
                  </a:cubicBezTo>
                  <a:close/>
                  <a:moveTo>
                    <a:pt x="87" y="28"/>
                  </a:moveTo>
                  <a:cubicBezTo>
                    <a:pt x="90" y="27"/>
                    <a:pt x="93" y="29"/>
                    <a:pt x="93" y="31"/>
                  </a:cubicBezTo>
                  <a:cubicBezTo>
                    <a:pt x="94" y="34"/>
                    <a:pt x="92" y="37"/>
                    <a:pt x="90" y="37"/>
                  </a:cubicBezTo>
                  <a:cubicBezTo>
                    <a:pt x="87" y="38"/>
                    <a:pt x="84" y="36"/>
                    <a:pt x="84" y="34"/>
                  </a:cubicBezTo>
                  <a:cubicBezTo>
                    <a:pt x="83" y="31"/>
                    <a:pt x="85" y="28"/>
                    <a:pt x="87" y="28"/>
                  </a:cubicBezTo>
                  <a:close/>
                  <a:moveTo>
                    <a:pt x="106" y="24"/>
                  </a:moveTo>
                  <a:cubicBezTo>
                    <a:pt x="109" y="23"/>
                    <a:pt x="111" y="25"/>
                    <a:pt x="112" y="27"/>
                  </a:cubicBezTo>
                  <a:cubicBezTo>
                    <a:pt x="112" y="30"/>
                    <a:pt x="111" y="32"/>
                    <a:pt x="108" y="33"/>
                  </a:cubicBezTo>
                  <a:cubicBezTo>
                    <a:pt x="106" y="34"/>
                    <a:pt x="103" y="32"/>
                    <a:pt x="103" y="29"/>
                  </a:cubicBezTo>
                  <a:cubicBezTo>
                    <a:pt x="102" y="27"/>
                    <a:pt x="104" y="24"/>
                    <a:pt x="106" y="24"/>
                  </a:cubicBezTo>
                  <a:close/>
                  <a:moveTo>
                    <a:pt x="99" y="35"/>
                  </a:moveTo>
                  <a:cubicBezTo>
                    <a:pt x="101" y="35"/>
                    <a:pt x="104" y="36"/>
                    <a:pt x="105" y="39"/>
                  </a:cubicBezTo>
                  <a:cubicBezTo>
                    <a:pt x="105" y="41"/>
                    <a:pt x="104" y="44"/>
                    <a:pt x="101" y="44"/>
                  </a:cubicBezTo>
                  <a:cubicBezTo>
                    <a:pt x="98" y="45"/>
                    <a:pt x="96" y="43"/>
                    <a:pt x="95" y="41"/>
                  </a:cubicBezTo>
                  <a:cubicBezTo>
                    <a:pt x="95" y="38"/>
                    <a:pt x="96" y="36"/>
                    <a:pt x="99" y="35"/>
                  </a:cubicBezTo>
                  <a:close/>
                  <a:moveTo>
                    <a:pt x="59" y="47"/>
                  </a:moveTo>
                  <a:cubicBezTo>
                    <a:pt x="59" y="47"/>
                    <a:pt x="59" y="47"/>
                    <a:pt x="59" y="47"/>
                  </a:cubicBezTo>
                  <a:cubicBezTo>
                    <a:pt x="59" y="47"/>
                    <a:pt x="59" y="47"/>
                    <a:pt x="59" y="47"/>
                  </a:cubicBezTo>
                  <a:cubicBezTo>
                    <a:pt x="68" y="45"/>
                    <a:pt x="68" y="45"/>
                    <a:pt x="68" y="45"/>
                  </a:cubicBezTo>
                  <a:cubicBezTo>
                    <a:pt x="70" y="45"/>
                    <a:pt x="72" y="46"/>
                    <a:pt x="72" y="48"/>
                  </a:cubicBezTo>
                  <a:cubicBezTo>
                    <a:pt x="73" y="49"/>
                    <a:pt x="72" y="51"/>
                    <a:pt x="70" y="51"/>
                  </a:cubicBezTo>
                  <a:cubicBezTo>
                    <a:pt x="70" y="51"/>
                    <a:pt x="70" y="51"/>
                    <a:pt x="70" y="51"/>
                  </a:cubicBezTo>
                  <a:cubicBezTo>
                    <a:pt x="60" y="54"/>
                    <a:pt x="60" y="54"/>
                    <a:pt x="60" y="54"/>
                  </a:cubicBezTo>
                  <a:cubicBezTo>
                    <a:pt x="59" y="54"/>
                    <a:pt x="57" y="53"/>
                    <a:pt x="56" y="51"/>
                  </a:cubicBezTo>
                  <a:cubicBezTo>
                    <a:pt x="56" y="50"/>
                    <a:pt x="57" y="48"/>
                    <a:pt x="59" y="4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35" name="Grup 34"/>
          <p:cNvGrpSpPr/>
          <p:nvPr/>
        </p:nvGrpSpPr>
        <p:grpSpPr>
          <a:xfrm>
            <a:off x="8322990" y="2473846"/>
            <a:ext cx="942795" cy="950137"/>
            <a:chOff x="1670050" y="3333750"/>
            <a:chExt cx="1019175" cy="1027112"/>
          </a:xfrm>
        </p:grpSpPr>
        <p:sp>
          <p:nvSpPr>
            <p:cNvPr id="36" name="Oval 6"/>
            <p:cNvSpPr>
              <a:spLocks noChangeArrowheads="1"/>
            </p:cNvSpPr>
            <p:nvPr/>
          </p:nvSpPr>
          <p:spPr bwMode="auto">
            <a:xfrm>
              <a:off x="1670050" y="3333750"/>
              <a:ext cx="1019175" cy="1027112"/>
            </a:xfrm>
            <a:prstGeom prst="ellipse">
              <a:avLst/>
            </a:prstGeom>
            <a:solidFill>
              <a:srgbClr val="FFFFFF"/>
            </a:solidFill>
            <a:ln w="15875"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37" name="Oval 12"/>
            <p:cNvSpPr>
              <a:spLocks noChangeArrowheads="1"/>
            </p:cNvSpPr>
            <p:nvPr/>
          </p:nvSpPr>
          <p:spPr bwMode="auto">
            <a:xfrm>
              <a:off x="1744104" y="3407804"/>
              <a:ext cx="895350" cy="906462"/>
            </a:xfrm>
            <a:prstGeom prst="ellipse">
              <a:avLst/>
            </a:prstGeom>
            <a:solidFill>
              <a:srgbClr val="231F2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8" name="Freeform 19"/>
            <p:cNvSpPr>
              <a:spLocks noEditPoints="1"/>
            </p:cNvSpPr>
            <p:nvPr/>
          </p:nvSpPr>
          <p:spPr bwMode="auto">
            <a:xfrm>
              <a:off x="1971675" y="3576638"/>
              <a:ext cx="412750" cy="541337"/>
            </a:xfrm>
            <a:custGeom>
              <a:avLst/>
              <a:gdLst>
                <a:gd name="T0" fmla="*/ 61 w 110"/>
                <a:gd name="T1" fmla="*/ 132 h 143"/>
                <a:gd name="T2" fmla="*/ 105 w 110"/>
                <a:gd name="T3" fmla="*/ 37 h 143"/>
                <a:gd name="T4" fmla="*/ 100 w 110"/>
                <a:gd name="T5" fmla="*/ 22 h 143"/>
                <a:gd name="T6" fmla="*/ 65 w 110"/>
                <a:gd name="T7" fmla="*/ 5 h 143"/>
                <a:gd name="T8" fmla="*/ 49 w 110"/>
                <a:gd name="T9" fmla="*/ 11 h 143"/>
                <a:gd name="T10" fmla="*/ 5 w 110"/>
                <a:gd name="T11" fmla="*/ 106 h 143"/>
                <a:gd name="T12" fmla="*/ 11 w 110"/>
                <a:gd name="T13" fmla="*/ 122 h 143"/>
                <a:gd name="T14" fmla="*/ 45 w 110"/>
                <a:gd name="T15" fmla="*/ 138 h 143"/>
                <a:gd name="T16" fmla="*/ 61 w 110"/>
                <a:gd name="T17" fmla="*/ 132 h 143"/>
                <a:gd name="T18" fmla="*/ 68 w 110"/>
                <a:gd name="T19" fmla="*/ 17 h 143"/>
                <a:gd name="T20" fmla="*/ 67 w 110"/>
                <a:gd name="T21" fmla="*/ 15 h 143"/>
                <a:gd name="T22" fmla="*/ 68 w 110"/>
                <a:gd name="T23" fmla="*/ 14 h 143"/>
                <a:gd name="T24" fmla="*/ 70 w 110"/>
                <a:gd name="T25" fmla="*/ 13 h 143"/>
                <a:gd name="T26" fmla="*/ 91 w 110"/>
                <a:gd name="T27" fmla="*/ 23 h 143"/>
                <a:gd name="T28" fmla="*/ 91 w 110"/>
                <a:gd name="T29" fmla="*/ 25 h 143"/>
                <a:gd name="T30" fmla="*/ 91 w 110"/>
                <a:gd name="T31" fmla="*/ 26 h 143"/>
                <a:gd name="T32" fmla="*/ 89 w 110"/>
                <a:gd name="T33" fmla="*/ 27 h 143"/>
                <a:gd name="T34" fmla="*/ 68 w 110"/>
                <a:gd name="T35" fmla="*/ 17 h 143"/>
                <a:gd name="T36" fmla="*/ 15 w 110"/>
                <a:gd name="T37" fmla="*/ 100 h 143"/>
                <a:gd name="T38" fmla="*/ 54 w 110"/>
                <a:gd name="T39" fmla="*/ 16 h 143"/>
                <a:gd name="T40" fmla="*/ 98 w 110"/>
                <a:gd name="T41" fmla="*/ 37 h 143"/>
                <a:gd name="T42" fmla="*/ 59 w 110"/>
                <a:gd name="T43" fmla="*/ 120 h 143"/>
                <a:gd name="T44" fmla="*/ 15 w 110"/>
                <a:gd name="T45" fmla="*/ 100 h 143"/>
                <a:gd name="T46" fmla="*/ 28 w 110"/>
                <a:gd name="T47" fmla="*/ 119 h 143"/>
                <a:gd name="T48" fmla="*/ 34 w 110"/>
                <a:gd name="T49" fmla="*/ 117 h 143"/>
                <a:gd name="T50" fmla="*/ 36 w 110"/>
                <a:gd name="T51" fmla="*/ 122 h 143"/>
                <a:gd name="T52" fmla="*/ 30 w 110"/>
                <a:gd name="T53" fmla="*/ 125 h 143"/>
                <a:gd name="T54" fmla="*/ 28 w 110"/>
                <a:gd name="T55" fmla="*/ 11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0" h="143">
                  <a:moveTo>
                    <a:pt x="61" y="132"/>
                  </a:moveTo>
                  <a:cubicBezTo>
                    <a:pt x="105" y="37"/>
                    <a:pt x="105" y="37"/>
                    <a:pt x="105" y="37"/>
                  </a:cubicBezTo>
                  <a:cubicBezTo>
                    <a:pt x="110" y="27"/>
                    <a:pt x="100" y="22"/>
                    <a:pt x="100" y="22"/>
                  </a:cubicBezTo>
                  <a:cubicBezTo>
                    <a:pt x="65" y="5"/>
                    <a:pt x="65" y="5"/>
                    <a:pt x="65" y="5"/>
                  </a:cubicBezTo>
                  <a:cubicBezTo>
                    <a:pt x="65" y="5"/>
                    <a:pt x="54" y="0"/>
                    <a:pt x="49" y="11"/>
                  </a:cubicBezTo>
                  <a:cubicBezTo>
                    <a:pt x="5" y="106"/>
                    <a:pt x="5" y="106"/>
                    <a:pt x="5" y="106"/>
                  </a:cubicBezTo>
                  <a:cubicBezTo>
                    <a:pt x="0" y="117"/>
                    <a:pt x="11" y="122"/>
                    <a:pt x="11" y="122"/>
                  </a:cubicBezTo>
                  <a:cubicBezTo>
                    <a:pt x="45" y="138"/>
                    <a:pt x="45" y="138"/>
                    <a:pt x="45" y="138"/>
                  </a:cubicBezTo>
                  <a:cubicBezTo>
                    <a:pt x="45" y="138"/>
                    <a:pt x="56" y="143"/>
                    <a:pt x="61" y="132"/>
                  </a:cubicBezTo>
                  <a:close/>
                  <a:moveTo>
                    <a:pt x="68" y="17"/>
                  </a:moveTo>
                  <a:cubicBezTo>
                    <a:pt x="67" y="16"/>
                    <a:pt x="67" y="16"/>
                    <a:pt x="67" y="15"/>
                  </a:cubicBezTo>
                  <a:cubicBezTo>
                    <a:pt x="68" y="14"/>
                    <a:pt x="68" y="14"/>
                    <a:pt x="68" y="14"/>
                  </a:cubicBezTo>
                  <a:cubicBezTo>
                    <a:pt x="68" y="13"/>
                    <a:pt x="69" y="13"/>
                    <a:pt x="70" y="13"/>
                  </a:cubicBezTo>
                  <a:cubicBezTo>
                    <a:pt x="91" y="23"/>
                    <a:pt x="91" y="23"/>
                    <a:pt x="91" y="23"/>
                  </a:cubicBezTo>
                  <a:cubicBezTo>
                    <a:pt x="91" y="23"/>
                    <a:pt x="92" y="24"/>
                    <a:pt x="91" y="25"/>
                  </a:cubicBezTo>
                  <a:cubicBezTo>
                    <a:pt x="91" y="26"/>
                    <a:pt x="91" y="26"/>
                    <a:pt x="91" y="26"/>
                  </a:cubicBezTo>
                  <a:cubicBezTo>
                    <a:pt x="90" y="27"/>
                    <a:pt x="90" y="27"/>
                    <a:pt x="89" y="27"/>
                  </a:cubicBezTo>
                  <a:lnTo>
                    <a:pt x="68" y="17"/>
                  </a:lnTo>
                  <a:close/>
                  <a:moveTo>
                    <a:pt x="15" y="100"/>
                  </a:moveTo>
                  <a:cubicBezTo>
                    <a:pt x="54" y="16"/>
                    <a:pt x="54" y="16"/>
                    <a:pt x="54" y="16"/>
                  </a:cubicBezTo>
                  <a:cubicBezTo>
                    <a:pt x="98" y="37"/>
                    <a:pt x="98" y="37"/>
                    <a:pt x="98" y="37"/>
                  </a:cubicBezTo>
                  <a:cubicBezTo>
                    <a:pt x="59" y="120"/>
                    <a:pt x="59" y="120"/>
                    <a:pt x="59" y="120"/>
                  </a:cubicBezTo>
                  <a:lnTo>
                    <a:pt x="15" y="100"/>
                  </a:lnTo>
                  <a:close/>
                  <a:moveTo>
                    <a:pt x="28" y="119"/>
                  </a:moveTo>
                  <a:cubicBezTo>
                    <a:pt x="29" y="117"/>
                    <a:pt x="32" y="116"/>
                    <a:pt x="34" y="117"/>
                  </a:cubicBezTo>
                  <a:cubicBezTo>
                    <a:pt x="36" y="118"/>
                    <a:pt x="37" y="120"/>
                    <a:pt x="36" y="122"/>
                  </a:cubicBezTo>
                  <a:cubicBezTo>
                    <a:pt x="35" y="125"/>
                    <a:pt x="33" y="126"/>
                    <a:pt x="30" y="125"/>
                  </a:cubicBezTo>
                  <a:cubicBezTo>
                    <a:pt x="28" y="124"/>
                    <a:pt x="27" y="121"/>
                    <a:pt x="28" y="119"/>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39" name="Grup 38"/>
          <p:cNvGrpSpPr/>
          <p:nvPr/>
        </p:nvGrpSpPr>
        <p:grpSpPr>
          <a:xfrm>
            <a:off x="10393790" y="2473846"/>
            <a:ext cx="942795" cy="950137"/>
            <a:chOff x="4054475" y="3333750"/>
            <a:chExt cx="1019175" cy="1027112"/>
          </a:xfrm>
        </p:grpSpPr>
        <p:sp>
          <p:nvSpPr>
            <p:cNvPr id="40" name="Oval 8"/>
            <p:cNvSpPr>
              <a:spLocks noChangeArrowheads="1"/>
            </p:cNvSpPr>
            <p:nvPr/>
          </p:nvSpPr>
          <p:spPr bwMode="auto">
            <a:xfrm>
              <a:off x="4054475" y="3333750"/>
              <a:ext cx="1019175" cy="1027112"/>
            </a:xfrm>
            <a:prstGeom prst="ellipse">
              <a:avLst/>
            </a:prstGeom>
            <a:solidFill>
              <a:srgbClr val="FFFFFF"/>
            </a:solid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41" name="Oval 10"/>
            <p:cNvSpPr>
              <a:spLocks noChangeArrowheads="1"/>
            </p:cNvSpPr>
            <p:nvPr/>
          </p:nvSpPr>
          <p:spPr bwMode="auto">
            <a:xfrm>
              <a:off x="4110745" y="3407804"/>
              <a:ext cx="895350" cy="906462"/>
            </a:xfrm>
            <a:prstGeom prst="ellipse">
              <a:avLst/>
            </a:pr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2" name="Freeform 20"/>
            <p:cNvSpPr>
              <a:spLocks noEditPoints="1"/>
            </p:cNvSpPr>
            <p:nvPr/>
          </p:nvSpPr>
          <p:spPr bwMode="auto">
            <a:xfrm>
              <a:off x="4335463" y="3629025"/>
              <a:ext cx="463550" cy="334962"/>
            </a:xfrm>
            <a:custGeom>
              <a:avLst/>
              <a:gdLst>
                <a:gd name="T0" fmla="*/ 114 w 123"/>
                <a:gd name="T1" fmla="*/ 9 h 88"/>
                <a:gd name="T2" fmla="*/ 114 w 123"/>
                <a:gd name="T3" fmla="*/ 80 h 88"/>
                <a:gd name="T4" fmla="*/ 9 w 123"/>
                <a:gd name="T5" fmla="*/ 80 h 88"/>
                <a:gd name="T6" fmla="*/ 9 w 123"/>
                <a:gd name="T7" fmla="*/ 9 h 88"/>
                <a:gd name="T8" fmla="*/ 114 w 123"/>
                <a:gd name="T9" fmla="*/ 9 h 88"/>
                <a:gd name="T10" fmla="*/ 0 w 123"/>
                <a:gd name="T11" fmla="*/ 5 h 88"/>
                <a:gd name="T12" fmla="*/ 0 w 123"/>
                <a:gd name="T13" fmla="*/ 84 h 88"/>
                <a:gd name="T14" fmla="*/ 4 w 123"/>
                <a:gd name="T15" fmla="*/ 88 h 88"/>
                <a:gd name="T16" fmla="*/ 119 w 123"/>
                <a:gd name="T17" fmla="*/ 88 h 88"/>
                <a:gd name="T18" fmla="*/ 123 w 123"/>
                <a:gd name="T19" fmla="*/ 84 h 88"/>
                <a:gd name="T20" fmla="*/ 123 w 123"/>
                <a:gd name="T21" fmla="*/ 5 h 88"/>
                <a:gd name="T22" fmla="*/ 119 w 123"/>
                <a:gd name="T23" fmla="*/ 0 h 88"/>
                <a:gd name="T24" fmla="*/ 4 w 123"/>
                <a:gd name="T25" fmla="*/ 0 h 88"/>
                <a:gd name="T26" fmla="*/ 0 w 123"/>
                <a:gd name="T27" fmla="*/ 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3" h="88">
                  <a:moveTo>
                    <a:pt x="114" y="9"/>
                  </a:moveTo>
                  <a:cubicBezTo>
                    <a:pt x="114" y="80"/>
                    <a:pt x="114" y="80"/>
                    <a:pt x="114" y="80"/>
                  </a:cubicBezTo>
                  <a:cubicBezTo>
                    <a:pt x="9" y="80"/>
                    <a:pt x="9" y="80"/>
                    <a:pt x="9" y="80"/>
                  </a:cubicBezTo>
                  <a:cubicBezTo>
                    <a:pt x="9" y="9"/>
                    <a:pt x="9" y="9"/>
                    <a:pt x="9" y="9"/>
                  </a:cubicBezTo>
                  <a:lnTo>
                    <a:pt x="114" y="9"/>
                  </a:lnTo>
                  <a:close/>
                  <a:moveTo>
                    <a:pt x="0" y="5"/>
                  </a:moveTo>
                  <a:cubicBezTo>
                    <a:pt x="0" y="84"/>
                    <a:pt x="0" y="84"/>
                    <a:pt x="0" y="84"/>
                  </a:cubicBezTo>
                  <a:cubicBezTo>
                    <a:pt x="0" y="86"/>
                    <a:pt x="2" y="88"/>
                    <a:pt x="4" y="88"/>
                  </a:cubicBezTo>
                  <a:cubicBezTo>
                    <a:pt x="119" y="88"/>
                    <a:pt x="119" y="88"/>
                    <a:pt x="119" y="88"/>
                  </a:cubicBezTo>
                  <a:cubicBezTo>
                    <a:pt x="121" y="88"/>
                    <a:pt x="123" y="86"/>
                    <a:pt x="123" y="84"/>
                  </a:cubicBezTo>
                  <a:cubicBezTo>
                    <a:pt x="123" y="5"/>
                    <a:pt x="123" y="5"/>
                    <a:pt x="123" y="5"/>
                  </a:cubicBezTo>
                  <a:cubicBezTo>
                    <a:pt x="123" y="2"/>
                    <a:pt x="121" y="0"/>
                    <a:pt x="119" y="0"/>
                  </a:cubicBezTo>
                  <a:cubicBezTo>
                    <a:pt x="4" y="0"/>
                    <a:pt x="4" y="0"/>
                    <a:pt x="4" y="0"/>
                  </a:cubicBezTo>
                  <a:cubicBezTo>
                    <a:pt x="2" y="0"/>
                    <a:pt x="0" y="2"/>
                    <a:pt x="0" y="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3" name="Freeform 21"/>
            <p:cNvSpPr>
              <a:spLocks/>
            </p:cNvSpPr>
            <p:nvPr/>
          </p:nvSpPr>
          <p:spPr bwMode="auto">
            <a:xfrm>
              <a:off x="4549775" y="3940175"/>
              <a:ext cx="34925" cy="125412"/>
            </a:xfrm>
            <a:custGeom>
              <a:avLst/>
              <a:gdLst>
                <a:gd name="T0" fmla="*/ 9 w 9"/>
                <a:gd name="T1" fmla="*/ 4 h 33"/>
                <a:gd name="T2" fmla="*/ 5 w 9"/>
                <a:gd name="T3" fmla="*/ 0 h 33"/>
                <a:gd name="T4" fmla="*/ 0 w 9"/>
                <a:gd name="T5" fmla="*/ 4 h 33"/>
                <a:gd name="T6" fmla="*/ 0 w 9"/>
                <a:gd name="T7" fmla="*/ 28 h 33"/>
                <a:gd name="T8" fmla="*/ 5 w 9"/>
                <a:gd name="T9" fmla="*/ 33 h 33"/>
                <a:gd name="T10" fmla="*/ 9 w 9"/>
                <a:gd name="T11" fmla="*/ 28 h 33"/>
                <a:gd name="T12" fmla="*/ 9 w 9"/>
                <a:gd name="T13" fmla="*/ 4 h 33"/>
              </a:gdLst>
              <a:ahLst/>
              <a:cxnLst>
                <a:cxn ang="0">
                  <a:pos x="T0" y="T1"/>
                </a:cxn>
                <a:cxn ang="0">
                  <a:pos x="T2" y="T3"/>
                </a:cxn>
                <a:cxn ang="0">
                  <a:pos x="T4" y="T5"/>
                </a:cxn>
                <a:cxn ang="0">
                  <a:pos x="T6" y="T7"/>
                </a:cxn>
                <a:cxn ang="0">
                  <a:pos x="T8" y="T9"/>
                </a:cxn>
                <a:cxn ang="0">
                  <a:pos x="T10" y="T11"/>
                </a:cxn>
                <a:cxn ang="0">
                  <a:pos x="T12" y="T13"/>
                </a:cxn>
              </a:cxnLst>
              <a:rect l="0" t="0" r="r" b="b"/>
              <a:pathLst>
                <a:path w="9" h="33">
                  <a:moveTo>
                    <a:pt x="9" y="4"/>
                  </a:moveTo>
                  <a:cubicBezTo>
                    <a:pt x="9" y="2"/>
                    <a:pt x="7" y="0"/>
                    <a:pt x="5" y="0"/>
                  </a:cubicBezTo>
                  <a:cubicBezTo>
                    <a:pt x="2" y="0"/>
                    <a:pt x="0" y="2"/>
                    <a:pt x="0" y="4"/>
                  </a:cubicBezTo>
                  <a:cubicBezTo>
                    <a:pt x="0" y="28"/>
                    <a:pt x="0" y="28"/>
                    <a:pt x="0" y="28"/>
                  </a:cubicBezTo>
                  <a:cubicBezTo>
                    <a:pt x="0" y="31"/>
                    <a:pt x="2" y="33"/>
                    <a:pt x="5" y="33"/>
                  </a:cubicBezTo>
                  <a:cubicBezTo>
                    <a:pt x="7" y="33"/>
                    <a:pt x="9" y="31"/>
                    <a:pt x="9" y="28"/>
                  </a:cubicBezTo>
                  <a:lnTo>
                    <a:pt x="9" y="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4" name="Freeform 22"/>
            <p:cNvSpPr>
              <a:spLocks/>
            </p:cNvSpPr>
            <p:nvPr/>
          </p:nvSpPr>
          <p:spPr bwMode="auto">
            <a:xfrm>
              <a:off x="4467225" y="4032250"/>
              <a:ext cx="200025" cy="33337"/>
            </a:xfrm>
            <a:custGeom>
              <a:avLst/>
              <a:gdLst>
                <a:gd name="T0" fmla="*/ 49 w 53"/>
                <a:gd name="T1" fmla="*/ 9 h 9"/>
                <a:gd name="T2" fmla="*/ 53 w 53"/>
                <a:gd name="T3" fmla="*/ 4 h 9"/>
                <a:gd name="T4" fmla="*/ 49 w 53"/>
                <a:gd name="T5" fmla="*/ 0 h 9"/>
                <a:gd name="T6" fmla="*/ 5 w 53"/>
                <a:gd name="T7" fmla="*/ 0 h 9"/>
                <a:gd name="T8" fmla="*/ 0 w 53"/>
                <a:gd name="T9" fmla="*/ 4 h 9"/>
                <a:gd name="T10" fmla="*/ 5 w 53"/>
                <a:gd name="T11" fmla="*/ 9 h 9"/>
                <a:gd name="T12" fmla="*/ 49 w 53"/>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53" h="9">
                  <a:moveTo>
                    <a:pt x="49" y="9"/>
                  </a:moveTo>
                  <a:cubicBezTo>
                    <a:pt x="51" y="9"/>
                    <a:pt x="53" y="7"/>
                    <a:pt x="53" y="4"/>
                  </a:cubicBezTo>
                  <a:cubicBezTo>
                    <a:pt x="53" y="2"/>
                    <a:pt x="51" y="0"/>
                    <a:pt x="49" y="0"/>
                  </a:cubicBezTo>
                  <a:cubicBezTo>
                    <a:pt x="5" y="0"/>
                    <a:pt x="5" y="0"/>
                    <a:pt x="5" y="0"/>
                  </a:cubicBezTo>
                  <a:cubicBezTo>
                    <a:pt x="2" y="0"/>
                    <a:pt x="0" y="2"/>
                    <a:pt x="0" y="4"/>
                  </a:cubicBezTo>
                  <a:cubicBezTo>
                    <a:pt x="0" y="7"/>
                    <a:pt x="2" y="9"/>
                    <a:pt x="5" y="9"/>
                  </a:cubicBezTo>
                  <a:lnTo>
                    <a:pt x="49" y="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pic>
        <p:nvPicPr>
          <p:cNvPr id="46" name="Resim 45"/>
          <p:cNvPicPr>
            <a:picLocks noChangeAspect="1"/>
          </p:cNvPicPr>
          <p:nvPr/>
        </p:nvPicPr>
        <p:blipFill>
          <a:blip r:embed="rId6" cstate="print"/>
          <a:stretch>
            <a:fillRect/>
          </a:stretch>
        </p:blipFill>
        <p:spPr>
          <a:xfrm>
            <a:off x="315044" y="5505450"/>
            <a:ext cx="2733750" cy="1023750"/>
          </a:xfrm>
          <a:prstGeom prst="rect">
            <a:avLst/>
          </a:prstGeom>
        </p:spPr>
      </p:pic>
    </p:spTree>
    <p:extLst>
      <p:ext uri="{BB962C8B-B14F-4D97-AF65-F5344CB8AC3E}">
        <p14:creationId xmlns="" xmlns:p14="http://schemas.microsoft.com/office/powerpoint/2010/main" val="310282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250"/>
                                        <p:tgtEl>
                                          <p:spTgt spid="45"/>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250" fill="hold"/>
                                        <p:tgtEl>
                                          <p:spTgt spid="24"/>
                                        </p:tgtEl>
                                        <p:attrNameLst>
                                          <p:attrName>ppt_x</p:attrName>
                                        </p:attrNameLst>
                                      </p:cBhvr>
                                      <p:tavLst>
                                        <p:tav tm="0">
                                          <p:val>
                                            <p:strVal val="0-#ppt_w/2"/>
                                          </p:val>
                                        </p:tav>
                                        <p:tav tm="100000">
                                          <p:val>
                                            <p:strVal val="#ppt_x"/>
                                          </p:val>
                                        </p:tav>
                                      </p:tavLst>
                                    </p:anim>
                                    <p:anim calcmode="lin" valueType="num">
                                      <p:cBhvr additive="base">
                                        <p:cTn id="12" dur="2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250" fill="hold"/>
                                        <p:tgtEl>
                                          <p:spTgt spid="29"/>
                                        </p:tgtEl>
                                        <p:attrNameLst>
                                          <p:attrName>ppt_x</p:attrName>
                                        </p:attrNameLst>
                                      </p:cBhvr>
                                      <p:tavLst>
                                        <p:tav tm="0">
                                          <p:val>
                                            <p:strVal val="1+#ppt_w/2"/>
                                          </p:val>
                                        </p:tav>
                                        <p:tav tm="100000">
                                          <p:val>
                                            <p:strVal val="#ppt_x"/>
                                          </p:val>
                                        </p:tav>
                                      </p:tavLst>
                                    </p:anim>
                                    <p:anim calcmode="lin" valueType="num">
                                      <p:cBhvr additive="base">
                                        <p:cTn id="16" dur="250" fill="hold"/>
                                        <p:tgtEl>
                                          <p:spTgt spid="29"/>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250"/>
                                        <p:tgtEl>
                                          <p:spTgt spid="102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50"/>
                                        <p:tgtEl>
                                          <p:spTgt spid="4"/>
                                        </p:tgtEl>
                                      </p:cBhvr>
                                    </p:animEffect>
                                  </p:childTnLst>
                                </p:cTn>
                              </p:par>
                              <p:par>
                                <p:cTn id="24" presetID="2" presetClass="entr" presetSubtype="2"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250" fill="hold"/>
                                        <p:tgtEl>
                                          <p:spTgt spid="17"/>
                                        </p:tgtEl>
                                        <p:attrNameLst>
                                          <p:attrName>ppt_x</p:attrName>
                                        </p:attrNameLst>
                                      </p:cBhvr>
                                      <p:tavLst>
                                        <p:tav tm="0">
                                          <p:val>
                                            <p:strVal val="1+#ppt_w/2"/>
                                          </p:val>
                                        </p:tav>
                                        <p:tav tm="100000">
                                          <p:val>
                                            <p:strVal val="#ppt_x"/>
                                          </p:val>
                                        </p:tav>
                                      </p:tavLst>
                                    </p:anim>
                                    <p:anim calcmode="lin" valueType="num">
                                      <p:cBhvr additive="base">
                                        <p:cTn id="27" dur="250" fill="hold"/>
                                        <p:tgtEl>
                                          <p:spTgt spid="17"/>
                                        </p:tgtEl>
                                        <p:attrNameLst>
                                          <p:attrName>ppt_y</p:attrName>
                                        </p:attrNameLst>
                                      </p:cBhvr>
                                      <p:tavLst>
                                        <p:tav tm="0">
                                          <p:val>
                                            <p:strVal val="#ppt_y"/>
                                          </p:val>
                                        </p:tav>
                                        <p:tav tm="100000">
                                          <p:val>
                                            <p:strVal val="#ppt_y"/>
                                          </p:val>
                                        </p:tav>
                                      </p:tavLst>
                                    </p:anim>
                                  </p:childTnLst>
                                </p:cTn>
                              </p:par>
                            </p:childTnLst>
                          </p:cTn>
                        </p:par>
                        <p:par>
                          <p:cTn id="28" fill="hold">
                            <p:stCondLst>
                              <p:cond delay="750"/>
                            </p:stCondLst>
                            <p:childTnLst>
                              <p:par>
                                <p:cTn id="29" presetID="10"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250"/>
                                        <p:tgtEl>
                                          <p:spTgt spid="26"/>
                                        </p:tgtEl>
                                      </p:cBhvr>
                                    </p:animEffect>
                                  </p:childTnLst>
                                </p:cTn>
                              </p:par>
                            </p:childTnLst>
                          </p:cTn>
                        </p:par>
                        <p:par>
                          <p:cTn id="32" fill="hold">
                            <p:stCondLst>
                              <p:cond delay="1000"/>
                            </p:stCondLst>
                            <p:childTnLst>
                              <p:par>
                                <p:cTn id="33" presetID="2" presetClass="entr" presetSubtype="2"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250" fill="hold"/>
                                        <p:tgtEl>
                                          <p:spTgt spid="19"/>
                                        </p:tgtEl>
                                        <p:attrNameLst>
                                          <p:attrName>ppt_x</p:attrName>
                                        </p:attrNameLst>
                                      </p:cBhvr>
                                      <p:tavLst>
                                        <p:tav tm="0">
                                          <p:val>
                                            <p:strVal val="1+#ppt_w/2"/>
                                          </p:val>
                                        </p:tav>
                                        <p:tav tm="100000">
                                          <p:val>
                                            <p:strVal val="#ppt_x"/>
                                          </p:val>
                                        </p:tav>
                                      </p:tavLst>
                                    </p:anim>
                                    <p:anim calcmode="lin" valueType="num">
                                      <p:cBhvr additive="base">
                                        <p:cTn id="36" dur="250" fill="hold"/>
                                        <p:tgtEl>
                                          <p:spTgt spid="19"/>
                                        </p:tgtEl>
                                        <p:attrNameLst>
                                          <p:attrName>ppt_y</p:attrName>
                                        </p:attrNameLst>
                                      </p:cBhvr>
                                      <p:tavLst>
                                        <p:tav tm="0">
                                          <p:val>
                                            <p:strVal val="#ppt_y"/>
                                          </p:val>
                                        </p:tav>
                                        <p:tav tm="100000">
                                          <p:val>
                                            <p:strVal val="#ppt_y"/>
                                          </p:val>
                                        </p:tav>
                                      </p:tavLst>
                                    </p:anim>
                                  </p:childTnLst>
                                </p:cTn>
                              </p:par>
                            </p:childTnLst>
                          </p:cTn>
                        </p:par>
                        <p:par>
                          <p:cTn id="37" fill="hold">
                            <p:stCondLst>
                              <p:cond delay="1250"/>
                            </p:stCondLst>
                            <p:childTnLst>
                              <p:par>
                                <p:cTn id="38" presetID="10" presetClass="entr" presetSubtype="0"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250"/>
                                        <p:tgtEl>
                                          <p:spTgt spid="20"/>
                                        </p:tgtEl>
                                      </p:cBhvr>
                                    </p:animEffect>
                                  </p:childTnLst>
                                </p:cTn>
                              </p:par>
                            </p:childTnLst>
                          </p:cTn>
                        </p:par>
                        <p:par>
                          <p:cTn id="41" fill="hold">
                            <p:stCondLst>
                              <p:cond delay="1500"/>
                            </p:stCondLst>
                            <p:childTnLst>
                              <p:par>
                                <p:cTn id="42" presetID="53" presetClass="entr" presetSubtype="16"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50" fill="hold"/>
                                        <p:tgtEl>
                                          <p:spTgt spid="14"/>
                                        </p:tgtEl>
                                        <p:attrNameLst>
                                          <p:attrName>ppt_w</p:attrName>
                                        </p:attrNameLst>
                                      </p:cBhvr>
                                      <p:tavLst>
                                        <p:tav tm="0">
                                          <p:val>
                                            <p:fltVal val="0"/>
                                          </p:val>
                                        </p:tav>
                                        <p:tav tm="100000">
                                          <p:val>
                                            <p:strVal val="#ppt_w"/>
                                          </p:val>
                                        </p:tav>
                                      </p:tavLst>
                                    </p:anim>
                                    <p:anim calcmode="lin" valueType="num">
                                      <p:cBhvr>
                                        <p:cTn id="45" dur="150" fill="hold"/>
                                        <p:tgtEl>
                                          <p:spTgt spid="14"/>
                                        </p:tgtEl>
                                        <p:attrNameLst>
                                          <p:attrName>ppt_h</p:attrName>
                                        </p:attrNameLst>
                                      </p:cBhvr>
                                      <p:tavLst>
                                        <p:tav tm="0">
                                          <p:val>
                                            <p:fltVal val="0"/>
                                          </p:val>
                                        </p:tav>
                                        <p:tav tm="100000">
                                          <p:val>
                                            <p:strVal val="#ppt_h"/>
                                          </p:val>
                                        </p:tav>
                                      </p:tavLst>
                                    </p:anim>
                                    <p:animEffect transition="in" filter="fade">
                                      <p:cBhvr>
                                        <p:cTn id="46" dur="150"/>
                                        <p:tgtEl>
                                          <p:spTgt spid="14"/>
                                        </p:tgtEl>
                                      </p:cBhvr>
                                    </p:animEffect>
                                  </p:childTnLst>
                                </p:cTn>
                              </p:par>
                            </p:childTnLst>
                          </p:cTn>
                        </p:par>
                        <p:par>
                          <p:cTn id="47" fill="hold">
                            <p:stCondLst>
                              <p:cond delay="1650"/>
                            </p:stCondLst>
                            <p:childTnLst>
                              <p:par>
                                <p:cTn id="48" presetID="53" presetClass="entr" presetSubtype="16" fill="hold" nodeType="afterEffect">
                                  <p:stCondLst>
                                    <p:cond delay="0"/>
                                  </p:stCondLst>
                                  <p:childTnLst>
                                    <p:set>
                                      <p:cBhvr>
                                        <p:cTn id="49" dur="1" fill="hold">
                                          <p:stCondLst>
                                            <p:cond delay="0"/>
                                          </p:stCondLst>
                                        </p:cTn>
                                        <p:tgtEl>
                                          <p:spTgt spid="35"/>
                                        </p:tgtEl>
                                        <p:attrNameLst>
                                          <p:attrName>style.visibility</p:attrName>
                                        </p:attrNameLst>
                                      </p:cBhvr>
                                      <p:to>
                                        <p:strVal val="visible"/>
                                      </p:to>
                                    </p:set>
                                    <p:anim calcmode="lin" valueType="num">
                                      <p:cBhvr>
                                        <p:cTn id="50" dur="150" fill="hold"/>
                                        <p:tgtEl>
                                          <p:spTgt spid="35"/>
                                        </p:tgtEl>
                                        <p:attrNameLst>
                                          <p:attrName>ppt_w</p:attrName>
                                        </p:attrNameLst>
                                      </p:cBhvr>
                                      <p:tavLst>
                                        <p:tav tm="0">
                                          <p:val>
                                            <p:fltVal val="0"/>
                                          </p:val>
                                        </p:tav>
                                        <p:tav tm="100000">
                                          <p:val>
                                            <p:strVal val="#ppt_w"/>
                                          </p:val>
                                        </p:tav>
                                      </p:tavLst>
                                    </p:anim>
                                    <p:anim calcmode="lin" valueType="num">
                                      <p:cBhvr>
                                        <p:cTn id="51" dur="150" fill="hold"/>
                                        <p:tgtEl>
                                          <p:spTgt spid="35"/>
                                        </p:tgtEl>
                                        <p:attrNameLst>
                                          <p:attrName>ppt_h</p:attrName>
                                        </p:attrNameLst>
                                      </p:cBhvr>
                                      <p:tavLst>
                                        <p:tav tm="0">
                                          <p:val>
                                            <p:fltVal val="0"/>
                                          </p:val>
                                        </p:tav>
                                        <p:tav tm="100000">
                                          <p:val>
                                            <p:strVal val="#ppt_h"/>
                                          </p:val>
                                        </p:tav>
                                      </p:tavLst>
                                    </p:anim>
                                    <p:animEffect transition="in" filter="fade">
                                      <p:cBhvr>
                                        <p:cTn id="52" dur="150"/>
                                        <p:tgtEl>
                                          <p:spTgt spid="35"/>
                                        </p:tgtEl>
                                      </p:cBhvr>
                                    </p:animEffect>
                                  </p:childTnLst>
                                </p:cTn>
                              </p:par>
                            </p:childTnLst>
                          </p:cTn>
                        </p:par>
                        <p:par>
                          <p:cTn id="53" fill="hold">
                            <p:stCondLst>
                              <p:cond delay="1800"/>
                            </p:stCondLst>
                            <p:childTnLst>
                              <p:par>
                                <p:cTn id="54" presetID="53" presetClass="entr" presetSubtype="16" fill="hold" nodeType="afterEffect">
                                  <p:stCondLst>
                                    <p:cond delay="0"/>
                                  </p:stCondLst>
                                  <p:childTnLst>
                                    <p:set>
                                      <p:cBhvr>
                                        <p:cTn id="55" dur="1" fill="hold">
                                          <p:stCondLst>
                                            <p:cond delay="0"/>
                                          </p:stCondLst>
                                        </p:cTn>
                                        <p:tgtEl>
                                          <p:spTgt spid="31"/>
                                        </p:tgtEl>
                                        <p:attrNameLst>
                                          <p:attrName>style.visibility</p:attrName>
                                        </p:attrNameLst>
                                      </p:cBhvr>
                                      <p:to>
                                        <p:strVal val="visible"/>
                                      </p:to>
                                    </p:set>
                                    <p:anim calcmode="lin" valueType="num">
                                      <p:cBhvr>
                                        <p:cTn id="56" dur="150" fill="hold"/>
                                        <p:tgtEl>
                                          <p:spTgt spid="31"/>
                                        </p:tgtEl>
                                        <p:attrNameLst>
                                          <p:attrName>ppt_w</p:attrName>
                                        </p:attrNameLst>
                                      </p:cBhvr>
                                      <p:tavLst>
                                        <p:tav tm="0">
                                          <p:val>
                                            <p:fltVal val="0"/>
                                          </p:val>
                                        </p:tav>
                                        <p:tav tm="100000">
                                          <p:val>
                                            <p:strVal val="#ppt_w"/>
                                          </p:val>
                                        </p:tav>
                                      </p:tavLst>
                                    </p:anim>
                                    <p:anim calcmode="lin" valueType="num">
                                      <p:cBhvr>
                                        <p:cTn id="57" dur="150" fill="hold"/>
                                        <p:tgtEl>
                                          <p:spTgt spid="31"/>
                                        </p:tgtEl>
                                        <p:attrNameLst>
                                          <p:attrName>ppt_h</p:attrName>
                                        </p:attrNameLst>
                                      </p:cBhvr>
                                      <p:tavLst>
                                        <p:tav tm="0">
                                          <p:val>
                                            <p:fltVal val="0"/>
                                          </p:val>
                                        </p:tav>
                                        <p:tav tm="100000">
                                          <p:val>
                                            <p:strVal val="#ppt_h"/>
                                          </p:val>
                                        </p:tav>
                                      </p:tavLst>
                                    </p:anim>
                                    <p:animEffect transition="in" filter="fade">
                                      <p:cBhvr>
                                        <p:cTn id="58" dur="150"/>
                                        <p:tgtEl>
                                          <p:spTgt spid="31"/>
                                        </p:tgtEl>
                                      </p:cBhvr>
                                    </p:animEffect>
                                  </p:childTnLst>
                                </p:cTn>
                              </p:par>
                            </p:childTnLst>
                          </p:cTn>
                        </p:par>
                        <p:par>
                          <p:cTn id="59" fill="hold">
                            <p:stCondLst>
                              <p:cond delay="1950"/>
                            </p:stCondLst>
                            <p:childTnLst>
                              <p:par>
                                <p:cTn id="60" presetID="53" presetClass="entr" presetSubtype="16"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 calcmode="lin" valueType="num">
                                      <p:cBhvr>
                                        <p:cTn id="62" dur="150" fill="hold"/>
                                        <p:tgtEl>
                                          <p:spTgt spid="39"/>
                                        </p:tgtEl>
                                        <p:attrNameLst>
                                          <p:attrName>ppt_w</p:attrName>
                                        </p:attrNameLst>
                                      </p:cBhvr>
                                      <p:tavLst>
                                        <p:tav tm="0">
                                          <p:val>
                                            <p:fltVal val="0"/>
                                          </p:val>
                                        </p:tav>
                                        <p:tav tm="100000">
                                          <p:val>
                                            <p:strVal val="#ppt_w"/>
                                          </p:val>
                                        </p:tav>
                                      </p:tavLst>
                                    </p:anim>
                                    <p:anim calcmode="lin" valueType="num">
                                      <p:cBhvr>
                                        <p:cTn id="63" dur="150" fill="hold"/>
                                        <p:tgtEl>
                                          <p:spTgt spid="39"/>
                                        </p:tgtEl>
                                        <p:attrNameLst>
                                          <p:attrName>ppt_h</p:attrName>
                                        </p:attrNameLst>
                                      </p:cBhvr>
                                      <p:tavLst>
                                        <p:tav tm="0">
                                          <p:val>
                                            <p:fltVal val="0"/>
                                          </p:val>
                                        </p:tav>
                                        <p:tav tm="100000">
                                          <p:val>
                                            <p:strVal val="#ppt_h"/>
                                          </p:val>
                                        </p:tav>
                                      </p:tavLst>
                                    </p:anim>
                                    <p:animEffect transition="in" filter="fade">
                                      <p:cBhvr>
                                        <p:cTn id="64" dur="150"/>
                                        <p:tgtEl>
                                          <p:spTgt spid="39"/>
                                        </p:tgtEl>
                                      </p:cBhvr>
                                    </p:animEffect>
                                  </p:childTnLst>
                                </p:cTn>
                              </p:par>
                            </p:childTnLst>
                          </p:cTn>
                        </p:par>
                        <p:par>
                          <p:cTn id="65" fill="hold">
                            <p:stCondLst>
                              <p:cond delay="2100"/>
                            </p:stCondLst>
                            <p:childTnLst>
                              <p:par>
                                <p:cTn id="66" presetID="10" presetClass="entr" presetSubtype="0" fill="hold" nodeType="after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fade">
                                      <p:cBhvr>
                                        <p:cTn id="68" dur="2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4" grpId="0" animBg="1"/>
      <p:bldP spid="17" grpId="0" animBg="1"/>
      <p:bldP spid="26" grpId="0" animBg="1"/>
      <p:bldP spid="29"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08</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346609" cy="1015663"/>
          </a:xfrm>
          <a:prstGeom prst="rect">
            <a:avLst/>
          </a:prstGeom>
          <a:noFill/>
        </p:spPr>
        <p:txBody>
          <a:bodyPr wrap="none" rtlCol="0">
            <a:spAutoFit/>
          </a:bodyPr>
          <a:lstStyle/>
          <a:p>
            <a:r>
              <a:rPr lang="tr-TR" sz="6000" b="1" dirty="0"/>
              <a:t>Kimler risk altında?</a:t>
            </a:r>
          </a:p>
        </p:txBody>
      </p:sp>
      <p:grpSp>
        <p:nvGrpSpPr>
          <p:cNvPr id="29" name="Grup 28"/>
          <p:cNvGrpSpPr/>
          <p:nvPr/>
        </p:nvGrpSpPr>
        <p:grpSpPr>
          <a:xfrm>
            <a:off x="554927" y="1827439"/>
            <a:ext cx="6155832" cy="400110"/>
            <a:chOff x="554927" y="1881525"/>
            <a:chExt cx="6155832" cy="400110"/>
          </a:xfrm>
        </p:grpSpPr>
        <p:sp>
          <p:nvSpPr>
            <p:cNvPr id="30" name="Metin kutusu 29"/>
            <p:cNvSpPr txBox="1"/>
            <p:nvPr/>
          </p:nvSpPr>
          <p:spPr>
            <a:xfrm>
              <a:off x="746177" y="1881525"/>
              <a:ext cx="5964582" cy="400110"/>
            </a:xfrm>
            <a:prstGeom prst="rect">
              <a:avLst/>
            </a:prstGeom>
            <a:noFill/>
          </p:spPr>
          <p:txBody>
            <a:bodyPr wrap="none" rtlCol="0">
              <a:spAutoFit/>
            </a:bodyPr>
            <a:lstStyle/>
            <a:p>
              <a:r>
                <a:rPr lang="tr-TR" sz="2000" dirty="0">
                  <a:solidFill>
                    <a:srgbClr val="575757"/>
                  </a:solidFill>
                </a:rPr>
                <a:t>Spordan uzak duran ve hareketsiz yaşamı  tercih edenler</a:t>
              </a:r>
            </a:p>
          </p:txBody>
        </p:sp>
        <p:pic>
          <p:nvPicPr>
            <p:cNvPr id="31" name="Resim 30"/>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32" name="Grup 31"/>
          <p:cNvGrpSpPr/>
          <p:nvPr/>
        </p:nvGrpSpPr>
        <p:grpSpPr>
          <a:xfrm>
            <a:off x="554927" y="2496993"/>
            <a:ext cx="6287250" cy="369332"/>
            <a:chOff x="554927" y="2447025"/>
            <a:chExt cx="6287250" cy="369332"/>
          </a:xfrm>
        </p:grpSpPr>
        <p:sp>
          <p:nvSpPr>
            <p:cNvPr id="33" name="Dikdörtgen 32"/>
            <p:cNvSpPr/>
            <p:nvPr/>
          </p:nvSpPr>
          <p:spPr>
            <a:xfrm>
              <a:off x="746177" y="2447025"/>
              <a:ext cx="6096000" cy="369332"/>
            </a:xfrm>
            <a:prstGeom prst="rect">
              <a:avLst/>
            </a:prstGeom>
          </p:spPr>
          <p:txBody>
            <a:bodyPr>
              <a:spAutoFit/>
            </a:bodyPr>
            <a:lstStyle/>
            <a:p>
              <a:r>
                <a:rPr lang="tr-TR" dirty="0">
                  <a:solidFill>
                    <a:srgbClr val="575757"/>
                  </a:solidFill>
                </a:rPr>
                <a:t>Olumsuz ve bağımlı arkadaş çevresi bulunanlar</a:t>
              </a:r>
            </a:p>
          </p:txBody>
        </p:sp>
        <p:pic>
          <p:nvPicPr>
            <p:cNvPr id="34" name="Resim 33"/>
            <p:cNvPicPr>
              <a:picLocks noChangeAspect="1"/>
            </p:cNvPicPr>
            <p:nvPr/>
          </p:nvPicPr>
          <p:blipFill>
            <a:blip r:embed="rId4" cstate="print"/>
            <a:stretch>
              <a:fillRect/>
            </a:stretch>
          </p:blipFill>
          <p:spPr>
            <a:xfrm>
              <a:off x="554927" y="2549458"/>
              <a:ext cx="191250" cy="180000"/>
            </a:xfrm>
            <a:prstGeom prst="rect">
              <a:avLst/>
            </a:prstGeom>
          </p:spPr>
        </p:pic>
      </p:grpSp>
      <p:grpSp>
        <p:nvGrpSpPr>
          <p:cNvPr id="35" name="Grup 34"/>
          <p:cNvGrpSpPr/>
          <p:nvPr/>
        </p:nvGrpSpPr>
        <p:grpSpPr>
          <a:xfrm>
            <a:off x="554927" y="3143495"/>
            <a:ext cx="6287250" cy="646331"/>
            <a:chOff x="554927" y="2970954"/>
            <a:chExt cx="6287250" cy="646331"/>
          </a:xfrm>
        </p:grpSpPr>
        <p:sp>
          <p:nvSpPr>
            <p:cNvPr id="36" name="Dikdörtgen 35"/>
            <p:cNvSpPr/>
            <p:nvPr/>
          </p:nvSpPr>
          <p:spPr>
            <a:xfrm>
              <a:off x="746177" y="2970954"/>
              <a:ext cx="6096000" cy="646331"/>
            </a:xfrm>
            <a:prstGeom prst="rect">
              <a:avLst/>
            </a:prstGeom>
          </p:spPr>
          <p:txBody>
            <a:bodyPr>
              <a:spAutoFit/>
            </a:bodyPr>
            <a:lstStyle/>
            <a:p>
              <a:r>
                <a:rPr lang="tr-TR" dirty="0">
                  <a:solidFill>
                    <a:srgbClr val="575757"/>
                  </a:solidFill>
                </a:rPr>
                <a:t>Ders başarısı sürekli düşük olan ya da  okul dışı faaliyetlere karşı isteksiz olanlar</a:t>
              </a:r>
            </a:p>
          </p:txBody>
        </p:sp>
        <p:pic>
          <p:nvPicPr>
            <p:cNvPr id="37" name="Resim 36"/>
            <p:cNvPicPr>
              <a:picLocks noChangeAspect="1"/>
            </p:cNvPicPr>
            <p:nvPr/>
          </p:nvPicPr>
          <p:blipFill>
            <a:blip r:embed="rId4" cstate="print"/>
            <a:stretch>
              <a:fillRect/>
            </a:stretch>
          </p:blipFill>
          <p:spPr>
            <a:xfrm>
              <a:off x="554927" y="3077510"/>
              <a:ext cx="191250" cy="180000"/>
            </a:xfrm>
            <a:prstGeom prst="rect">
              <a:avLst/>
            </a:prstGeom>
          </p:spPr>
        </p:pic>
      </p:grpSp>
      <p:grpSp>
        <p:nvGrpSpPr>
          <p:cNvPr id="38" name="Grup 37"/>
          <p:cNvGrpSpPr/>
          <p:nvPr/>
        </p:nvGrpSpPr>
        <p:grpSpPr>
          <a:xfrm>
            <a:off x="554927" y="3867887"/>
            <a:ext cx="6287250" cy="646331"/>
            <a:chOff x="554927" y="2970954"/>
            <a:chExt cx="6287250" cy="646331"/>
          </a:xfrm>
        </p:grpSpPr>
        <p:sp>
          <p:nvSpPr>
            <p:cNvPr id="39" name="Dikdörtgen 38"/>
            <p:cNvSpPr/>
            <p:nvPr/>
          </p:nvSpPr>
          <p:spPr>
            <a:xfrm>
              <a:off x="746177" y="2970954"/>
              <a:ext cx="6096000" cy="646331"/>
            </a:xfrm>
            <a:prstGeom prst="rect">
              <a:avLst/>
            </a:prstGeom>
          </p:spPr>
          <p:txBody>
            <a:bodyPr>
              <a:spAutoFit/>
            </a:bodyPr>
            <a:lstStyle/>
            <a:p>
              <a:r>
                <a:rPr lang="tr-TR" dirty="0">
                  <a:solidFill>
                    <a:srgbClr val="575757"/>
                  </a:solidFill>
                </a:rPr>
                <a:t>Arkadaş edinme, iletişim kurma ve iletişimi  devam ettirme becerileri az olanlar</a:t>
              </a:r>
            </a:p>
          </p:txBody>
        </p:sp>
        <p:pic>
          <p:nvPicPr>
            <p:cNvPr id="40" name="Resim 39"/>
            <p:cNvPicPr>
              <a:picLocks noChangeAspect="1"/>
            </p:cNvPicPr>
            <p:nvPr/>
          </p:nvPicPr>
          <p:blipFill>
            <a:blip r:embed="rId4" cstate="print"/>
            <a:stretch>
              <a:fillRect/>
            </a:stretch>
          </p:blipFill>
          <p:spPr>
            <a:xfrm>
              <a:off x="554927" y="3077510"/>
              <a:ext cx="191250" cy="180000"/>
            </a:xfrm>
            <a:prstGeom prst="rect">
              <a:avLst/>
            </a:prstGeom>
          </p:spPr>
        </p:pic>
      </p:gr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cstate="print"/>
            <a:srcRect/>
            <a:stretch>
              <a:fillRect l="-2000" t="-1000" r="-10000" b="-8000"/>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 xmlns:p14="http://schemas.microsoft.com/office/powerpoint/2010/main" val="117723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250"/>
                                        <p:tgtEl>
                                          <p:spTgt spid="32"/>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250"/>
                                        <p:tgtEl>
                                          <p:spTgt spid="35"/>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09</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346609" cy="1015663"/>
          </a:xfrm>
          <a:prstGeom prst="rect">
            <a:avLst/>
          </a:prstGeom>
          <a:noFill/>
        </p:spPr>
        <p:txBody>
          <a:bodyPr wrap="none" rtlCol="0">
            <a:spAutoFit/>
          </a:bodyPr>
          <a:lstStyle/>
          <a:p>
            <a:r>
              <a:rPr lang="tr-TR" sz="6000" b="1" dirty="0"/>
              <a:t>Kimler risk altında?</a:t>
            </a:r>
          </a:p>
        </p:txBody>
      </p:sp>
      <p:grpSp>
        <p:nvGrpSpPr>
          <p:cNvPr id="29" name="Grup 28"/>
          <p:cNvGrpSpPr/>
          <p:nvPr/>
        </p:nvGrpSpPr>
        <p:grpSpPr>
          <a:xfrm>
            <a:off x="554927" y="1827439"/>
            <a:ext cx="6910012" cy="400110"/>
            <a:chOff x="554927" y="1881525"/>
            <a:chExt cx="6910012" cy="400110"/>
          </a:xfrm>
        </p:grpSpPr>
        <p:sp>
          <p:nvSpPr>
            <p:cNvPr id="30" name="Metin kutusu 29"/>
            <p:cNvSpPr txBox="1"/>
            <p:nvPr/>
          </p:nvSpPr>
          <p:spPr>
            <a:xfrm>
              <a:off x="746177" y="1881525"/>
              <a:ext cx="6718762" cy="400110"/>
            </a:xfrm>
            <a:prstGeom prst="rect">
              <a:avLst/>
            </a:prstGeom>
            <a:noFill/>
          </p:spPr>
          <p:txBody>
            <a:bodyPr wrap="none" rtlCol="0">
              <a:spAutoFit/>
            </a:bodyPr>
            <a:lstStyle/>
            <a:p>
              <a:r>
                <a:rPr lang="tr-TR" sz="2000" dirty="0">
                  <a:solidFill>
                    <a:srgbClr val="575757"/>
                  </a:solidFill>
                </a:rPr>
                <a:t>Aile içi çatışmalar yaşayan, sağlıklı  iletişimi olmayan aile üyeleri</a:t>
              </a:r>
            </a:p>
          </p:txBody>
        </p:sp>
        <p:pic>
          <p:nvPicPr>
            <p:cNvPr id="31" name="Resim 30"/>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32" name="Grup 31"/>
          <p:cNvGrpSpPr/>
          <p:nvPr/>
        </p:nvGrpSpPr>
        <p:grpSpPr>
          <a:xfrm>
            <a:off x="554927" y="2496993"/>
            <a:ext cx="6550548" cy="369332"/>
            <a:chOff x="554927" y="2447025"/>
            <a:chExt cx="6550548" cy="369332"/>
          </a:xfrm>
        </p:grpSpPr>
        <p:sp>
          <p:nvSpPr>
            <p:cNvPr id="33" name="Dikdörtgen 32"/>
            <p:cNvSpPr/>
            <p:nvPr/>
          </p:nvSpPr>
          <p:spPr>
            <a:xfrm>
              <a:off x="746177" y="2447025"/>
              <a:ext cx="6359298" cy="369332"/>
            </a:xfrm>
            <a:prstGeom prst="rect">
              <a:avLst/>
            </a:prstGeom>
          </p:spPr>
          <p:txBody>
            <a:bodyPr wrap="square">
              <a:spAutoFit/>
            </a:bodyPr>
            <a:lstStyle/>
            <a:p>
              <a:r>
                <a:rPr lang="tr-TR" dirty="0">
                  <a:solidFill>
                    <a:srgbClr val="575757"/>
                  </a:solidFill>
                </a:rPr>
                <a:t>Hayatlarında kaliteli vakit geçirebileceği  aktiviteler bulunmayanlar</a:t>
              </a:r>
            </a:p>
          </p:txBody>
        </p:sp>
        <p:pic>
          <p:nvPicPr>
            <p:cNvPr id="34" name="Resim 33"/>
            <p:cNvPicPr>
              <a:picLocks noChangeAspect="1"/>
            </p:cNvPicPr>
            <p:nvPr/>
          </p:nvPicPr>
          <p:blipFill>
            <a:blip r:embed="rId4" cstate="print"/>
            <a:stretch>
              <a:fillRect/>
            </a:stretch>
          </p:blipFill>
          <p:spPr>
            <a:xfrm>
              <a:off x="554927" y="2549458"/>
              <a:ext cx="191250" cy="180000"/>
            </a:xfrm>
            <a:prstGeom prst="rect">
              <a:avLst/>
            </a:prstGeom>
          </p:spPr>
        </p:pic>
      </p:grpSp>
      <p:grpSp>
        <p:nvGrpSpPr>
          <p:cNvPr id="35" name="Grup 34"/>
          <p:cNvGrpSpPr/>
          <p:nvPr/>
        </p:nvGrpSpPr>
        <p:grpSpPr>
          <a:xfrm>
            <a:off x="554927" y="3143495"/>
            <a:ext cx="6287250" cy="369332"/>
            <a:chOff x="554927" y="2970954"/>
            <a:chExt cx="6287250" cy="369332"/>
          </a:xfrm>
        </p:grpSpPr>
        <p:sp>
          <p:nvSpPr>
            <p:cNvPr id="36" name="Dikdörtgen 35"/>
            <p:cNvSpPr/>
            <p:nvPr/>
          </p:nvSpPr>
          <p:spPr>
            <a:xfrm>
              <a:off x="746177" y="2970954"/>
              <a:ext cx="6096000" cy="369332"/>
            </a:xfrm>
            <a:prstGeom prst="rect">
              <a:avLst/>
            </a:prstGeom>
          </p:spPr>
          <p:txBody>
            <a:bodyPr>
              <a:spAutoFit/>
            </a:bodyPr>
            <a:lstStyle/>
            <a:p>
              <a:r>
                <a:rPr lang="tr-TR" dirty="0">
                  <a:solidFill>
                    <a:srgbClr val="575757"/>
                  </a:solidFill>
                </a:rPr>
                <a:t>Sosyal ilişkilerinde kendini ifade etmekte güçlük yaşayanlar</a:t>
              </a:r>
            </a:p>
          </p:txBody>
        </p:sp>
        <p:pic>
          <p:nvPicPr>
            <p:cNvPr id="37" name="Resim 36"/>
            <p:cNvPicPr>
              <a:picLocks noChangeAspect="1"/>
            </p:cNvPicPr>
            <p:nvPr/>
          </p:nvPicPr>
          <p:blipFill>
            <a:blip r:embed="rId4" cstate="print"/>
            <a:stretch>
              <a:fillRect/>
            </a:stretch>
          </p:blipFill>
          <p:spPr>
            <a:xfrm>
              <a:off x="554927" y="3077510"/>
              <a:ext cx="191250" cy="180000"/>
            </a:xfrm>
            <a:prstGeom prst="rect">
              <a:avLst/>
            </a:prstGeom>
          </p:spPr>
        </p:pic>
      </p:grpSp>
      <p:grpSp>
        <p:nvGrpSpPr>
          <p:cNvPr id="38" name="Grup 37"/>
          <p:cNvGrpSpPr/>
          <p:nvPr/>
        </p:nvGrpSpPr>
        <p:grpSpPr>
          <a:xfrm>
            <a:off x="554927" y="3867887"/>
            <a:ext cx="6287250" cy="369332"/>
            <a:chOff x="554927" y="2970954"/>
            <a:chExt cx="6287250" cy="369332"/>
          </a:xfrm>
        </p:grpSpPr>
        <p:sp>
          <p:nvSpPr>
            <p:cNvPr id="39" name="Dikdörtgen 38"/>
            <p:cNvSpPr/>
            <p:nvPr/>
          </p:nvSpPr>
          <p:spPr>
            <a:xfrm>
              <a:off x="746177" y="2970954"/>
              <a:ext cx="6096000" cy="369332"/>
            </a:xfrm>
            <a:prstGeom prst="rect">
              <a:avLst/>
            </a:prstGeom>
          </p:spPr>
          <p:txBody>
            <a:bodyPr>
              <a:spAutoFit/>
            </a:bodyPr>
            <a:lstStyle/>
            <a:p>
              <a:r>
                <a:rPr lang="tr-TR" dirty="0">
                  <a:solidFill>
                    <a:srgbClr val="575757"/>
                  </a:solidFill>
                </a:rPr>
                <a:t>Aileleri teknolojiyi olumsuz ve bilinçsiz kullanan bireyler</a:t>
              </a:r>
            </a:p>
          </p:txBody>
        </p:sp>
        <p:pic>
          <p:nvPicPr>
            <p:cNvPr id="40" name="Resim 39"/>
            <p:cNvPicPr>
              <a:picLocks noChangeAspect="1"/>
            </p:cNvPicPr>
            <p:nvPr/>
          </p:nvPicPr>
          <p:blipFill>
            <a:blip r:embed="rId4" cstate="print"/>
            <a:stretch>
              <a:fillRect/>
            </a:stretch>
          </p:blipFill>
          <p:spPr>
            <a:xfrm>
              <a:off x="554927" y="3077510"/>
              <a:ext cx="191250" cy="180000"/>
            </a:xfrm>
            <a:prstGeom prst="rect">
              <a:avLst/>
            </a:prstGeom>
          </p:spPr>
        </p:pic>
      </p:gr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cstate="print"/>
            <a:srcRect/>
            <a:stretch>
              <a:fillRect b="-8000"/>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 xmlns:p14="http://schemas.microsoft.com/office/powerpoint/2010/main" val="322624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250"/>
                                        <p:tgtEl>
                                          <p:spTgt spid="32"/>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250"/>
                                        <p:tgtEl>
                                          <p:spTgt spid="35"/>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1523</TotalTime>
  <Words>4232</Words>
  <Application>Microsoft Office PowerPoint</Application>
  <PresentationFormat>Özel</PresentationFormat>
  <Paragraphs>780</Paragraphs>
  <Slides>77</Slides>
  <Notes>69</Notes>
  <HiddenSlides>0</HiddenSlides>
  <MMClips>1</MMClips>
  <ScaleCrop>false</ScaleCrop>
  <HeadingPairs>
    <vt:vector size="4" baseType="variant">
      <vt:variant>
        <vt:lpstr>Tema</vt:lpstr>
      </vt:variant>
      <vt:variant>
        <vt:i4>1</vt:i4>
      </vt:variant>
      <vt:variant>
        <vt:lpstr>Slayt Başlıkları</vt:lpstr>
      </vt:variant>
      <vt:variant>
        <vt:i4>77</vt:i4>
      </vt:variant>
    </vt:vector>
  </HeadingPairs>
  <TitlesOfParts>
    <vt:vector size="78" baseType="lpstr">
      <vt:lpstr>Office Teması</vt:lpstr>
      <vt:lpstr>Slayt 1</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lpstr>Slayt 37</vt:lpstr>
      <vt:lpstr>Slayt 38</vt:lpstr>
      <vt:lpstr>Slayt 39</vt:lpstr>
      <vt:lpstr>Slayt 40</vt:lpstr>
      <vt:lpstr>Slayt 41</vt:lpstr>
      <vt:lpstr>Slayt 42</vt:lpstr>
      <vt:lpstr>Slayt 43</vt:lpstr>
      <vt:lpstr>Slayt 44</vt:lpstr>
      <vt:lpstr>Slayt 45</vt:lpstr>
      <vt:lpstr>Slayt 46</vt:lpstr>
      <vt:lpstr>Slayt 47</vt:lpstr>
      <vt:lpstr>Slayt 48</vt:lpstr>
      <vt:lpstr>Slayt 49</vt:lpstr>
      <vt:lpstr>Slayt 50</vt:lpstr>
      <vt:lpstr>Slayt 51</vt:lpstr>
      <vt:lpstr>Slayt 52</vt:lpstr>
      <vt:lpstr>Slayt 53</vt:lpstr>
      <vt:lpstr>Slayt 54</vt:lpstr>
      <vt:lpstr>Slayt 55</vt:lpstr>
      <vt:lpstr>Slayt 56</vt:lpstr>
      <vt:lpstr>Slayt 57</vt:lpstr>
      <vt:lpstr>Slayt 58</vt:lpstr>
      <vt:lpstr>Slayt 59</vt:lpstr>
      <vt:lpstr>Slayt 60</vt:lpstr>
      <vt:lpstr>Slayt 61</vt:lpstr>
      <vt:lpstr>Slayt 62</vt:lpstr>
      <vt:lpstr>Slayt 63</vt:lpstr>
      <vt:lpstr>Slayt 64</vt:lpstr>
      <vt:lpstr>Slayt 65</vt:lpstr>
      <vt:lpstr>Slayt 66</vt:lpstr>
      <vt:lpstr>Slayt 67</vt:lpstr>
      <vt:lpstr>Slayt 68</vt:lpstr>
      <vt:lpstr>Slayt 69</vt:lpstr>
      <vt:lpstr>Slayt 70</vt:lpstr>
      <vt:lpstr>Slayt 71</vt:lpstr>
      <vt:lpstr>Slayt 72</vt:lpstr>
      <vt:lpstr>Slayt 73</vt:lpstr>
      <vt:lpstr>Slayt 74</vt:lpstr>
      <vt:lpstr>Slayt 75</vt:lpstr>
      <vt:lpstr>Slayt 76</vt:lpstr>
      <vt:lpstr>Slayt 77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Oğuzhan Kürşad Ağralı</dc:creator>
  <cp:lastModifiedBy>picosoft</cp:lastModifiedBy>
  <cp:revision>273</cp:revision>
  <dcterms:created xsi:type="dcterms:W3CDTF">2016-11-17T08:54:28Z</dcterms:created>
  <dcterms:modified xsi:type="dcterms:W3CDTF">2017-09-08T22:50:00Z</dcterms:modified>
</cp:coreProperties>
</file>