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0" r:id="rId8"/>
    <p:sldId id="265"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D7A69724-3048-4A1C-9119-719478F44A03}" type="datetimeFigureOut">
              <a:rPr lang="en-US" smtClean="0"/>
              <a:pPr/>
              <a:t>11/25/2020</a:t>
            </a:fld>
            <a:endParaRPr lang="en-US"/>
          </a:p>
        </p:txBody>
      </p:sp>
      <p:sp>
        <p:nvSpPr>
          <p:cNvPr id="17" name="16 Altbilgi Yer Tutucusu"/>
          <p:cNvSpPr>
            <a:spLocks noGrp="1"/>
          </p:cNvSpPr>
          <p:nvPr>
            <p:ph type="ftr" sz="quarter" idx="11"/>
          </p:nvPr>
        </p:nvSpPr>
        <p:spPr/>
        <p:txBody>
          <a:bodyPr/>
          <a:lstStyle/>
          <a:p>
            <a:endParaRPr lang="en-US"/>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10B48B44-0DB6-447B-8404-F1E25603BA4E}" type="slidenum">
              <a:rPr lang="en-US" smtClean="0"/>
              <a:pPr/>
              <a:t>‹#›</a:t>
            </a:fld>
            <a:endParaRPr lang="en-US"/>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7A69724-3048-4A1C-9119-719478F44A03}" type="datetimeFigureOut">
              <a:rPr lang="en-US" smtClean="0"/>
              <a:pPr/>
              <a:t>11/25/2020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10B48B44-0DB6-447B-8404-F1E25603BA4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7A69724-3048-4A1C-9119-719478F44A03}" type="datetimeFigureOut">
              <a:rPr lang="en-US" smtClean="0"/>
              <a:pPr/>
              <a:t>11/25/2020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10B48B44-0DB6-447B-8404-F1E25603BA4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7A69724-3048-4A1C-9119-719478F44A03}" type="datetimeFigureOut">
              <a:rPr lang="en-US" smtClean="0"/>
              <a:pPr/>
              <a:t>11/25/2020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10B48B44-0DB6-447B-8404-F1E25603BA4E}" type="slidenum">
              <a:rPr lang="en-US" smtClean="0"/>
              <a:pPr/>
              <a:t>‹#›</a:t>
            </a:fld>
            <a:endParaRPr lang="en-US"/>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7A69724-3048-4A1C-9119-719478F44A03}" type="datetimeFigureOut">
              <a:rPr lang="en-US" smtClean="0"/>
              <a:pPr/>
              <a:t>11/25/2020</a:t>
            </a:fld>
            <a:endParaRPr lang="en-US"/>
          </a:p>
        </p:txBody>
      </p:sp>
      <p:sp>
        <p:nvSpPr>
          <p:cNvPr id="5" name="4 Altbilgi Yer Tutucusu"/>
          <p:cNvSpPr>
            <a:spLocks noGrp="1"/>
          </p:cNvSpPr>
          <p:nvPr>
            <p:ph type="ftr" sz="quarter" idx="11"/>
          </p:nvPr>
        </p:nvSpPr>
        <p:spPr>
          <a:xfrm>
            <a:off x="800100" y="6172200"/>
            <a:ext cx="4000500" cy="457200"/>
          </a:xfrm>
        </p:spPr>
        <p:txBody>
          <a:bodyPr/>
          <a:lstStyle/>
          <a:p>
            <a:endParaRPr lang="en-US"/>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10B48B44-0DB6-447B-8404-F1E25603BA4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7A69724-3048-4A1C-9119-719478F44A03}" type="datetimeFigureOut">
              <a:rPr lang="en-US" smtClean="0"/>
              <a:pPr/>
              <a:t>11/25/2020</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10B48B44-0DB6-447B-8404-F1E25603BA4E}" type="slidenum">
              <a:rPr lang="en-US" smtClean="0"/>
              <a:pPr/>
              <a:t>‹#›</a:t>
            </a:fld>
            <a:endParaRPr lang="en-US"/>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7A69724-3048-4A1C-9119-719478F44A03}" type="datetimeFigureOut">
              <a:rPr lang="en-US" smtClean="0"/>
              <a:pPr/>
              <a:t>11/25/2020</a:t>
            </a:fld>
            <a:endParaRPr lang="en-US"/>
          </a:p>
        </p:txBody>
      </p:sp>
      <p:sp>
        <p:nvSpPr>
          <p:cNvPr id="8" name="7 Altbilgi Yer Tutucusu"/>
          <p:cNvSpPr>
            <a:spLocks noGrp="1"/>
          </p:cNvSpPr>
          <p:nvPr>
            <p:ph type="ftr" sz="quarter" idx="11"/>
          </p:nvPr>
        </p:nvSpPr>
        <p:spPr/>
        <p:txBody>
          <a:bodyPr/>
          <a:lstStyle/>
          <a:p>
            <a:endParaRPr lang="en-US"/>
          </a:p>
        </p:txBody>
      </p:sp>
      <p:sp>
        <p:nvSpPr>
          <p:cNvPr id="9" name="8 Slayt Numarası Yer Tutucusu"/>
          <p:cNvSpPr>
            <a:spLocks noGrp="1"/>
          </p:cNvSpPr>
          <p:nvPr>
            <p:ph type="sldNum" sz="quarter" idx="12"/>
          </p:nvPr>
        </p:nvSpPr>
        <p:spPr/>
        <p:txBody>
          <a:bodyPr/>
          <a:lstStyle/>
          <a:p>
            <a:fld id="{10B48B44-0DB6-447B-8404-F1E25603BA4E}" type="slidenum">
              <a:rPr lang="en-US" smtClean="0"/>
              <a:pPr/>
              <a:t>‹#›</a:t>
            </a:fld>
            <a:endParaRPr lang="en-US"/>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7A69724-3048-4A1C-9119-719478F44A03}" type="datetimeFigureOut">
              <a:rPr lang="en-US" smtClean="0"/>
              <a:pPr/>
              <a:t>11/25/2020</a:t>
            </a:fld>
            <a:endParaRPr lang="en-US"/>
          </a:p>
        </p:txBody>
      </p:sp>
      <p:sp>
        <p:nvSpPr>
          <p:cNvPr id="4" name="3 Altbilgi Yer Tutucusu"/>
          <p:cNvSpPr>
            <a:spLocks noGrp="1"/>
          </p:cNvSpPr>
          <p:nvPr>
            <p:ph type="ftr" sz="quarter" idx="11"/>
          </p:nvPr>
        </p:nvSpPr>
        <p:spPr/>
        <p:txBody>
          <a:bodyPr/>
          <a:lstStyle/>
          <a:p>
            <a:endParaRPr lang="en-US"/>
          </a:p>
        </p:txBody>
      </p:sp>
      <p:sp>
        <p:nvSpPr>
          <p:cNvPr id="5" name="4 Slayt Numarası Yer Tutucusu"/>
          <p:cNvSpPr>
            <a:spLocks noGrp="1"/>
          </p:cNvSpPr>
          <p:nvPr>
            <p:ph type="sldNum" sz="quarter" idx="12"/>
          </p:nvPr>
        </p:nvSpPr>
        <p:spPr/>
        <p:txBody>
          <a:bodyPr/>
          <a:lstStyle/>
          <a:p>
            <a:fld id="{10B48B44-0DB6-447B-8404-F1E25603BA4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7A69724-3048-4A1C-9119-719478F44A03}" type="datetimeFigureOut">
              <a:rPr lang="en-US" smtClean="0"/>
              <a:pPr/>
              <a:t>11/25/2020</a:t>
            </a:fld>
            <a:endParaRPr lang="en-US"/>
          </a:p>
        </p:txBody>
      </p:sp>
      <p:sp>
        <p:nvSpPr>
          <p:cNvPr id="3" name="2 Altbilgi Yer Tutucusu"/>
          <p:cNvSpPr>
            <a:spLocks noGrp="1"/>
          </p:cNvSpPr>
          <p:nvPr>
            <p:ph type="ftr" sz="quarter" idx="11"/>
          </p:nvPr>
        </p:nvSpPr>
        <p:spPr/>
        <p:txBody>
          <a:bodyPr/>
          <a:lstStyle/>
          <a:p>
            <a:endParaRPr lang="en-US"/>
          </a:p>
        </p:txBody>
      </p:sp>
      <p:sp>
        <p:nvSpPr>
          <p:cNvPr id="4" name="3 Slayt Numarası Yer Tutucusu"/>
          <p:cNvSpPr>
            <a:spLocks noGrp="1"/>
          </p:cNvSpPr>
          <p:nvPr>
            <p:ph type="sldNum" sz="quarter" idx="12"/>
          </p:nvPr>
        </p:nvSpPr>
        <p:spPr/>
        <p:txBody>
          <a:bodyPr/>
          <a:lstStyle/>
          <a:p>
            <a:fld id="{10B48B44-0DB6-447B-8404-F1E25603BA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7A69724-3048-4A1C-9119-719478F44A03}" type="datetimeFigureOut">
              <a:rPr lang="en-US" smtClean="0"/>
              <a:pPr/>
              <a:t>11/25/2020</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10B48B44-0DB6-447B-8404-F1E25603BA4E}" type="slidenum">
              <a:rPr lang="en-US" smtClean="0"/>
              <a:pPr/>
              <a:t>‹#›</a:t>
            </a:fld>
            <a:endParaRPr lang="en-US"/>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7A69724-3048-4A1C-9119-719478F44A03}" type="datetimeFigureOut">
              <a:rPr lang="en-US" smtClean="0"/>
              <a:pPr/>
              <a:t>11/25/2020</a:t>
            </a:fld>
            <a:endParaRPr lang="en-US"/>
          </a:p>
        </p:txBody>
      </p:sp>
      <p:sp>
        <p:nvSpPr>
          <p:cNvPr id="6" name="5 Altbilgi Yer Tutucusu"/>
          <p:cNvSpPr>
            <a:spLocks noGrp="1"/>
          </p:cNvSpPr>
          <p:nvPr>
            <p:ph type="ftr" sz="quarter" idx="11"/>
          </p:nvPr>
        </p:nvSpPr>
        <p:spPr>
          <a:xfrm>
            <a:off x="914400" y="6172200"/>
            <a:ext cx="3886200" cy="457200"/>
          </a:xfrm>
        </p:spPr>
        <p:txBody>
          <a:bodyPr/>
          <a:lstStyle/>
          <a:p>
            <a:endParaRPr lang="en-US"/>
          </a:p>
        </p:txBody>
      </p:sp>
      <p:sp>
        <p:nvSpPr>
          <p:cNvPr id="7" name="6 Slayt Numarası Yer Tutucusu"/>
          <p:cNvSpPr>
            <a:spLocks noGrp="1"/>
          </p:cNvSpPr>
          <p:nvPr>
            <p:ph type="sldNum" sz="quarter" idx="12"/>
          </p:nvPr>
        </p:nvSpPr>
        <p:spPr>
          <a:xfrm>
            <a:off x="146304" y="6208776"/>
            <a:ext cx="457200" cy="457200"/>
          </a:xfrm>
        </p:spPr>
        <p:txBody>
          <a:bodyPr/>
          <a:lstStyle/>
          <a:p>
            <a:fld id="{10B48B44-0DB6-447B-8404-F1E25603BA4E}" type="slidenum">
              <a:rPr lang="en-US" smtClean="0"/>
              <a:pPr/>
              <a:t>‹#›</a:t>
            </a:fld>
            <a:endParaRPr lang="en-US"/>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7A69724-3048-4A1C-9119-719478F44A03}" type="datetimeFigureOut">
              <a:rPr lang="en-US" smtClean="0"/>
              <a:pPr/>
              <a:t>11/25/2020</a:t>
            </a:fld>
            <a:endParaRPr lang="en-US"/>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0B48B44-0DB6-447B-8404-F1E25603BA4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normAutofit/>
          </a:bodyPr>
          <a:lstStyle/>
          <a:p>
            <a:r>
              <a:rPr lang="tr-TR" dirty="0" smtClean="0"/>
              <a:t>YUSUF UYSAL</a:t>
            </a:r>
          </a:p>
          <a:p>
            <a:r>
              <a:rPr lang="tr-TR" dirty="0" smtClean="0"/>
              <a:t>ESENYURT KIRAÇ ANADOLU LİSESİ</a:t>
            </a:r>
          </a:p>
          <a:p>
            <a:r>
              <a:rPr lang="tr-TR" dirty="0" smtClean="0"/>
              <a:t>PSİKOLOJİK DANIŞMANI</a:t>
            </a:r>
          </a:p>
          <a:p>
            <a:endParaRPr lang="en-US" dirty="0"/>
          </a:p>
        </p:txBody>
      </p:sp>
      <p:sp>
        <p:nvSpPr>
          <p:cNvPr id="2" name="1 Başlık"/>
          <p:cNvSpPr>
            <a:spLocks noGrp="1"/>
          </p:cNvSpPr>
          <p:nvPr>
            <p:ph type="ctrTitle"/>
          </p:nvPr>
        </p:nvSpPr>
        <p:spPr/>
        <p:txBody>
          <a:bodyPr/>
          <a:lstStyle/>
          <a:p>
            <a:r>
              <a:rPr lang="tr-TR" dirty="0" smtClean="0"/>
              <a:t>KARAR VERME BECERİLERİ</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52400" y="228600"/>
            <a:ext cx="8763000" cy="6400800"/>
          </a:xfrm>
        </p:spPr>
        <p:txBody>
          <a:bodyPr/>
          <a:lstStyle/>
          <a:p>
            <a:pPr algn="ctr">
              <a:buNone/>
            </a:pPr>
            <a:r>
              <a:rPr lang="tr-TR" dirty="0" smtClean="0"/>
              <a:t>KARAR VERME BASAMAKLARI</a:t>
            </a:r>
          </a:p>
          <a:p>
            <a:pPr marL="514350" indent="-514350">
              <a:buAutoNum type="arabicPeriod"/>
            </a:pPr>
            <a:r>
              <a:rPr lang="tr-TR" dirty="0" smtClean="0"/>
              <a:t>Verilecek Kararı Tanımlamak</a:t>
            </a:r>
          </a:p>
          <a:p>
            <a:pPr marL="514350" indent="-514350">
              <a:buAutoNum type="arabicPeriod"/>
            </a:pPr>
            <a:r>
              <a:rPr lang="tr-TR" dirty="0" smtClean="0"/>
              <a:t>Karardan Beklediğiniz Sonucu Belirleyin</a:t>
            </a:r>
          </a:p>
          <a:p>
            <a:pPr marL="514350" indent="-514350">
              <a:buAutoNum type="arabicPeriod"/>
            </a:pPr>
            <a:r>
              <a:rPr lang="tr-TR" dirty="0" smtClean="0"/>
              <a:t>Bilgi Toplayın</a:t>
            </a:r>
          </a:p>
          <a:p>
            <a:pPr marL="514350" indent="-514350">
              <a:buAutoNum type="arabicPeriod"/>
            </a:pPr>
            <a:r>
              <a:rPr lang="tr-TR" dirty="0" smtClean="0"/>
              <a:t>Seçenekleri ve Bu Seçenekleri Her Birinin Avantaj ve Dezavantajlarını Belirleyin</a:t>
            </a:r>
          </a:p>
          <a:p>
            <a:pPr marL="514350" indent="-514350">
              <a:buAutoNum type="arabicPeriod"/>
            </a:pPr>
            <a:r>
              <a:rPr lang="tr-TR" dirty="0" smtClean="0"/>
              <a:t>Kararı Verin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heckerboard(across)">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28600" y="228600"/>
            <a:ext cx="8686800" cy="6248400"/>
          </a:xfrm>
        </p:spPr>
        <p:txBody>
          <a:bodyPr/>
          <a:lstStyle/>
          <a:p>
            <a:pPr algn="ctr">
              <a:buNone/>
            </a:pPr>
            <a:r>
              <a:rPr lang="tr-TR" dirty="0" smtClean="0"/>
              <a:t>BAŞLIKLAR</a:t>
            </a:r>
          </a:p>
          <a:p>
            <a:pPr>
              <a:buFontTx/>
              <a:buChar char="-"/>
            </a:pPr>
            <a:r>
              <a:rPr lang="tr-TR" dirty="0" smtClean="0"/>
              <a:t>KARAR VERME NEDİR?</a:t>
            </a:r>
          </a:p>
          <a:p>
            <a:pPr>
              <a:buFontTx/>
              <a:buChar char="-"/>
            </a:pPr>
            <a:r>
              <a:rPr lang="tr-TR" dirty="0" smtClean="0"/>
              <a:t>KARAR VERME UNSURLARI</a:t>
            </a:r>
          </a:p>
          <a:p>
            <a:pPr>
              <a:buFontTx/>
              <a:buChar char="-"/>
            </a:pPr>
            <a:r>
              <a:rPr lang="tr-TR" dirty="0" smtClean="0"/>
              <a:t>KARAR VERME STRATEJİLERİ</a:t>
            </a:r>
          </a:p>
          <a:p>
            <a:pPr>
              <a:buFontTx/>
              <a:buChar char="-"/>
            </a:pPr>
            <a:r>
              <a:rPr lang="tr-TR" dirty="0" smtClean="0"/>
              <a:t>KARAR VERME BASAMAKLARI</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52400" y="228600"/>
            <a:ext cx="8763000" cy="6400800"/>
          </a:xfrm>
        </p:spPr>
        <p:txBody>
          <a:bodyPr/>
          <a:lstStyle/>
          <a:p>
            <a:pPr>
              <a:buNone/>
            </a:pPr>
            <a:r>
              <a:rPr lang="tr-TR" dirty="0" smtClean="0"/>
              <a:t>KARAR VERMEK;</a:t>
            </a:r>
          </a:p>
          <a:p>
            <a:pPr>
              <a:buNone/>
            </a:pPr>
            <a:r>
              <a:rPr lang="tr-TR" sz="2800" dirty="0" smtClean="0"/>
              <a:t>	- O</a:t>
            </a:r>
            <a:r>
              <a:rPr lang="en-US" sz="2800" dirty="0" err="1" smtClean="0"/>
              <a:t>laylara</a:t>
            </a:r>
            <a:r>
              <a:rPr lang="en-US" sz="2800" dirty="0" smtClean="0"/>
              <a:t> </a:t>
            </a:r>
            <a:r>
              <a:rPr lang="en-US" sz="2800" dirty="0" err="1" smtClean="0"/>
              <a:t>ilişkin</a:t>
            </a:r>
            <a:r>
              <a:rPr lang="en-US" sz="2800" dirty="0" smtClean="0"/>
              <a:t> </a:t>
            </a:r>
            <a:r>
              <a:rPr lang="en-US" sz="2800" dirty="0" err="1" smtClean="0"/>
              <a:t>olasılık</a:t>
            </a:r>
            <a:r>
              <a:rPr lang="en-US" sz="2800" dirty="0" smtClean="0"/>
              <a:t> </a:t>
            </a:r>
            <a:r>
              <a:rPr lang="en-US" sz="2800" dirty="0" err="1" smtClean="0"/>
              <a:t>hesapları</a:t>
            </a:r>
            <a:r>
              <a:rPr lang="en-US" sz="2800" dirty="0" smtClean="0"/>
              <a:t> </a:t>
            </a:r>
            <a:r>
              <a:rPr lang="en-US" sz="2800" dirty="0" err="1" smtClean="0"/>
              <a:t>yaparak</a:t>
            </a:r>
            <a:r>
              <a:rPr lang="en-US" sz="2800" dirty="0" smtClean="0"/>
              <a:t> </a:t>
            </a:r>
            <a:r>
              <a:rPr lang="en-US" sz="2800" dirty="0" err="1" smtClean="0"/>
              <a:t>iki</a:t>
            </a:r>
            <a:r>
              <a:rPr lang="en-US" sz="2800" dirty="0" smtClean="0"/>
              <a:t> </a:t>
            </a:r>
            <a:r>
              <a:rPr lang="en-US" sz="2800" dirty="0" err="1" smtClean="0"/>
              <a:t>veya</a:t>
            </a:r>
            <a:r>
              <a:rPr lang="en-US" sz="2800" dirty="0" smtClean="0"/>
              <a:t> </a:t>
            </a:r>
            <a:r>
              <a:rPr lang="en-US" sz="2800" dirty="0" err="1" smtClean="0"/>
              <a:t>daha</a:t>
            </a:r>
            <a:r>
              <a:rPr lang="en-US" sz="2800" dirty="0" smtClean="0"/>
              <a:t> </a:t>
            </a:r>
            <a:r>
              <a:rPr lang="en-US" sz="2800" dirty="0" err="1" smtClean="0"/>
              <a:t>fazla</a:t>
            </a:r>
            <a:r>
              <a:rPr lang="en-US" sz="2800" dirty="0" smtClean="0"/>
              <a:t> </a:t>
            </a:r>
            <a:r>
              <a:rPr lang="en-US" sz="2800" dirty="0" err="1" smtClean="0"/>
              <a:t>seçenek</a:t>
            </a:r>
            <a:r>
              <a:rPr lang="en-US" sz="2800" dirty="0" smtClean="0"/>
              <a:t> </a:t>
            </a:r>
            <a:r>
              <a:rPr lang="en-US" sz="2800" dirty="0" err="1" smtClean="0"/>
              <a:t>arasından</a:t>
            </a:r>
            <a:r>
              <a:rPr lang="en-US" sz="2800" dirty="0" smtClean="0"/>
              <a:t> </a:t>
            </a:r>
            <a:r>
              <a:rPr lang="en-US" sz="2800" dirty="0" err="1" smtClean="0"/>
              <a:t>bir</a:t>
            </a:r>
            <a:r>
              <a:rPr lang="en-US" sz="2800" dirty="0" smtClean="0"/>
              <a:t> </a:t>
            </a:r>
            <a:r>
              <a:rPr lang="en-US" sz="2800" dirty="0" err="1" smtClean="0"/>
              <a:t>seçim</a:t>
            </a:r>
            <a:r>
              <a:rPr lang="en-US" sz="2800" dirty="0" smtClean="0"/>
              <a:t> </a:t>
            </a:r>
            <a:r>
              <a:rPr lang="en-US" sz="2800" dirty="0" err="1" smtClean="0"/>
              <a:t>yapma</a:t>
            </a:r>
            <a:r>
              <a:rPr lang="en-US" sz="2800" dirty="0" smtClean="0"/>
              <a:t> </a:t>
            </a:r>
            <a:r>
              <a:rPr lang="en-US" sz="2800" dirty="0" err="1" smtClean="0"/>
              <a:t>yetisi</a:t>
            </a:r>
            <a:r>
              <a:rPr lang="en-US" sz="2800" dirty="0" smtClean="0"/>
              <a:t>, </a:t>
            </a:r>
            <a:r>
              <a:rPr lang="en-US" sz="2800" dirty="0" err="1" smtClean="0"/>
              <a:t>süreci</a:t>
            </a:r>
            <a:r>
              <a:rPr lang="en-US" sz="2800" dirty="0" smtClean="0"/>
              <a:t> </a:t>
            </a:r>
            <a:r>
              <a:rPr lang="en-US" sz="2800" dirty="0" err="1" smtClean="0"/>
              <a:t>veya</a:t>
            </a:r>
            <a:r>
              <a:rPr lang="en-US" sz="2800" dirty="0" smtClean="0"/>
              <a:t> </a:t>
            </a:r>
            <a:r>
              <a:rPr lang="en-US" sz="2800" dirty="0" err="1" smtClean="0"/>
              <a:t>bu</a:t>
            </a:r>
            <a:r>
              <a:rPr lang="en-US" sz="2800" dirty="0" smtClean="0"/>
              <a:t> </a:t>
            </a:r>
            <a:r>
              <a:rPr lang="en-US" sz="2800" dirty="0" err="1" smtClean="0"/>
              <a:t>amaçla</a:t>
            </a:r>
            <a:r>
              <a:rPr lang="en-US" sz="2800" dirty="0" smtClean="0"/>
              <a:t> </a:t>
            </a:r>
            <a:r>
              <a:rPr lang="en-US" sz="2800" dirty="0" err="1" smtClean="0"/>
              <a:t>kullanılan</a:t>
            </a:r>
            <a:r>
              <a:rPr lang="en-US" sz="2800" dirty="0" smtClean="0"/>
              <a:t> </a:t>
            </a:r>
            <a:r>
              <a:rPr lang="en-US" sz="2800" dirty="0" err="1" smtClean="0"/>
              <a:t>yöntem</a:t>
            </a:r>
            <a:r>
              <a:rPr lang="tr-TR" sz="2800" dirty="0" smtClean="0"/>
              <a:t>,</a:t>
            </a:r>
          </a:p>
          <a:p>
            <a:pPr>
              <a:buNone/>
            </a:pPr>
            <a:r>
              <a:rPr lang="tr-TR" sz="2800" dirty="0" smtClean="0"/>
              <a:t>	- B</a:t>
            </a:r>
            <a:r>
              <a:rPr lang="en-US" sz="2800" dirty="0" err="1" smtClean="0"/>
              <a:t>ir</a:t>
            </a:r>
            <a:r>
              <a:rPr lang="en-US" sz="2800" dirty="0" smtClean="0"/>
              <a:t> </a:t>
            </a:r>
            <a:r>
              <a:rPr lang="en-US" sz="2800" dirty="0" err="1" smtClean="0"/>
              <a:t>ihtiyacı</a:t>
            </a:r>
            <a:r>
              <a:rPr lang="en-US" sz="2800" dirty="0" smtClean="0"/>
              <a:t> </a:t>
            </a:r>
            <a:r>
              <a:rPr lang="en-US" sz="2800" dirty="0" err="1" smtClean="0"/>
              <a:t>gidereceği</a:t>
            </a:r>
            <a:r>
              <a:rPr lang="en-US" sz="2800" dirty="0" smtClean="0"/>
              <a:t> </a:t>
            </a:r>
            <a:r>
              <a:rPr lang="en-US" sz="2800" dirty="0" err="1" smtClean="0"/>
              <a:t>düşünülen</a:t>
            </a:r>
            <a:r>
              <a:rPr lang="en-US" sz="2800" dirty="0" smtClean="0"/>
              <a:t> </a:t>
            </a:r>
            <a:r>
              <a:rPr lang="en-US" sz="2800" dirty="0" err="1" smtClean="0"/>
              <a:t>objeye</a:t>
            </a:r>
            <a:r>
              <a:rPr lang="en-US" sz="2800" dirty="0" smtClean="0"/>
              <a:t> </a:t>
            </a:r>
            <a:r>
              <a:rPr lang="en-US" sz="2800" dirty="0" err="1" smtClean="0"/>
              <a:t>götürecek</a:t>
            </a:r>
            <a:r>
              <a:rPr lang="en-US" sz="2800" dirty="0" smtClean="0"/>
              <a:t> </a:t>
            </a:r>
            <a:r>
              <a:rPr lang="en-US" sz="2800" dirty="0" err="1" smtClean="0"/>
              <a:t>birden</a:t>
            </a:r>
            <a:r>
              <a:rPr lang="en-US" sz="2800" dirty="0" smtClean="0"/>
              <a:t> </a:t>
            </a:r>
            <a:r>
              <a:rPr lang="en-US" sz="2800" dirty="0" err="1" smtClean="0"/>
              <a:t>fazla</a:t>
            </a:r>
            <a:r>
              <a:rPr lang="en-US" sz="2800" dirty="0" smtClean="0"/>
              <a:t> </a:t>
            </a:r>
            <a:r>
              <a:rPr lang="en-US" sz="2800" dirty="0" err="1" smtClean="0"/>
              <a:t>yol</a:t>
            </a:r>
            <a:r>
              <a:rPr lang="en-US" sz="2800" dirty="0" smtClean="0"/>
              <a:t> </a:t>
            </a:r>
            <a:r>
              <a:rPr lang="en-US" sz="2800" dirty="0" err="1" smtClean="0"/>
              <a:t>olduğu</a:t>
            </a:r>
            <a:r>
              <a:rPr lang="en-US" sz="2800" dirty="0" smtClean="0"/>
              <a:t> </a:t>
            </a:r>
            <a:r>
              <a:rPr lang="en-US" sz="2800" dirty="0" err="1" smtClean="0"/>
              <a:t>zaman</a:t>
            </a:r>
            <a:r>
              <a:rPr lang="en-US" sz="2800" dirty="0" smtClean="0"/>
              <a:t>, </a:t>
            </a:r>
            <a:r>
              <a:rPr lang="en-US" sz="2800" dirty="0" err="1" smtClean="0"/>
              <a:t>yaşanan</a:t>
            </a:r>
            <a:r>
              <a:rPr lang="en-US" sz="2800" dirty="0" smtClean="0"/>
              <a:t> </a:t>
            </a:r>
            <a:r>
              <a:rPr lang="en-US" sz="2800" dirty="0" err="1" smtClean="0"/>
              <a:t>sıkıntıyı</a:t>
            </a:r>
            <a:r>
              <a:rPr lang="en-US" sz="2800" dirty="0" smtClean="0"/>
              <a:t> </a:t>
            </a:r>
            <a:r>
              <a:rPr lang="en-US" sz="2800" dirty="0" err="1" smtClean="0"/>
              <a:t>giderici</a:t>
            </a:r>
            <a:r>
              <a:rPr lang="en-US" sz="2800" dirty="0" smtClean="0"/>
              <a:t> </a:t>
            </a:r>
            <a:r>
              <a:rPr lang="en-US" sz="2800" dirty="0" err="1" smtClean="0"/>
              <a:t>bir</a:t>
            </a:r>
            <a:r>
              <a:rPr lang="en-US" sz="2800" dirty="0" smtClean="0"/>
              <a:t> </a:t>
            </a:r>
            <a:r>
              <a:rPr lang="en-US" sz="2800" dirty="0" err="1" smtClean="0"/>
              <a:t>yöneliş</a:t>
            </a:r>
            <a:r>
              <a:rPr lang="tr-TR" sz="2800" dirty="0" smtClean="0"/>
              <a:t>,</a:t>
            </a:r>
          </a:p>
          <a:p>
            <a:pPr>
              <a:buNone/>
            </a:pPr>
            <a:r>
              <a:rPr lang="tr-TR" sz="2800" dirty="0" smtClean="0"/>
              <a:t>	- K</a:t>
            </a:r>
            <a:r>
              <a:rPr lang="en-US" sz="2800" dirty="0" err="1" smtClean="0"/>
              <a:t>işinin</a:t>
            </a:r>
            <a:r>
              <a:rPr lang="en-US" sz="2800" dirty="0" smtClean="0"/>
              <a:t> </a:t>
            </a:r>
            <a:r>
              <a:rPr lang="en-US" sz="2800" dirty="0" err="1" smtClean="0"/>
              <a:t>birçok</a:t>
            </a:r>
            <a:r>
              <a:rPr lang="en-US" sz="2800" dirty="0" smtClean="0"/>
              <a:t> </a:t>
            </a:r>
            <a:r>
              <a:rPr lang="en-US" sz="2800" dirty="0" err="1" smtClean="0"/>
              <a:t>seçenek</a:t>
            </a:r>
            <a:r>
              <a:rPr lang="en-US" sz="2800" dirty="0" smtClean="0"/>
              <a:t> </a:t>
            </a:r>
            <a:r>
              <a:rPr lang="en-US" sz="2800" dirty="0" err="1" smtClean="0"/>
              <a:t>arasında</a:t>
            </a:r>
            <a:r>
              <a:rPr lang="tr-TR" sz="2800" dirty="0" smtClean="0"/>
              <a:t>n </a:t>
            </a:r>
            <a:r>
              <a:rPr lang="en-US" sz="2800" dirty="0" err="1" smtClean="0"/>
              <a:t>birine</a:t>
            </a:r>
            <a:r>
              <a:rPr lang="en-US" sz="2800" dirty="0" smtClean="0"/>
              <a:t> </a:t>
            </a:r>
            <a:r>
              <a:rPr lang="en-US" sz="2800" dirty="0" err="1" smtClean="0"/>
              <a:t>yönelmesi</a:t>
            </a:r>
            <a:r>
              <a:rPr lang="en-US" sz="2800" dirty="0" smtClean="0"/>
              <a:t> </a:t>
            </a:r>
            <a:r>
              <a:rPr lang="tr-TR" sz="2800" dirty="0" smtClean="0"/>
              <a:t>noktasında </a:t>
            </a:r>
            <a:r>
              <a:rPr lang="en-US" sz="2800" dirty="0" err="1" smtClean="0"/>
              <a:t>bilgi</a:t>
            </a:r>
            <a:r>
              <a:rPr lang="en-US" sz="2800" dirty="0" smtClean="0"/>
              <a:t> </a:t>
            </a:r>
            <a:r>
              <a:rPr lang="en-US" sz="2800" dirty="0" err="1" smtClean="0"/>
              <a:t>edinilmesi</a:t>
            </a:r>
            <a:r>
              <a:rPr lang="en-US" sz="2800" dirty="0" smtClean="0"/>
              <a:t>, </a:t>
            </a:r>
            <a:r>
              <a:rPr lang="en-US" sz="2800" dirty="0" err="1" smtClean="0"/>
              <a:t>edinilen</a:t>
            </a:r>
            <a:r>
              <a:rPr lang="en-US" sz="2800" dirty="0" smtClean="0"/>
              <a:t> </a:t>
            </a:r>
            <a:r>
              <a:rPr lang="en-US" sz="2800" dirty="0" err="1" smtClean="0"/>
              <a:t>bilgileri</a:t>
            </a:r>
            <a:r>
              <a:rPr lang="en-US" sz="2800" dirty="0" smtClean="0"/>
              <a:t> </a:t>
            </a:r>
            <a:r>
              <a:rPr lang="en-US" sz="2800" dirty="0" err="1" smtClean="0"/>
              <a:t>sınıflama</a:t>
            </a:r>
            <a:r>
              <a:rPr lang="en-US" sz="2800" dirty="0" smtClean="0"/>
              <a:t>, </a:t>
            </a:r>
            <a:r>
              <a:rPr lang="en-US" sz="2800" dirty="0" err="1" smtClean="0"/>
              <a:t>önem</a:t>
            </a:r>
            <a:r>
              <a:rPr lang="en-US" sz="2800" dirty="0" smtClean="0"/>
              <a:t> </a:t>
            </a:r>
            <a:r>
              <a:rPr lang="en-US" sz="2800" dirty="0" err="1" smtClean="0"/>
              <a:t>sırasına</a:t>
            </a:r>
            <a:r>
              <a:rPr lang="en-US" sz="2800" dirty="0" smtClean="0"/>
              <a:t> </a:t>
            </a:r>
            <a:r>
              <a:rPr lang="en-US" sz="2800" dirty="0" err="1" smtClean="0"/>
              <a:t>koyma</a:t>
            </a:r>
            <a:r>
              <a:rPr lang="en-US" sz="2800" dirty="0" smtClean="0"/>
              <a:t>, her </a:t>
            </a:r>
            <a:r>
              <a:rPr lang="en-US" sz="2800" dirty="0" err="1" smtClean="0"/>
              <a:t>birinin</a:t>
            </a:r>
            <a:r>
              <a:rPr lang="en-US" sz="2800" dirty="0" smtClean="0"/>
              <a:t> </a:t>
            </a:r>
            <a:r>
              <a:rPr lang="en-US" sz="2800" dirty="0" err="1" smtClean="0"/>
              <a:t>istekleri</a:t>
            </a:r>
            <a:r>
              <a:rPr lang="en-US" sz="2800" dirty="0" smtClean="0"/>
              <a:t> </a:t>
            </a:r>
            <a:r>
              <a:rPr lang="en-US" sz="2800" dirty="0" err="1" smtClean="0"/>
              <a:t>karşılama</a:t>
            </a:r>
            <a:r>
              <a:rPr lang="en-US" sz="2800" dirty="0" smtClean="0"/>
              <a:t> </a:t>
            </a:r>
            <a:r>
              <a:rPr lang="en-US" sz="2800" dirty="0" err="1" smtClean="0"/>
              <a:t>olasılığı</a:t>
            </a:r>
            <a:r>
              <a:rPr lang="en-US" sz="2800" dirty="0" smtClean="0"/>
              <a:t> </a:t>
            </a:r>
            <a:r>
              <a:rPr lang="en-US" sz="2800" dirty="0" err="1" smtClean="0"/>
              <a:t>yönünden</a:t>
            </a:r>
            <a:r>
              <a:rPr lang="en-US" sz="2800" dirty="0" smtClean="0"/>
              <a:t> </a:t>
            </a:r>
            <a:r>
              <a:rPr lang="en-US" sz="2800" dirty="0" err="1" smtClean="0"/>
              <a:t>irdelenmesi</a:t>
            </a:r>
            <a:r>
              <a:rPr lang="en-US" sz="2800" dirty="0" smtClean="0"/>
              <a:t> </a:t>
            </a:r>
            <a:r>
              <a:rPr lang="en-US" sz="2800" dirty="0" err="1" smtClean="0"/>
              <a:t>gibi</a:t>
            </a:r>
            <a:r>
              <a:rPr lang="en-US" sz="2800" dirty="0" smtClean="0"/>
              <a:t> </a:t>
            </a:r>
            <a:r>
              <a:rPr lang="en-US" sz="2800" dirty="0" err="1" smtClean="0"/>
              <a:t>işlemleri</a:t>
            </a:r>
            <a:r>
              <a:rPr lang="en-US" sz="2800" dirty="0" smtClean="0"/>
              <a:t> </a:t>
            </a:r>
            <a:r>
              <a:rPr lang="en-US" sz="2800" dirty="0" err="1" smtClean="0"/>
              <a:t>gerektirmektedir</a:t>
            </a:r>
            <a:r>
              <a:rPr lang="en-US" sz="2800" dirty="0" smtClean="0"/>
              <a:t>. </a:t>
            </a:r>
            <a:endParaRPr lang="tr-TR" sz="2800" dirty="0" smtClean="0"/>
          </a:p>
          <a:p>
            <a:pPr>
              <a:buNone/>
            </a:pPr>
            <a:r>
              <a:rPr lang="tr-TR" sz="2800"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52400" y="228600"/>
            <a:ext cx="8763000" cy="6400800"/>
          </a:xfrm>
        </p:spPr>
        <p:txBody>
          <a:bodyPr/>
          <a:lstStyle/>
          <a:p>
            <a:pPr>
              <a:buNone/>
            </a:pPr>
            <a:r>
              <a:rPr lang="en-US" sz="2800" dirty="0" smtClean="0"/>
              <a:t>Her </a:t>
            </a:r>
            <a:r>
              <a:rPr lang="en-US" sz="2800" dirty="0" err="1" smtClean="0"/>
              <a:t>hangi</a:t>
            </a:r>
            <a:r>
              <a:rPr lang="en-US" sz="2800" dirty="0" smtClean="0"/>
              <a:t> </a:t>
            </a:r>
            <a:r>
              <a:rPr lang="en-US" sz="2800" dirty="0" err="1" smtClean="0"/>
              <a:t>bir</a:t>
            </a:r>
            <a:r>
              <a:rPr lang="en-US" sz="2800" dirty="0" smtClean="0"/>
              <a:t> </a:t>
            </a:r>
            <a:r>
              <a:rPr lang="en-US" sz="2800" dirty="0" err="1" smtClean="0"/>
              <a:t>konuda</a:t>
            </a:r>
            <a:r>
              <a:rPr lang="en-US" sz="2800" dirty="0" smtClean="0"/>
              <a:t> </a:t>
            </a:r>
            <a:r>
              <a:rPr lang="en-US" sz="2800" dirty="0" err="1" smtClean="0"/>
              <a:t>karar</a:t>
            </a:r>
            <a:r>
              <a:rPr lang="en-US" sz="2800" dirty="0" smtClean="0"/>
              <a:t> </a:t>
            </a:r>
            <a:r>
              <a:rPr lang="en-US" sz="2800" dirty="0" err="1" smtClean="0"/>
              <a:t>vermek</a:t>
            </a:r>
            <a:r>
              <a:rPr lang="en-US" sz="2800" dirty="0" smtClean="0"/>
              <a:t> </a:t>
            </a:r>
            <a:r>
              <a:rPr lang="en-US" sz="2800" dirty="0" err="1" smtClean="0"/>
              <a:t>göründüğü</a:t>
            </a:r>
            <a:r>
              <a:rPr lang="en-US" sz="2800" dirty="0" smtClean="0"/>
              <a:t> </a:t>
            </a:r>
            <a:r>
              <a:rPr lang="en-US" sz="2800" dirty="0" err="1" smtClean="0"/>
              <a:t>kadar</a:t>
            </a:r>
            <a:r>
              <a:rPr lang="en-US" sz="2800" dirty="0" smtClean="0"/>
              <a:t> </a:t>
            </a:r>
            <a:r>
              <a:rPr lang="en-US" sz="2800" dirty="0" err="1" smtClean="0"/>
              <a:t>basit</a:t>
            </a:r>
            <a:r>
              <a:rPr lang="en-US" sz="2800" dirty="0" smtClean="0"/>
              <a:t> </a:t>
            </a:r>
            <a:r>
              <a:rPr lang="en-US" sz="2800" dirty="0" err="1" smtClean="0"/>
              <a:t>bir</a:t>
            </a:r>
            <a:r>
              <a:rPr lang="en-US" sz="2800" dirty="0" smtClean="0"/>
              <a:t> </a:t>
            </a:r>
            <a:r>
              <a:rPr lang="en-US" sz="2800" dirty="0" err="1" smtClean="0"/>
              <a:t>süreç</a:t>
            </a:r>
            <a:r>
              <a:rPr lang="en-US" sz="2800" dirty="0" smtClean="0"/>
              <a:t> </a:t>
            </a:r>
            <a:r>
              <a:rPr lang="en-US" sz="2800" dirty="0" err="1" smtClean="0"/>
              <a:t>değildir</a:t>
            </a:r>
            <a:r>
              <a:rPr lang="en-US" sz="2800" dirty="0" smtClean="0"/>
              <a:t>. </a:t>
            </a:r>
            <a:endParaRPr lang="tr-TR" sz="2800" dirty="0" smtClean="0"/>
          </a:p>
          <a:p>
            <a:pPr>
              <a:buFontTx/>
              <a:buChar char="-"/>
            </a:pPr>
            <a:r>
              <a:rPr lang="en-US" sz="2800" dirty="0" smtClean="0"/>
              <a:t>Ne </a:t>
            </a:r>
            <a:r>
              <a:rPr lang="en-US" sz="2800" dirty="0" err="1" smtClean="0"/>
              <a:t>istediğini</a:t>
            </a:r>
            <a:r>
              <a:rPr lang="en-US" sz="2800" dirty="0" smtClean="0"/>
              <a:t> </a:t>
            </a:r>
            <a:r>
              <a:rPr lang="en-US" sz="2800" dirty="0" err="1" smtClean="0"/>
              <a:t>bilmeyi</a:t>
            </a:r>
            <a:r>
              <a:rPr lang="en-US" sz="2800" dirty="0" smtClean="0"/>
              <a:t>, </a:t>
            </a:r>
            <a:endParaRPr lang="tr-TR" sz="2800" dirty="0" smtClean="0"/>
          </a:p>
          <a:p>
            <a:pPr>
              <a:buFontTx/>
              <a:buChar char="-"/>
            </a:pPr>
            <a:r>
              <a:rPr lang="tr-TR" sz="2800" dirty="0" err="1" smtClean="0"/>
              <a:t>K</a:t>
            </a:r>
            <a:r>
              <a:rPr lang="en-US" sz="2800" dirty="0" err="1" smtClean="0"/>
              <a:t>endini</a:t>
            </a:r>
            <a:r>
              <a:rPr lang="en-US" sz="2800" dirty="0" smtClean="0"/>
              <a:t> </a:t>
            </a:r>
            <a:r>
              <a:rPr lang="en-US" sz="2800" dirty="0" err="1" smtClean="0"/>
              <a:t>tanımayı</a:t>
            </a:r>
            <a:r>
              <a:rPr lang="en-US" sz="2800" dirty="0" smtClean="0"/>
              <a:t>, </a:t>
            </a:r>
            <a:endParaRPr lang="tr-TR" sz="2800" dirty="0" smtClean="0"/>
          </a:p>
          <a:p>
            <a:pPr>
              <a:buFontTx/>
              <a:buChar char="-"/>
            </a:pPr>
            <a:r>
              <a:rPr lang="tr-TR" sz="2800" dirty="0" err="1" smtClean="0"/>
              <a:t>İ</a:t>
            </a:r>
            <a:r>
              <a:rPr lang="en-US" sz="2800" dirty="0" smtClean="0"/>
              <a:t>ç </a:t>
            </a:r>
            <a:r>
              <a:rPr lang="en-US" sz="2800" dirty="0" err="1" smtClean="0"/>
              <a:t>isteklerini</a:t>
            </a:r>
            <a:r>
              <a:rPr lang="en-US" sz="2800" dirty="0" smtClean="0"/>
              <a:t>, </a:t>
            </a:r>
            <a:endParaRPr lang="tr-TR" sz="2800" dirty="0" smtClean="0"/>
          </a:p>
          <a:p>
            <a:pPr>
              <a:buFontTx/>
              <a:buChar char="-"/>
            </a:pPr>
            <a:r>
              <a:rPr lang="tr-TR" sz="2800" dirty="0" err="1" smtClean="0"/>
              <a:t>G</a:t>
            </a:r>
            <a:r>
              <a:rPr lang="en-US" sz="2800" dirty="0" err="1" smtClean="0"/>
              <a:t>ereksinimlerini</a:t>
            </a:r>
            <a:r>
              <a:rPr lang="en-US" sz="2800" dirty="0" smtClean="0"/>
              <a:t>, </a:t>
            </a:r>
            <a:endParaRPr lang="tr-TR" sz="2800" dirty="0" smtClean="0"/>
          </a:p>
          <a:p>
            <a:pPr>
              <a:buFontTx/>
              <a:buChar char="-"/>
            </a:pPr>
            <a:r>
              <a:rPr lang="tr-TR" sz="2800" dirty="0" err="1" smtClean="0"/>
              <a:t>Z</a:t>
            </a:r>
            <a:r>
              <a:rPr lang="en-US" sz="2800" dirty="0" err="1" smtClean="0"/>
              <a:t>orunluluklarını</a:t>
            </a:r>
            <a:r>
              <a:rPr lang="en-US" sz="2800" dirty="0" smtClean="0"/>
              <a:t> </a:t>
            </a:r>
            <a:r>
              <a:rPr lang="en-US" sz="2800" dirty="0" err="1" smtClean="0"/>
              <a:t>bilmeyi</a:t>
            </a:r>
            <a:r>
              <a:rPr lang="en-US" sz="2800" dirty="0" smtClean="0"/>
              <a:t>, </a:t>
            </a:r>
            <a:endParaRPr lang="tr-TR" sz="2800" dirty="0" smtClean="0"/>
          </a:p>
          <a:p>
            <a:pPr>
              <a:buFontTx/>
              <a:buChar char="-"/>
            </a:pPr>
            <a:r>
              <a:rPr lang="tr-TR" sz="2800" dirty="0" err="1" smtClean="0"/>
              <a:t>D</a:t>
            </a:r>
            <a:r>
              <a:rPr lang="en-US" sz="2800" dirty="0" err="1" smtClean="0"/>
              <a:t>ış</a:t>
            </a:r>
            <a:r>
              <a:rPr lang="en-US" sz="2800" dirty="0" smtClean="0"/>
              <a:t> </a:t>
            </a:r>
            <a:r>
              <a:rPr lang="en-US" sz="2800" dirty="0" err="1" smtClean="0"/>
              <a:t>koşulları</a:t>
            </a:r>
            <a:r>
              <a:rPr lang="en-US" sz="2800" dirty="0" smtClean="0"/>
              <a:t> </a:t>
            </a:r>
            <a:r>
              <a:rPr lang="en-US" sz="2800" dirty="0" err="1" smtClean="0"/>
              <a:t>değerlendirmeyi</a:t>
            </a:r>
            <a:r>
              <a:rPr lang="tr-TR" sz="2800" dirty="0" smtClean="0"/>
              <a:t>,</a:t>
            </a:r>
          </a:p>
          <a:p>
            <a:pPr>
              <a:buFontTx/>
              <a:buChar char="-"/>
            </a:pPr>
            <a:r>
              <a:rPr lang="tr-TR" sz="2800" dirty="0" err="1" smtClean="0"/>
              <a:t>S</a:t>
            </a:r>
            <a:r>
              <a:rPr lang="en-US" sz="2800" dirty="0" err="1" smtClean="0"/>
              <a:t>onuçları</a:t>
            </a:r>
            <a:r>
              <a:rPr lang="en-US" sz="2800" dirty="0" smtClean="0"/>
              <a:t> </a:t>
            </a:r>
            <a:r>
              <a:rPr lang="en-US" sz="2800" dirty="0" err="1" smtClean="0"/>
              <a:t>öngörebilmeyi</a:t>
            </a:r>
            <a:r>
              <a:rPr lang="en-US" sz="2800" dirty="0" smtClean="0"/>
              <a:t> </a:t>
            </a:r>
            <a:endParaRPr lang="tr-TR" sz="2800" dirty="0" smtClean="0"/>
          </a:p>
          <a:p>
            <a:pPr>
              <a:buNone/>
            </a:pPr>
            <a:r>
              <a:rPr lang="en-US" sz="2800" dirty="0" err="1" smtClean="0"/>
              <a:t>gerektirir</a:t>
            </a:r>
            <a:r>
              <a:rPr lang="en-US" sz="2800" dirty="0" smtClean="0"/>
              <a:t>. Bu </a:t>
            </a:r>
            <a:r>
              <a:rPr lang="en-US" sz="2800" dirty="0" err="1" smtClean="0"/>
              <a:t>süreçlerden</a:t>
            </a:r>
            <a:r>
              <a:rPr lang="en-US" sz="2800" dirty="0" smtClean="0"/>
              <a:t> her </a:t>
            </a:r>
            <a:r>
              <a:rPr lang="en-US" sz="2800" dirty="0" err="1" smtClean="0"/>
              <a:t>hangi</a:t>
            </a:r>
            <a:r>
              <a:rPr lang="en-US" sz="2800" dirty="0" smtClean="0"/>
              <a:t> </a:t>
            </a:r>
            <a:r>
              <a:rPr lang="en-US" sz="2800" dirty="0" err="1" smtClean="0"/>
              <a:t>birisinde</a:t>
            </a:r>
            <a:r>
              <a:rPr lang="en-US" sz="2800" dirty="0" smtClean="0"/>
              <a:t> </a:t>
            </a:r>
            <a:r>
              <a:rPr lang="en-US" sz="2800" dirty="0" err="1" smtClean="0"/>
              <a:t>yaşanan</a:t>
            </a:r>
            <a:r>
              <a:rPr lang="en-US" sz="2800" dirty="0" smtClean="0"/>
              <a:t> </a:t>
            </a:r>
            <a:r>
              <a:rPr lang="en-US" sz="2800" dirty="0" err="1" smtClean="0"/>
              <a:t>bir</a:t>
            </a:r>
            <a:r>
              <a:rPr lang="en-US" sz="2800" dirty="0" smtClean="0"/>
              <a:t> </a:t>
            </a:r>
            <a:r>
              <a:rPr lang="en-US" sz="2800" dirty="0" err="1" smtClean="0"/>
              <a:t>aksama</a:t>
            </a:r>
            <a:r>
              <a:rPr lang="en-US" sz="2800" dirty="0" smtClean="0"/>
              <a:t> </a:t>
            </a:r>
            <a:r>
              <a:rPr lang="en-US" sz="2800" dirty="0" err="1" smtClean="0"/>
              <a:t>kararsız</a:t>
            </a:r>
            <a:r>
              <a:rPr lang="en-US" sz="2800" dirty="0" smtClean="0"/>
              <a:t> </a:t>
            </a:r>
            <a:r>
              <a:rPr lang="en-US" sz="2800" dirty="0" err="1" smtClean="0"/>
              <a:t>kalma</a:t>
            </a:r>
            <a:r>
              <a:rPr lang="en-US" sz="2800" dirty="0" smtClean="0"/>
              <a:t> </a:t>
            </a:r>
            <a:r>
              <a:rPr lang="en-US" sz="2800" dirty="0" err="1" smtClean="0"/>
              <a:t>sonucu</a:t>
            </a:r>
            <a:r>
              <a:rPr lang="en-US" sz="2800" dirty="0" smtClean="0"/>
              <a:t> </a:t>
            </a:r>
            <a:r>
              <a:rPr lang="en-US" sz="2800" dirty="0" err="1" smtClean="0"/>
              <a:t>yaratır</a:t>
            </a:r>
            <a:r>
              <a:rPr lang="tr-TR" sz="2800" dirty="0" smtClean="0"/>
              <a:t>. </a:t>
            </a:r>
          </a:p>
          <a:p>
            <a:pPr>
              <a:buNone/>
            </a:pPr>
            <a:r>
              <a:rPr lang="tr-TR" sz="2800" dirty="0" smtClean="0"/>
              <a:t>Bu aksaklığı gidermek için </a:t>
            </a:r>
            <a:r>
              <a:rPr lang="tr-TR" sz="2800" b="1" dirty="0" smtClean="0"/>
              <a:t>“Karar Verme Unsurları”nı</a:t>
            </a:r>
            <a:r>
              <a:rPr lang="tr-TR" sz="2800" dirty="0" smtClean="0"/>
              <a:t> bilmek gerekir.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heckerboard(across)">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heckerboard(across)">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checkerboard(across)">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checkerboard(across)">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52400" y="228600"/>
            <a:ext cx="8763000" cy="6400800"/>
          </a:xfrm>
        </p:spPr>
        <p:txBody>
          <a:bodyPr/>
          <a:lstStyle/>
          <a:p>
            <a:pPr algn="ctr">
              <a:buNone/>
            </a:pPr>
            <a:r>
              <a:rPr lang="tr-TR" dirty="0" smtClean="0"/>
              <a:t>KARAR VERME UNSURLARI</a:t>
            </a:r>
          </a:p>
          <a:p>
            <a:pPr marL="514350" indent="-514350">
              <a:buAutoNum type="alphaUcPeriod"/>
            </a:pPr>
            <a:r>
              <a:rPr lang="tr-TR" b="1" dirty="0" smtClean="0"/>
              <a:t>Karar Ortamı </a:t>
            </a:r>
          </a:p>
          <a:p>
            <a:pPr marL="514350" indent="-514350">
              <a:buNone/>
            </a:pPr>
            <a:r>
              <a:rPr lang="tr-TR" dirty="0" smtClean="0"/>
              <a:t>Bu ortam, karar verme anındaki bilgilerden, ilgili seçeneklerden, beklentilerden ve değerlerden oluşur.</a:t>
            </a:r>
          </a:p>
          <a:p>
            <a:pPr marL="514350" indent="-514350">
              <a:buAutoNum type="alphaUcPeriod" startAt="2"/>
            </a:pPr>
            <a:r>
              <a:rPr lang="tr-TR" b="1" dirty="0" smtClean="0"/>
              <a:t>Bilgi Miktarı</a:t>
            </a:r>
          </a:p>
          <a:p>
            <a:pPr marL="514350" indent="-514350">
              <a:buNone/>
            </a:pPr>
            <a:r>
              <a:rPr lang="tr-TR" dirty="0" smtClean="0"/>
              <a:t>Karar verilmesi gereken konuyla ilgili kısa zamanda çok fazla bilgi elde etmek kişinin eski bilgilerini unutturabilir. Bu sebeple bilgiler daha geniş bir zaman diliminde benimsenerek yeni bilgiler eski bilgilerin üzerine inşa edilmelidir.</a:t>
            </a:r>
          </a:p>
          <a:p>
            <a:pPr marL="514350" indent="-514350">
              <a:buAutoNum type="alphaUcPeriod" startAt="3"/>
            </a:pPr>
            <a:r>
              <a:rPr lang="tr-TR" b="1" dirty="0" smtClean="0"/>
              <a:t>Karar Akıntıları</a:t>
            </a:r>
          </a:p>
          <a:p>
            <a:pPr marL="514350" indent="-514350">
              <a:buNone/>
            </a:pPr>
            <a:r>
              <a:rPr lang="tr-TR" dirty="0" smtClean="0"/>
              <a:t>Çoğu karar daha önce verilen kararların  ışığında alınılması da değerlendirilmesi ve ders çıkarılması gereken durumlardan biridir.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heckerboard(across)">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heckerboard(across)">
                                      <p:cBhvr>
                                        <p:cTn id="15" dur="500"/>
                                        <p:tgtEl>
                                          <p:spTgt spid="3">
                                            <p:txEl>
                                              <p:pRg st="3" end="3"/>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checkerboard(across)">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checkerboard(across)">
                                      <p:cBhvr>
                                        <p:cTn id="23" dur="500"/>
                                        <p:tgtEl>
                                          <p:spTgt spid="3">
                                            <p:txEl>
                                              <p:pRg st="5" end="5"/>
                                            </p:txEl>
                                          </p:spTgt>
                                        </p:tgtEl>
                                      </p:cBhvr>
                                    </p:animEffect>
                                  </p:childTnLst>
                                </p:cTn>
                              </p:par>
                              <p:par>
                                <p:cTn id="24" presetID="5" presetClass="entr" presetSubtype="1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checkerboard(across)">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52400" y="228600"/>
            <a:ext cx="8763000" cy="6400800"/>
          </a:xfrm>
        </p:spPr>
        <p:txBody>
          <a:bodyPr>
            <a:normAutofit fontScale="92500" lnSpcReduction="10000"/>
          </a:bodyPr>
          <a:lstStyle/>
          <a:p>
            <a:pPr algn="ctr">
              <a:buNone/>
            </a:pPr>
            <a:r>
              <a:rPr lang="tr-TR" dirty="0" smtClean="0"/>
              <a:t>KARAR VERME STRATEJİLERİ </a:t>
            </a:r>
          </a:p>
          <a:p>
            <a:pPr>
              <a:buNone/>
            </a:pPr>
            <a:r>
              <a:rPr lang="tr-TR" sz="2800" b="1" dirty="0" smtClean="0"/>
              <a:t>İçtepisel Karar Vericiler: </a:t>
            </a:r>
            <a:r>
              <a:rPr lang="tr-TR" sz="2800" dirty="0" smtClean="0"/>
              <a:t>Seçenekler üzerinde yeterince düşünülmeden, içten gelindiği gibi karar verilen stratejidir. Bu kişiler karar verirken duygularının doğruya götüreceğine inanır ve hoşlarına giden seçeneğe yönelirler.</a:t>
            </a:r>
          </a:p>
          <a:p>
            <a:pPr>
              <a:buNone/>
            </a:pPr>
            <a:endParaRPr lang="tr-TR" sz="2800" dirty="0" smtClean="0"/>
          </a:p>
          <a:p>
            <a:pPr>
              <a:buNone/>
            </a:pPr>
            <a:r>
              <a:rPr lang="tr-TR" sz="2800" b="1" dirty="0" smtClean="0"/>
              <a:t>Kaderci Karar Vericiler: </a:t>
            </a:r>
            <a:r>
              <a:rPr lang="tr-TR" sz="2800" dirty="0" smtClean="0"/>
              <a:t>Bu kişiler kararlarını çevresel olay veya koşullara ya da kaderlerine bırakırlar.</a:t>
            </a:r>
          </a:p>
          <a:p>
            <a:pPr>
              <a:buNone/>
            </a:pPr>
            <a:endParaRPr lang="tr-TR" sz="2800" dirty="0" smtClean="0"/>
          </a:p>
          <a:p>
            <a:pPr>
              <a:buNone/>
            </a:pPr>
            <a:r>
              <a:rPr lang="tr-TR" sz="2800" b="1" dirty="0" smtClean="0"/>
              <a:t>Boyun Eğici Karar Vericiler: </a:t>
            </a:r>
            <a:r>
              <a:rPr lang="tr-TR" sz="2800" dirty="0" smtClean="0"/>
              <a:t>Bu kişiler, kendi kararlarını verirken diğer kişilerin kendileri yerine karar vermelerini isterler. Diğer kişilerin planları ile hareket etme eğilimleri vardır.</a:t>
            </a:r>
          </a:p>
          <a:p>
            <a:pPr>
              <a:buNone/>
            </a:pPr>
            <a:endParaRPr lang="tr-TR" sz="2800" dirty="0" smtClean="0"/>
          </a:p>
          <a:p>
            <a:pPr>
              <a:buNone/>
            </a:pPr>
            <a:r>
              <a:rPr lang="tr-TR" sz="2800" b="1" dirty="0" smtClean="0"/>
              <a:t>Gerçekten Kaçan Karar Vericiler: </a:t>
            </a:r>
            <a:r>
              <a:rPr lang="tr-TR" sz="2800" dirty="0" smtClean="0"/>
              <a:t>Bireylerin bir karardan kaçındığı ya da bir cevap vermede araştırmadan saptıkları stratejilerdir.</a:t>
            </a:r>
          </a:p>
          <a:p>
            <a:pPr>
              <a:buNone/>
            </a:pPr>
            <a:endParaRPr lang="tr-TR" sz="2800" dirty="0" smtClean="0"/>
          </a:p>
          <a:p>
            <a:pPr>
              <a:buNone/>
            </a:pPr>
            <a:endParaRPr lang="tr-TR" sz="2800"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heckerboard(across)">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checkerboard(across)">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checkerboard(across)">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52400" y="228600"/>
            <a:ext cx="8763000" cy="6400800"/>
          </a:xfrm>
        </p:spPr>
        <p:txBody>
          <a:bodyPr>
            <a:normAutofit/>
          </a:bodyPr>
          <a:lstStyle/>
          <a:p>
            <a:pPr>
              <a:buNone/>
            </a:pPr>
            <a:r>
              <a:rPr lang="tr-TR" sz="2800" b="1" dirty="0" smtClean="0"/>
              <a:t>Erteleyici Karar Vericiler: </a:t>
            </a:r>
            <a:r>
              <a:rPr lang="tr-TR" sz="2800" dirty="0" smtClean="0"/>
              <a:t>Bu kişiler, problemle ilgili yaklaşma biçimini ve düşüncelerini sürekli ertelerler.</a:t>
            </a:r>
          </a:p>
          <a:p>
            <a:pPr>
              <a:buNone/>
            </a:pPr>
            <a:endParaRPr lang="tr-TR" sz="2800" dirty="0" smtClean="0"/>
          </a:p>
          <a:p>
            <a:pPr>
              <a:buNone/>
            </a:pPr>
            <a:r>
              <a:rPr lang="tr-TR" sz="2800" b="1" dirty="0" smtClean="0"/>
              <a:t>Kararsız Karar Vericiler: </a:t>
            </a:r>
            <a:r>
              <a:rPr lang="tr-TR" sz="2800" dirty="0" smtClean="0"/>
              <a:t>Bu stratejide karar verenler, verdiği kararı değiştirmek istemekte ve hiçbir karardan memnun olmamaktadırlar.</a:t>
            </a:r>
          </a:p>
          <a:p>
            <a:pPr>
              <a:buNone/>
            </a:pPr>
            <a:endParaRPr lang="tr-TR" sz="2800" b="1" dirty="0" smtClean="0"/>
          </a:p>
          <a:p>
            <a:pPr>
              <a:buNone/>
            </a:pPr>
            <a:r>
              <a:rPr lang="tr-TR" sz="2800" b="1" dirty="0" smtClean="0"/>
              <a:t>Riske Girmek İstemeyen Karar Vericiler: </a:t>
            </a:r>
            <a:r>
              <a:rPr lang="tr-TR" sz="2800" dirty="0" smtClean="0"/>
              <a:t>Bu stratejide karar veren bireyler, risk düzeyi en düşük olanların kavranması ile alternatifleri sürekli eleyerek hareket ederler.</a:t>
            </a:r>
          </a:p>
          <a:p>
            <a:pPr>
              <a:buNone/>
            </a:pPr>
            <a:endParaRPr lang="tr-TR" sz="2800" dirty="0" smtClean="0"/>
          </a:p>
          <a:p>
            <a:pPr>
              <a:buNone/>
            </a:pPr>
            <a:r>
              <a:rPr lang="tr-TR" sz="2800" b="1" dirty="0" smtClean="0"/>
              <a:t>Bağımsız Karar Vericiler: </a:t>
            </a:r>
            <a:r>
              <a:rPr lang="tr-TR" sz="2800" dirty="0" smtClean="0"/>
              <a:t>Bu bireyler karar verirken başka kişilerden etkilenmeden kendi kendilerine karar verirler.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checkerboard(across)">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04800" y="304800"/>
            <a:ext cx="8839200" cy="6324600"/>
          </a:xfrm>
        </p:spPr>
        <p:txBody>
          <a:bodyPr/>
          <a:lstStyle/>
          <a:p>
            <a:pPr algn="ctr">
              <a:buNone/>
            </a:pPr>
            <a:endParaRPr lang="tr-TR" dirty="0" smtClean="0"/>
          </a:p>
          <a:p>
            <a:pPr algn="ctr">
              <a:buNone/>
            </a:pPr>
            <a:endParaRPr lang="tr-TR" dirty="0" smtClean="0"/>
          </a:p>
          <a:p>
            <a:pPr algn="ctr">
              <a:buNone/>
            </a:pPr>
            <a:endParaRPr lang="tr-TR" dirty="0" smtClean="0"/>
          </a:p>
          <a:p>
            <a:pPr algn="ctr">
              <a:buNone/>
            </a:pPr>
            <a:endParaRPr lang="tr-TR" dirty="0" smtClean="0"/>
          </a:p>
          <a:p>
            <a:pPr algn="ctr">
              <a:buNone/>
            </a:pPr>
            <a:r>
              <a:rPr lang="tr-TR" b="1" dirty="0" smtClean="0"/>
              <a:t>Tüm bu karar verme becerileri zaman zaman insanların tercih ettiği karar mekanizmalarıdır. Lakin bunların çok nadir kullanılmasının önemini vurgulayarak genel anlamda Rasyonel Karar Verme Becerisi’nin kullanılması önem teşkil etmektedir.</a:t>
            </a:r>
            <a:endParaRPr lang="en-US"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52400" y="228600"/>
            <a:ext cx="8763000" cy="6400800"/>
          </a:xfrm>
        </p:spPr>
        <p:txBody>
          <a:bodyPr>
            <a:normAutofit lnSpcReduction="10000"/>
          </a:bodyPr>
          <a:lstStyle/>
          <a:p>
            <a:pPr>
              <a:buNone/>
            </a:pPr>
            <a:r>
              <a:rPr lang="tr-TR" sz="2800" b="1" dirty="0" smtClean="0"/>
              <a:t>Rasyonel Karar Vericiler: </a:t>
            </a:r>
          </a:p>
          <a:p>
            <a:pPr>
              <a:buFontTx/>
              <a:buChar char="-"/>
            </a:pPr>
            <a:r>
              <a:rPr lang="tr-TR" sz="2800" dirty="0" smtClean="0"/>
              <a:t>Bu kişiler, biliş ve duyguları arasında bazı dengelemeler ile akılcı bir yaklaşımı temel alırlar. </a:t>
            </a:r>
          </a:p>
          <a:p>
            <a:pPr>
              <a:buFontTx/>
              <a:buChar char="-"/>
            </a:pPr>
            <a:r>
              <a:rPr lang="tr-TR" sz="2800" dirty="0" smtClean="0"/>
              <a:t>Seçenekleri birbirleri ile karsılaştırabilmekte, ya birini diğerine tercih etmekte ya da her iki seçeneği eşit olarak değerlendirebilmektedirler. </a:t>
            </a:r>
          </a:p>
          <a:p>
            <a:pPr>
              <a:buFontTx/>
              <a:buChar char="-"/>
            </a:pPr>
            <a:r>
              <a:rPr lang="tr-TR" sz="2800" dirty="0" smtClean="0"/>
              <a:t>Mantıklı karar veren bireyler, akılcı ve sistematik bir mantıksal düzenleme becerisine sahiptirler. </a:t>
            </a:r>
          </a:p>
          <a:p>
            <a:pPr>
              <a:buFontTx/>
              <a:buChar char="-"/>
            </a:pPr>
            <a:r>
              <a:rPr lang="tr-TR" sz="2800" dirty="0" smtClean="0"/>
              <a:t>Kendilerine en fazla yarar getirecek olan seçeneği kabul etmekte ve belli ölçüde de risk almaktadırlar.</a:t>
            </a:r>
          </a:p>
          <a:p>
            <a:pPr>
              <a:buFontTx/>
              <a:buChar char="-"/>
            </a:pPr>
            <a:r>
              <a:rPr lang="tr-TR" sz="2800" dirty="0" smtClean="0"/>
              <a:t>Bu kişiler istişare eden farklı fikirlere önem veren; lakin nihayetinde kararı bağımsız bir şekilde verebilen kişilerdir.</a:t>
            </a:r>
          </a:p>
          <a:p>
            <a:pPr>
              <a:buFontTx/>
              <a:buChar char="-"/>
            </a:pPr>
            <a:r>
              <a:rPr lang="tr-TR" sz="2800" dirty="0" smtClean="0"/>
              <a:t>Bu kişiler karar verme basamaklarını etkin bir şekilde kullanırlar.</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68</TotalTime>
  <Words>493</Words>
  <Application>Microsoft Office PowerPoint</Application>
  <PresentationFormat>Ekran Gösterisi (4:3)</PresentationFormat>
  <Paragraphs>65</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Hisse Senedi</vt:lpstr>
      <vt:lpstr>KARAR VERME BECERİLERİ</vt:lpstr>
      <vt:lpstr>Slayt 2</vt:lpstr>
      <vt:lpstr>Slayt 3</vt:lpstr>
      <vt:lpstr>Slayt 4</vt:lpstr>
      <vt:lpstr>Slayt 5</vt:lpstr>
      <vt:lpstr>Slayt 6</vt:lpstr>
      <vt:lpstr>Slayt 7</vt:lpstr>
      <vt:lpstr>Slayt 8</vt:lpstr>
      <vt:lpstr>Slayt 9</vt:lpstr>
      <vt:lpstr>Slayt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KARAR VERME BECERİLERİ</dc:title>
  <dc:creator>picosoft</dc:creator>
  <cp:lastModifiedBy>ekal 2. kat</cp:lastModifiedBy>
  <cp:revision>12</cp:revision>
  <dcterms:created xsi:type="dcterms:W3CDTF">2020-09-15T22:03:52Z</dcterms:created>
  <dcterms:modified xsi:type="dcterms:W3CDTF">2020-11-25T12:22:57Z</dcterms:modified>
</cp:coreProperties>
</file>