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58" r:id="rId8"/>
    <p:sldId id="267" r:id="rId9"/>
    <p:sldId id="263" r:id="rId10"/>
    <p:sldId id="264"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E6CA06BE-54C4-47AF-90AD-0CA9B45857E9}" type="datetimeFigureOut">
              <a:rPr lang="tr-TR" smtClean="0"/>
              <a:t>25.03.2021</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8082A4EF-C460-4823-92C9-A3B0AB3A361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6CA06BE-54C4-47AF-90AD-0CA9B45857E9}" type="datetimeFigureOut">
              <a:rPr lang="tr-TR" smtClean="0"/>
              <a:t>25.03.2021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82A4EF-C460-4823-92C9-A3B0AB3A361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6CA06BE-54C4-47AF-90AD-0CA9B45857E9}" type="datetimeFigureOut">
              <a:rPr lang="tr-TR" smtClean="0"/>
              <a:t>25.03.2021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82A4EF-C460-4823-92C9-A3B0AB3A361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E6CA06BE-54C4-47AF-90AD-0CA9B45857E9}" type="datetimeFigureOut">
              <a:rPr lang="tr-TR" smtClean="0"/>
              <a:t>25.03.2021</a:t>
            </a:fld>
            <a:endParaRPr lang="tr-TR"/>
          </a:p>
        </p:txBody>
      </p:sp>
      <p:sp>
        <p:nvSpPr>
          <p:cNvPr id="9" name="Slayt Numarası Yer Tutucusu 8"/>
          <p:cNvSpPr>
            <a:spLocks noGrp="1"/>
          </p:cNvSpPr>
          <p:nvPr>
            <p:ph type="sldNum" sz="quarter" idx="15"/>
          </p:nvPr>
        </p:nvSpPr>
        <p:spPr/>
        <p:txBody>
          <a:bodyPr rtlCol="0"/>
          <a:lstStyle/>
          <a:p>
            <a:fld id="{8082A4EF-C460-4823-92C9-A3B0AB3A361A}"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E6CA06BE-54C4-47AF-90AD-0CA9B45857E9}" type="datetimeFigureOut">
              <a:rPr lang="tr-TR" smtClean="0"/>
              <a:t>25.03.2021</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8082A4EF-C460-4823-92C9-A3B0AB3A361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E6CA06BE-54C4-47AF-90AD-0CA9B45857E9}" type="datetimeFigureOut">
              <a:rPr lang="tr-TR" smtClean="0"/>
              <a:t>25.03.2021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82A4EF-C460-4823-92C9-A3B0AB3A361A}"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E6CA06BE-54C4-47AF-90AD-0CA9B45857E9}" type="datetimeFigureOut">
              <a:rPr lang="tr-TR" smtClean="0"/>
              <a:t>25.03.2021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082A4EF-C460-4823-92C9-A3B0AB3A361A}"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E6CA06BE-54C4-47AF-90AD-0CA9B45857E9}" type="datetimeFigureOut">
              <a:rPr lang="tr-TR" smtClean="0"/>
              <a:t>25.03.2021</a:t>
            </a:fld>
            <a:endParaRPr lang="tr-TR"/>
          </a:p>
        </p:txBody>
      </p:sp>
      <p:sp>
        <p:nvSpPr>
          <p:cNvPr id="7" name="Slayt Numarası Yer Tutucusu 6"/>
          <p:cNvSpPr>
            <a:spLocks noGrp="1"/>
          </p:cNvSpPr>
          <p:nvPr>
            <p:ph type="sldNum" sz="quarter" idx="11"/>
          </p:nvPr>
        </p:nvSpPr>
        <p:spPr/>
        <p:txBody>
          <a:bodyPr rtlCol="0"/>
          <a:lstStyle/>
          <a:p>
            <a:fld id="{8082A4EF-C460-4823-92C9-A3B0AB3A361A}"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6CA06BE-54C4-47AF-90AD-0CA9B45857E9}" type="datetimeFigureOut">
              <a:rPr lang="tr-TR" smtClean="0"/>
              <a:t>25.03.2021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082A4EF-C460-4823-92C9-A3B0AB3A361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E6CA06BE-54C4-47AF-90AD-0CA9B45857E9}" type="datetimeFigureOut">
              <a:rPr lang="tr-TR" smtClean="0"/>
              <a:t>25.03.2021</a:t>
            </a:fld>
            <a:endParaRPr lang="tr-TR"/>
          </a:p>
        </p:txBody>
      </p:sp>
      <p:sp>
        <p:nvSpPr>
          <p:cNvPr id="22" name="Slayt Numarası Yer Tutucusu 21"/>
          <p:cNvSpPr>
            <a:spLocks noGrp="1"/>
          </p:cNvSpPr>
          <p:nvPr>
            <p:ph type="sldNum" sz="quarter" idx="15"/>
          </p:nvPr>
        </p:nvSpPr>
        <p:spPr/>
        <p:txBody>
          <a:bodyPr rtlCol="0"/>
          <a:lstStyle/>
          <a:p>
            <a:fld id="{8082A4EF-C460-4823-92C9-A3B0AB3A361A}"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E6CA06BE-54C4-47AF-90AD-0CA9B45857E9}" type="datetimeFigureOut">
              <a:rPr lang="tr-TR" smtClean="0"/>
              <a:t>25.03.2021</a:t>
            </a:fld>
            <a:endParaRPr lang="tr-TR"/>
          </a:p>
        </p:txBody>
      </p:sp>
      <p:sp>
        <p:nvSpPr>
          <p:cNvPr id="18" name="Slayt Numarası Yer Tutucusu 17"/>
          <p:cNvSpPr>
            <a:spLocks noGrp="1"/>
          </p:cNvSpPr>
          <p:nvPr>
            <p:ph type="sldNum" sz="quarter" idx="11"/>
          </p:nvPr>
        </p:nvSpPr>
        <p:spPr/>
        <p:txBody>
          <a:bodyPr rtlCol="0"/>
          <a:lstStyle/>
          <a:p>
            <a:fld id="{8082A4EF-C460-4823-92C9-A3B0AB3A361A}"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6CA06BE-54C4-47AF-90AD-0CA9B45857E9}" type="datetimeFigureOut">
              <a:rPr lang="tr-TR" smtClean="0"/>
              <a:t>25.03.2021</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082A4EF-C460-4823-92C9-A3B0AB3A361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ÖZGÜVENİMİZİ GELİŞTİREBİLMEK</a:t>
            </a:r>
            <a:endParaRPr lang="tr-TR" dirty="0"/>
          </a:p>
        </p:txBody>
      </p:sp>
      <p:sp>
        <p:nvSpPr>
          <p:cNvPr id="3" name="Alt Başlık 2"/>
          <p:cNvSpPr>
            <a:spLocks noGrp="1"/>
          </p:cNvSpPr>
          <p:nvPr>
            <p:ph type="subTitle" idx="1"/>
          </p:nvPr>
        </p:nvSpPr>
        <p:spPr/>
        <p:txBody>
          <a:bodyPr/>
          <a:lstStyle/>
          <a:p>
            <a:r>
              <a:rPr lang="tr-TR" dirty="0" smtClean="0"/>
              <a:t>YUSUF UYSAL</a:t>
            </a:r>
          </a:p>
          <a:p>
            <a:r>
              <a:rPr lang="tr-TR" dirty="0" smtClean="0"/>
              <a:t>ESENYURT KIRAÇ ANADOLU LİSESİ</a:t>
            </a:r>
          </a:p>
          <a:p>
            <a:r>
              <a:rPr lang="tr-TR" dirty="0" smtClean="0"/>
              <a:t>OKUL PSİKOLOJİK DANIŞMANI</a:t>
            </a:r>
            <a:endParaRPr lang="tr-TR" dirty="0"/>
          </a:p>
        </p:txBody>
      </p:sp>
    </p:spTree>
    <p:extLst>
      <p:ext uri="{BB962C8B-B14F-4D97-AF65-F5344CB8AC3E}">
        <p14:creationId xmlns:p14="http://schemas.microsoft.com/office/powerpoint/2010/main" val="4078202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88640"/>
            <a:ext cx="8784976" cy="6552728"/>
          </a:xfrm>
        </p:spPr>
        <p:txBody>
          <a:bodyPr/>
          <a:lstStyle/>
          <a:p>
            <a:pPr marL="0" indent="0">
              <a:buNone/>
            </a:pPr>
            <a:r>
              <a:rPr lang="tr-TR" dirty="0" smtClean="0">
                <a:solidFill>
                  <a:srgbClr val="FF0000"/>
                </a:solidFill>
              </a:rPr>
              <a:t>ÖZGÜVENİ DAHA SAĞLAM KILANLAR NELERDİR?</a:t>
            </a:r>
          </a:p>
          <a:p>
            <a:pPr marL="0" indent="0" algn="ctr">
              <a:buNone/>
            </a:pPr>
            <a:r>
              <a:rPr lang="tr-TR" dirty="0" smtClean="0">
                <a:solidFill>
                  <a:srgbClr val="FF0000"/>
                </a:solidFill>
              </a:rPr>
              <a:t>ÖĞRENMEK</a:t>
            </a:r>
          </a:p>
          <a:p>
            <a:pPr marL="0" indent="0">
              <a:buNone/>
            </a:pPr>
            <a:r>
              <a:rPr lang="tr-TR" dirty="0" smtClean="0"/>
              <a:t>- Öğrenilenleri hayata geçirebilmek,</a:t>
            </a:r>
          </a:p>
          <a:p>
            <a:pPr>
              <a:buFontTx/>
              <a:buChar char="-"/>
            </a:pPr>
            <a:r>
              <a:rPr lang="tr-TR" dirty="0" smtClean="0"/>
              <a:t>Hata yapmaktan korkmamak,</a:t>
            </a:r>
          </a:p>
          <a:p>
            <a:pPr>
              <a:buFontTx/>
              <a:buChar char="-"/>
            </a:pPr>
            <a:r>
              <a:rPr lang="tr-TR" dirty="0" smtClean="0"/>
              <a:t>Kelime haznemizi geliştirebilmek,</a:t>
            </a:r>
          </a:p>
          <a:p>
            <a:pPr>
              <a:buFontTx/>
              <a:buChar char="-"/>
            </a:pPr>
            <a:r>
              <a:rPr lang="tr-TR" dirty="0" smtClean="0"/>
              <a:t>Tecrübe edinmek,</a:t>
            </a:r>
          </a:p>
          <a:p>
            <a:pPr>
              <a:buFontTx/>
              <a:buChar char="-"/>
            </a:pPr>
            <a:r>
              <a:rPr lang="tr-TR" dirty="0" smtClean="0"/>
              <a:t>İyi olduğum alanları keşfedebilmek</a:t>
            </a:r>
          </a:p>
          <a:p>
            <a:pPr marL="0" indent="0">
              <a:buNone/>
            </a:pPr>
            <a:endParaRPr lang="tr-TR" dirty="0"/>
          </a:p>
          <a:p>
            <a:pPr marL="0" indent="0">
              <a:buNone/>
            </a:pPr>
            <a:r>
              <a:rPr lang="tr-TR" dirty="0" smtClean="0"/>
              <a:t>ÖZGÜVENİMİZİ İSPATLAMAK İÇİN KİMSEYİ GEÇMEYE ÇALIŞMAMAK!!!</a:t>
            </a:r>
            <a:endParaRPr lang="tr-TR" dirty="0"/>
          </a:p>
        </p:txBody>
      </p:sp>
    </p:spTree>
    <p:extLst>
      <p:ext uri="{BB962C8B-B14F-4D97-AF65-F5344CB8AC3E}">
        <p14:creationId xmlns:p14="http://schemas.microsoft.com/office/powerpoint/2010/main" val="221436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16632"/>
            <a:ext cx="8784976" cy="6741368"/>
          </a:xfrm>
        </p:spPr>
        <p:txBody>
          <a:bodyPr/>
          <a:lstStyle/>
          <a:p>
            <a:pPr marL="0" indent="0">
              <a:buNone/>
            </a:pPr>
            <a:r>
              <a:rPr lang="tr-TR" dirty="0" smtClean="0"/>
              <a:t>Stres Yönetimi</a:t>
            </a:r>
          </a:p>
          <a:p>
            <a:pPr>
              <a:buFontTx/>
              <a:buChar char="-"/>
            </a:pPr>
            <a:r>
              <a:rPr lang="tr-TR" dirty="0" smtClean="0"/>
              <a:t>Stresi eksiğimiz </a:t>
            </a:r>
            <a:r>
              <a:rPr lang="tr-TR" dirty="0" smtClean="0"/>
              <a:t>olduğuna dair mesaj olarak yorumlama,</a:t>
            </a:r>
          </a:p>
          <a:p>
            <a:pPr>
              <a:buFontTx/>
              <a:buChar char="-"/>
            </a:pPr>
            <a:r>
              <a:rPr lang="tr-TR" dirty="0" smtClean="0"/>
              <a:t>Nefes kontrolü,</a:t>
            </a:r>
          </a:p>
          <a:p>
            <a:pPr>
              <a:buFontTx/>
              <a:buChar char="-"/>
            </a:pPr>
            <a:r>
              <a:rPr lang="tr-TR" dirty="0" smtClean="0"/>
              <a:t>Gevşeme egzersizleri</a:t>
            </a:r>
          </a:p>
          <a:p>
            <a:pPr>
              <a:buFontTx/>
              <a:buChar char="-"/>
            </a:pPr>
            <a:endParaRPr lang="tr-TR" dirty="0"/>
          </a:p>
          <a:p>
            <a:pPr>
              <a:buFontTx/>
              <a:buChar char="-"/>
            </a:pPr>
            <a:endParaRPr lang="tr-TR" dirty="0" smtClean="0"/>
          </a:p>
          <a:p>
            <a:pPr>
              <a:buFontTx/>
              <a:buChar char="-"/>
            </a:pPr>
            <a:endParaRPr lang="tr-TR" dirty="0"/>
          </a:p>
          <a:p>
            <a:pPr marL="0" indent="0">
              <a:buNone/>
            </a:pPr>
            <a:endParaRPr lang="tr-TR" dirty="0" smtClean="0"/>
          </a:p>
          <a:p>
            <a:pPr marL="0" indent="0">
              <a:buNone/>
            </a:pPr>
            <a:r>
              <a:rPr lang="tr-TR" dirty="0" smtClean="0"/>
              <a:t>YANİ ÖZGÜVEN TIKANAN BORULARI AÇARKEN KULLANDIĞIMIZ LAVABO AÇICILARDIR.</a:t>
            </a:r>
          </a:p>
          <a:p>
            <a:pPr marL="0" indent="0">
              <a:buNone/>
            </a:pPr>
            <a:endParaRPr lang="tr-TR" dirty="0"/>
          </a:p>
          <a:p>
            <a:pPr marL="0" indent="0">
              <a:buNone/>
            </a:pPr>
            <a:r>
              <a:rPr lang="tr-TR" dirty="0" smtClean="0"/>
              <a:t>BU DURUM </a:t>
            </a:r>
            <a:r>
              <a:rPr lang="tr-TR" dirty="0" smtClean="0"/>
              <a:t>DA, </a:t>
            </a:r>
            <a:r>
              <a:rPr lang="tr-TR" dirty="0" smtClean="0"/>
              <a:t>BAŞARISIZLIK DUYGUSUNA ASLA İZİN VERMEMEKLE ORTAYA ÇIKAR</a:t>
            </a:r>
            <a:r>
              <a:rPr lang="tr-TR" dirty="0" smtClean="0">
                <a:sym typeface="Wingdings" panose="05000000000000000000" pitchFamily="2" charset="2"/>
              </a:rPr>
              <a:t></a:t>
            </a:r>
            <a:endParaRPr lang="tr-TR" dirty="0"/>
          </a:p>
        </p:txBody>
      </p:sp>
    </p:spTree>
    <p:extLst>
      <p:ext uri="{BB962C8B-B14F-4D97-AF65-F5344CB8AC3E}">
        <p14:creationId xmlns:p14="http://schemas.microsoft.com/office/powerpoint/2010/main" val="277487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88640"/>
            <a:ext cx="8784976" cy="6552728"/>
          </a:xfrm>
        </p:spPr>
        <p:txBody>
          <a:bodyPr>
            <a:normAutofit/>
          </a:bodyPr>
          <a:lstStyle/>
          <a:p>
            <a:pPr marL="0" indent="0">
              <a:buNone/>
            </a:pPr>
            <a:r>
              <a:rPr lang="tr-TR" dirty="0" smtClean="0"/>
              <a:t>Bir gün dedesiyle torunu oturup sohbet etmişler.</a:t>
            </a:r>
          </a:p>
          <a:p>
            <a:pPr marL="0" indent="0">
              <a:buNone/>
            </a:pPr>
            <a:r>
              <a:rPr lang="tr-TR" dirty="0" smtClean="0"/>
              <a:t>Dede ‘‘İki Kurdun Masalı’’</a:t>
            </a:r>
            <a:r>
              <a:rPr lang="tr-TR" dirty="0" err="1" smtClean="0"/>
              <a:t>nı</a:t>
            </a:r>
            <a:r>
              <a:rPr lang="tr-TR" dirty="0" smtClean="0"/>
              <a:t> torununa anlatacağını ifade etmiş. Dede söze şöyle başlamış; ‘</a:t>
            </a:r>
          </a:p>
          <a:p>
            <a:pPr>
              <a:buFontTx/>
              <a:buChar char="-"/>
            </a:pPr>
            <a:r>
              <a:rPr lang="tr-TR" dirty="0" smtClean="0"/>
              <a:t>Bunlar, büyüdükçe insanların içerisinde birbirleriyle kıyasıya mücadele eden iki kurttur. Birinci kurt sevgiyi her şeyden çok önemseyen, nezaketin her şeyi satın aldığına inanan, iyilik yapmak için yolunu değiştiren, tebessüm etmeyi görev bilen bir yapıya sahipmiş.</a:t>
            </a:r>
          </a:p>
          <a:p>
            <a:pPr marL="0" indent="0">
              <a:buNone/>
            </a:pPr>
            <a:r>
              <a:rPr lang="tr-TR" dirty="0"/>
              <a:t> </a:t>
            </a:r>
            <a:r>
              <a:rPr lang="tr-TR" dirty="0" smtClean="0"/>
              <a:t>Diğer kurt ise başkalarına dişlerini göstererek tehditkar, öfkeli ve saldırgan bir yapıya sahipmiş. Çocuk dedesine sormuş;</a:t>
            </a:r>
          </a:p>
          <a:p>
            <a:pPr>
              <a:buFontTx/>
              <a:buChar char="-"/>
            </a:pPr>
            <a:r>
              <a:rPr lang="tr-TR" dirty="0" smtClean="0"/>
              <a:t>Dede bu iki kurdun mücadelesini kim kazanacak?</a:t>
            </a:r>
          </a:p>
          <a:p>
            <a:pPr marL="0" indent="0">
              <a:buNone/>
            </a:pPr>
            <a:r>
              <a:rPr lang="tr-TR" dirty="0" smtClean="0"/>
              <a:t>Dede gözlerinde hoşgörü ve yumuşak bir ses tonuyla cevap vermiş;</a:t>
            </a:r>
          </a:p>
          <a:p>
            <a:pPr marL="0" indent="0">
              <a:buNone/>
            </a:pPr>
            <a:r>
              <a:rPr lang="tr-TR" dirty="0" smtClean="0"/>
              <a:t>- SEN HANGİSİNİ BESLERSEN ONU… </a:t>
            </a:r>
            <a:endParaRPr lang="tr-TR" dirty="0"/>
          </a:p>
        </p:txBody>
      </p:sp>
    </p:spTree>
    <p:extLst>
      <p:ext uri="{BB962C8B-B14F-4D97-AF65-F5344CB8AC3E}">
        <p14:creationId xmlns:p14="http://schemas.microsoft.com/office/powerpoint/2010/main" val="126510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88640"/>
            <a:ext cx="8784976" cy="6552728"/>
          </a:xfrm>
        </p:spPr>
        <p:txBody>
          <a:bodyPr>
            <a:normAutofit/>
          </a:bodyPr>
          <a:lstStyle/>
          <a:p>
            <a:pPr marL="0" indent="0">
              <a:buNone/>
            </a:pPr>
            <a:r>
              <a:rPr lang="tr-TR" dirty="0" smtClean="0">
                <a:solidFill>
                  <a:srgbClr val="FF0000"/>
                </a:solidFill>
              </a:rPr>
              <a:t>Peki sizler </a:t>
            </a:r>
            <a:r>
              <a:rPr lang="tr-TR" dirty="0" smtClean="0">
                <a:solidFill>
                  <a:srgbClr val="FF0000"/>
                </a:solidFill>
              </a:rPr>
              <a:t>neleri </a:t>
            </a:r>
            <a:r>
              <a:rPr lang="tr-TR" dirty="0" smtClean="0">
                <a:solidFill>
                  <a:srgbClr val="FF0000"/>
                </a:solidFill>
              </a:rPr>
              <a:t>besliyorsunuz?</a:t>
            </a:r>
          </a:p>
          <a:p>
            <a:pPr>
              <a:buFontTx/>
              <a:buChar char="-"/>
            </a:pPr>
            <a:r>
              <a:rPr lang="tr-TR" dirty="0" smtClean="0"/>
              <a:t>Düşüncelerimiz, </a:t>
            </a:r>
            <a:endParaRPr lang="tr-TR" dirty="0" smtClean="0"/>
          </a:p>
          <a:p>
            <a:pPr>
              <a:buFontTx/>
              <a:buChar char="-"/>
            </a:pPr>
            <a:r>
              <a:rPr lang="tr-TR" dirty="0" smtClean="0"/>
              <a:t>Hatıralarımız</a:t>
            </a:r>
            <a:r>
              <a:rPr lang="tr-TR" dirty="0" smtClean="0"/>
              <a:t>, </a:t>
            </a:r>
            <a:endParaRPr lang="tr-TR" dirty="0" smtClean="0"/>
          </a:p>
          <a:p>
            <a:pPr>
              <a:buFontTx/>
              <a:buChar char="-"/>
            </a:pPr>
            <a:r>
              <a:rPr lang="tr-TR" dirty="0" smtClean="0"/>
              <a:t>Kullandığımız </a:t>
            </a:r>
            <a:r>
              <a:rPr lang="tr-TR" dirty="0" smtClean="0"/>
              <a:t>sözcükler,</a:t>
            </a:r>
            <a:r>
              <a:rPr lang="tr-TR" b="1" dirty="0" smtClean="0"/>
              <a:t>(Olumluyu çağrıştıran sözcükler)</a:t>
            </a:r>
          </a:p>
          <a:p>
            <a:pPr marL="0" indent="0">
              <a:buNone/>
            </a:pPr>
            <a:endParaRPr lang="tr-TR" dirty="0"/>
          </a:p>
          <a:p>
            <a:pPr>
              <a:buFontTx/>
              <a:buChar char="-"/>
            </a:pPr>
            <a:endParaRPr lang="tr-TR" dirty="0" smtClean="0"/>
          </a:p>
          <a:p>
            <a:pPr>
              <a:buFontTx/>
              <a:buChar char="-"/>
            </a:pPr>
            <a:endParaRPr lang="tr-TR" dirty="0"/>
          </a:p>
          <a:p>
            <a:pPr marL="0" indent="0">
              <a:buNone/>
            </a:pPr>
            <a:r>
              <a:rPr lang="tr-TR" dirty="0" smtClean="0"/>
              <a:t>Şu bir gerçektir ki mutluluk bir olayda değil, kendimize dair algımızda saklıdır. Saklandığı yerden de bir şart altında çıkar.</a:t>
            </a:r>
          </a:p>
          <a:p>
            <a:pPr marL="0" indent="0" algn="ctr">
              <a:buNone/>
            </a:pPr>
            <a:r>
              <a:rPr lang="tr-TR" sz="5400" dirty="0" smtClean="0">
                <a:solidFill>
                  <a:srgbClr val="FF0000"/>
                </a:solidFill>
              </a:rPr>
              <a:t>GÜVENDEYSE !!!</a:t>
            </a:r>
            <a:endParaRPr lang="tr-TR" sz="5400" dirty="0">
              <a:solidFill>
                <a:srgbClr val="FF0000"/>
              </a:solidFill>
            </a:endParaRPr>
          </a:p>
        </p:txBody>
      </p:sp>
    </p:spTree>
    <p:extLst>
      <p:ext uri="{BB962C8B-B14F-4D97-AF65-F5344CB8AC3E}">
        <p14:creationId xmlns:p14="http://schemas.microsoft.com/office/powerpoint/2010/main" val="221436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88640"/>
            <a:ext cx="8784976" cy="6552728"/>
          </a:xfrm>
        </p:spPr>
        <p:txBody>
          <a:bodyPr/>
          <a:lstStyle/>
          <a:p>
            <a:pPr marL="0" indent="0">
              <a:buNone/>
            </a:pPr>
            <a:r>
              <a:rPr lang="tr-TR" dirty="0" smtClean="0"/>
              <a:t>Kim olduğumu cevaplayan ben değilsem, o zaman ben kimim?</a:t>
            </a:r>
          </a:p>
          <a:p>
            <a:pPr marL="0" indent="0">
              <a:buNone/>
            </a:pPr>
            <a:r>
              <a:rPr lang="tr-TR" dirty="0" smtClean="0"/>
              <a:t>İki kolu iki bacağı olmayan bir adam Güney Afrika’daki </a:t>
            </a:r>
            <a:r>
              <a:rPr lang="tr-TR" dirty="0" err="1" smtClean="0"/>
              <a:t>Klemanjaro</a:t>
            </a:r>
            <a:r>
              <a:rPr lang="tr-TR" dirty="0" smtClean="0"/>
              <a:t> Dağı’na çıkıyorken, o kişiye göre pek çok avantajı olan birçok insan neden şikayet eder?</a:t>
            </a:r>
          </a:p>
          <a:p>
            <a:pPr marL="0" indent="0">
              <a:buNone/>
            </a:pPr>
            <a:endParaRPr lang="tr-TR" dirty="0"/>
          </a:p>
          <a:p>
            <a:pPr marL="0" indent="0">
              <a:buNone/>
            </a:pPr>
            <a:r>
              <a:rPr lang="tr-TR" dirty="0" smtClean="0"/>
              <a:t>Bu özgüven nasıl bir şey ki birisine potansiyelinin hayal edemeyeceği bir noktaya çıkmasına yardımcı olurken, diğerinin bir arpa yol bile gitmesine izin vermiyor?</a:t>
            </a:r>
            <a:endParaRPr lang="tr-TR" dirty="0"/>
          </a:p>
        </p:txBody>
      </p:sp>
    </p:spTree>
    <p:extLst>
      <p:ext uri="{BB962C8B-B14F-4D97-AF65-F5344CB8AC3E}">
        <p14:creationId xmlns:p14="http://schemas.microsoft.com/office/powerpoint/2010/main" val="221436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88640"/>
            <a:ext cx="8784976" cy="6552728"/>
          </a:xfrm>
        </p:spPr>
        <p:txBody>
          <a:bodyPr/>
          <a:lstStyle/>
          <a:p>
            <a:pPr marL="0" indent="0">
              <a:buNone/>
            </a:pPr>
            <a:r>
              <a:rPr lang="tr-TR" dirty="0" smtClean="0">
                <a:solidFill>
                  <a:srgbClr val="FF0000"/>
                </a:solidFill>
              </a:rPr>
              <a:t>ÖZGÜVEN</a:t>
            </a:r>
          </a:p>
          <a:p>
            <a:pPr>
              <a:buFontTx/>
              <a:buChar char="-"/>
            </a:pPr>
            <a:r>
              <a:rPr lang="tr-TR" dirty="0" smtClean="0"/>
              <a:t>Ben varım diyebilmektir.</a:t>
            </a:r>
          </a:p>
          <a:p>
            <a:pPr>
              <a:buFontTx/>
              <a:buChar char="-"/>
            </a:pPr>
            <a:r>
              <a:rPr lang="tr-TR" dirty="0" smtClean="0"/>
              <a:t>Yapabilirim</a:t>
            </a:r>
          </a:p>
          <a:p>
            <a:pPr>
              <a:buFontTx/>
              <a:buChar char="-"/>
            </a:pPr>
            <a:r>
              <a:rPr lang="tr-TR" dirty="0" smtClean="0"/>
              <a:t>Başarısızlık beni yıldıramaz</a:t>
            </a:r>
          </a:p>
          <a:p>
            <a:pPr>
              <a:buFontTx/>
              <a:buChar char="-"/>
            </a:pPr>
            <a:r>
              <a:rPr lang="tr-TR" dirty="0" smtClean="0"/>
              <a:t>Mücadele benden sorulur</a:t>
            </a:r>
          </a:p>
          <a:p>
            <a:pPr>
              <a:buFontTx/>
              <a:buChar char="-"/>
            </a:pPr>
            <a:r>
              <a:rPr lang="tr-TR" dirty="0" smtClean="0"/>
              <a:t>Aramak</a:t>
            </a:r>
          </a:p>
          <a:p>
            <a:pPr>
              <a:buFontTx/>
              <a:buChar char="-"/>
            </a:pPr>
            <a:r>
              <a:rPr lang="tr-TR" dirty="0" smtClean="0"/>
              <a:t>Sormak</a:t>
            </a:r>
          </a:p>
          <a:p>
            <a:pPr>
              <a:buFontTx/>
              <a:buChar char="-"/>
            </a:pPr>
            <a:r>
              <a:rPr lang="tr-TR" dirty="0" smtClean="0"/>
              <a:t>Bulmak</a:t>
            </a:r>
          </a:p>
          <a:p>
            <a:pPr>
              <a:buFontTx/>
              <a:buChar char="-"/>
            </a:pPr>
            <a:r>
              <a:rPr lang="tr-TR" dirty="0" smtClean="0"/>
              <a:t>Denemek</a:t>
            </a:r>
          </a:p>
          <a:p>
            <a:pPr>
              <a:buFontTx/>
              <a:buChar char="-"/>
            </a:pPr>
            <a:r>
              <a:rPr lang="tr-TR" dirty="0" smtClean="0"/>
              <a:t>Sebat etmek</a:t>
            </a:r>
          </a:p>
          <a:p>
            <a:pPr>
              <a:buFontTx/>
              <a:buChar char="-"/>
            </a:pPr>
            <a:r>
              <a:rPr lang="tr-TR" dirty="0" smtClean="0"/>
              <a:t>Devam etmek</a:t>
            </a:r>
          </a:p>
          <a:p>
            <a:pPr marL="0" indent="0">
              <a:buNone/>
            </a:pPr>
            <a:endParaRPr lang="tr-TR" dirty="0"/>
          </a:p>
          <a:p>
            <a:pPr marL="0" indent="0">
              <a:buNone/>
            </a:pPr>
            <a:r>
              <a:rPr lang="tr-TR" dirty="0" smtClean="0"/>
              <a:t>Bunların her biri ÖZGÜVEN’İN PİK YAPMASINI SAĞLAR.</a:t>
            </a:r>
            <a:endParaRPr lang="tr-TR" dirty="0"/>
          </a:p>
        </p:txBody>
      </p:sp>
    </p:spTree>
    <p:extLst>
      <p:ext uri="{BB962C8B-B14F-4D97-AF65-F5344CB8AC3E}">
        <p14:creationId xmlns:p14="http://schemas.microsoft.com/office/powerpoint/2010/main" val="2214363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88640"/>
            <a:ext cx="8784976" cy="6552728"/>
          </a:xfrm>
        </p:spPr>
        <p:txBody>
          <a:bodyPr>
            <a:normAutofit fontScale="92500" lnSpcReduction="10000"/>
          </a:bodyPr>
          <a:lstStyle/>
          <a:p>
            <a:pPr marL="0" indent="0">
              <a:buNone/>
            </a:pPr>
            <a:r>
              <a:rPr lang="tr-TR" dirty="0" smtClean="0">
                <a:solidFill>
                  <a:srgbClr val="FF0000"/>
                </a:solidFill>
              </a:rPr>
              <a:t>ÖZGÜVENİ Oluşturan İki Kavram Vardır;</a:t>
            </a:r>
          </a:p>
          <a:p>
            <a:pPr marL="0" indent="0">
              <a:buNone/>
            </a:pPr>
            <a:r>
              <a:rPr lang="tr-TR" dirty="0" smtClean="0"/>
              <a:t>ÖZ, Benim potansiyelim ve benliğim</a:t>
            </a:r>
          </a:p>
          <a:p>
            <a:pPr marL="0" indent="0">
              <a:buNone/>
            </a:pPr>
            <a:r>
              <a:rPr lang="tr-TR" dirty="0" smtClean="0"/>
              <a:t>GÜVEN, Korku, çekinme ve kuşku duymadan inanma ve bağlanma duygusudur.</a:t>
            </a:r>
          </a:p>
          <a:p>
            <a:pPr marL="0" indent="0">
              <a:buNone/>
            </a:pPr>
            <a:endParaRPr lang="tr-TR" dirty="0"/>
          </a:p>
          <a:p>
            <a:pPr marL="0" indent="0">
              <a:buNone/>
            </a:pPr>
            <a:endParaRPr lang="tr-TR" dirty="0" smtClean="0"/>
          </a:p>
          <a:p>
            <a:pPr marL="0" indent="0">
              <a:buNone/>
            </a:pPr>
            <a:r>
              <a:rPr lang="tr-TR" dirty="0" smtClean="0"/>
              <a:t>Yani burada güvenilen şey;</a:t>
            </a:r>
          </a:p>
          <a:p>
            <a:pPr>
              <a:buFontTx/>
              <a:buChar char="-"/>
            </a:pPr>
            <a:r>
              <a:rPr lang="tr-TR" dirty="0" smtClean="0"/>
              <a:t>Nüfuzlu bir yakın,</a:t>
            </a:r>
          </a:p>
          <a:p>
            <a:pPr>
              <a:buFontTx/>
              <a:buChar char="-"/>
            </a:pPr>
            <a:r>
              <a:rPr lang="tr-TR" dirty="0" smtClean="0"/>
              <a:t>Bir akraba,</a:t>
            </a:r>
          </a:p>
          <a:p>
            <a:pPr>
              <a:buFontTx/>
              <a:buChar char="-"/>
            </a:pPr>
            <a:r>
              <a:rPr lang="tr-TR" dirty="0" smtClean="0"/>
              <a:t>Arkamızı kollayacak bir kişi</a:t>
            </a:r>
          </a:p>
          <a:p>
            <a:pPr>
              <a:buFontTx/>
              <a:buChar char="-"/>
            </a:pPr>
            <a:r>
              <a:rPr lang="tr-TR" dirty="0"/>
              <a:t>Y</a:t>
            </a:r>
            <a:r>
              <a:rPr lang="tr-TR" dirty="0" smtClean="0"/>
              <a:t>aptığım </a:t>
            </a:r>
            <a:r>
              <a:rPr lang="tr-TR" dirty="0" smtClean="0"/>
              <a:t>hatadan dolayı kendimizi küçümsemek, diğer insanları suçlamak ve vazgeçiyor olmak</a:t>
            </a:r>
          </a:p>
          <a:p>
            <a:pPr>
              <a:buFontTx/>
              <a:buChar char="-"/>
            </a:pPr>
            <a:r>
              <a:rPr lang="tr-TR" dirty="0" smtClean="0"/>
              <a:t>DEĞİLDİR.</a:t>
            </a:r>
          </a:p>
          <a:p>
            <a:pPr marL="0" indent="0">
              <a:buNone/>
            </a:pPr>
            <a:r>
              <a:rPr lang="tr-TR" dirty="0"/>
              <a:t> </a:t>
            </a:r>
            <a:r>
              <a:rPr lang="tr-TR" dirty="0" smtClean="0"/>
              <a:t>                            </a:t>
            </a:r>
          </a:p>
          <a:p>
            <a:pPr marL="0" indent="0">
              <a:buNone/>
            </a:pPr>
            <a:endParaRPr lang="tr-TR" dirty="0"/>
          </a:p>
          <a:p>
            <a:pPr marL="0" indent="0">
              <a:buNone/>
            </a:pPr>
            <a:r>
              <a:rPr lang="tr-TR" sz="4000" dirty="0" smtClean="0"/>
              <a:t>                   PEKİ NEDİR?</a:t>
            </a:r>
            <a:endParaRPr lang="tr-TR" sz="4000" dirty="0"/>
          </a:p>
        </p:txBody>
      </p:sp>
    </p:spTree>
    <p:extLst>
      <p:ext uri="{BB962C8B-B14F-4D97-AF65-F5344CB8AC3E}">
        <p14:creationId xmlns:p14="http://schemas.microsoft.com/office/powerpoint/2010/main" val="221436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88640"/>
            <a:ext cx="8784976" cy="6552728"/>
          </a:xfrm>
        </p:spPr>
        <p:txBody>
          <a:bodyPr>
            <a:normAutofit lnSpcReduction="10000"/>
          </a:bodyPr>
          <a:lstStyle/>
          <a:p>
            <a:pPr marL="0" indent="0">
              <a:buNone/>
            </a:pPr>
            <a:r>
              <a:rPr lang="tr-TR" dirty="0" smtClean="0"/>
              <a:t>Yeni deneyimler yaşamayı seven lakin ileriyi düşünme ve tüm olasılıkları hesaplama noktasında sorunlar yaşayan bir kurbağa vardı. Bir gün karnı çok acıktığında macera olsun diye kaymak dolu bir kaba atladı. Burada karnını doyurup biraz yüzdü. Artık oradan çıkma zamanı gelmişti ki kovanın kenarlarının çok dik olması ve ayakları kaymakla dolu olması kurbağanın oradan çıkmasını engelledi. Kendisini büyük bir açmazın içerisindeymiş gibi hissetti. Plansız ve </a:t>
            </a:r>
            <a:r>
              <a:rPr lang="tr-TR" dirty="0" err="1" smtClean="0"/>
              <a:t>dürtüsel</a:t>
            </a:r>
            <a:r>
              <a:rPr lang="tr-TR" dirty="0" smtClean="0"/>
              <a:t> bir hareket yaptığı için çok </a:t>
            </a:r>
            <a:r>
              <a:rPr lang="tr-TR" dirty="0" err="1" smtClean="0"/>
              <a:t>pişmansı</a:t>
            </a:r>
            <a:r>
              <a:rPr lang="tr-TR" dirty="0" smtClean="0"/>
              <a:t>. Artık o anlık pişmanlığı unutup oradan çıkmak için mücadele etmesi ve buradan kurtulduktan sonra da bir daha bu şekilde başını belaya sokacak bir durumun içerisine girmeyecek şekilde hayatını düzene sokması gerekecekti. Peki buradan nasıl çıkabilirdi?</a:t>
            </a:r>
          </a:p>
          <a:p>
            <a:pPr marL="0" indent="0">
              <a:buNone/>
            </a:pPr>
            <a:r>
              <a:rPr lang="tr-TR" dirty="0" smtClean="0"/>
              <a:t>Kurbağa yapmakta en iyi olduğu eylemi gerçekleştirdi. Yüzmeye başladı. Yüzdükçe kaymağın katılaştığını fark etti. Yoğun mücadeleden sonra kaymak sanki bir beton olmuştu. Sonrasında da bu beton olan kaymağın üzerinden zorlanmadan sıçrayarak kaptan kurtuldu.</a:t>
            </a:r>
            <a:endParaRPr lang="tr-TR" dirty="0"/>
          </a:p>
        </p:txBody>
      </p:sp>
    </p:spTree>
    <p:extLst>
      <p:ext uri="{BB962C8B-B14F-4D97-AF65-F5344CB8AC3E}">
        <p14:creationId xmlns:p14="http://schemas.microsoft.com/office/powerpoint/2010/main" val="221436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16632"/>
            <a:ext cx="7467600" cy="6357320"/>
          </a:xfrm>
        </p:spPr>
        <p:txBody>
          <a:bodyPr/>
          <a:lstStyle/>
          <a:p>
            <a:endParaRPr lang="tr-TR" dirty="0" smtClean="0"/>
          </a:p>
          <a:p>
            <a:endParaRPr lang="tr-TR" dirty="0"/>
          </a:p>
          <a:p>
            <a:endParaRPr lang="tr-TR" dirty="0" smtClean="0"/>
          </a:p>
          <a:p>
            <a:endParaRPr lang="tr-TR" dirty="0"/>
          </a:p>
          <a:p>
            <a:endParaRPr lang="tr-TR" dirty="0" smtClean="0"/>
          </a:p>
          <a:p>
            <a:endParaRPr lang="tr-TR" dirty="0"/>
          </a:p>
          <a:p>
            <a:pPr marL="0" indent="0" algn="ctr">
              <a:buNone/>
            </a:pPr>
            <a:r>
              <a:rPr lang="tr-TR" sz="6600" dirty="0" smtClean="0"/>
              <a:t>ÖZETLE ÖZGÜVEN,</a:t>
            </a:r>
            <a:endParaRPr lang="tr-TR" sz="6600" dirty="0"/>
          </a:p>
        </p:txBody>
      </p:sp>
    </p:spTree>
    <p:extLst>
      <p:ext uri="{BB962C8B-B14F-4D97-AF65-F5344CB8AC3E}">
        <p14:creationId xmlns:p14="http://schemas.microsoft.com/office/powerpoint/2010/main" val="2919475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188640"/>
            <a:ext cx="8784976" cy="6552728"/>
          </a:xfrm>
        </p:spPr>
        <p:txBody>
          <a:bodyPr>
            <a:normAutofit lnSpcReduction="10000"/>
          </a:bodyPr>
          <a:lstStyle/>
          <a:p>
            <a:pPr marL="0" indent="0">
              <a:buNone/>
            </a:pPr>
            <a:r>
              <a:rPr lang="tr-TR" dirty="0"/>
              <a:t>-Başarılı tecrübelerde değil, başarısızlıkta ortaya çıkmaktadır</a:t>
            </a:r>
            <a:r>
              <a:rPr lang="tr-TR" dirty="0" smtClean="0"/>
              <a:t>.</a:t>
            </a:r>
          </a:p>
          <a:p>
            <a:pPr marL="0" indent="0">
              <a:buNone/>
            </a:pPr>
            <a:r>
              <a:rPr lang="tr-TR" dirty="0" smtClean="0"/>
              <a:t>- Kişinin kendi özüdür,</a:t>
            </a:r>
          </a:p>
          <a:p>
            <a:pPr>
              <a:buFontTx/>
              <a:buChar char="-"/>
            </a:pPr>
            <a:r>
              <a:rPr lang="tr-TR" dirty="0" smtClean="0"/>
              <a:t>Doğuştan gelen keşfetme bilincidir,</a:t>
            </a:r>
          </a:p>
          <a:p>
            <a:pPr>
              <a:buFontTx/>
              <a:buChar char="-"/>
            </a:pPr>
            <a:r>
              <a:rPr lang="tr-TR" dirty="0" smtClean="0"/>
              <a:t>Uyum Sağlayabilmektir,</a:t>
            </a:r>
          </a:p>
          <a:p>
            <a:pPr>
              <a:buFontTx/>
              <a:buChar char="-"/>
            </a:pPr>
            <a:r>
              <a:rPr lang="tr-TR" dirty="0" smtClean="0"/>
              <a:t>Yaratma Becerisini kazanabilmektir,</a:t>
            </a:r>
          </a:p>
          <a:p>
            <a:pPr>
              <a:buFontTx/>
              <a:buChar char="-"/>
            </a:pPr>
            <a:r>
              <a:rPr lang="tr-TR" dirty="0" smtClean="0"/>
              <a:t>Olmayan her ne ise onu anlayabilmektir,</a:t>
            </a:r>
          </a:p>
          <a:p>
            <a:pPr>
              <a:buFontTx/>
              <a:buChar char="-"/>
            </a:pPr>
            <a:r>
              <a:rPr lang="tr-TR" dirty="0" smtClean="0"/>
              <a:t>Yeniden kurgulamak için akıl yürütebilmek,</a:t>
            </a:r>
          </a:p>
          <a:p>
            <a:pPr>
              <a:buFontTx/>
              <a:buChar char="-"/>
            </a:pPr>
            <a:r>
              <a:rPr lang="tr-TR" dirty="0" smtClean="0"/>
              <a:t>Tekrar denemek için güç bulabilmektir…</a:t>
            </a:r>
          </a:p>
          <a:p>
            <a:pPr marL="0" indent="0">
              <a:buNone/>
            </a:pPr>
            <a:endParaRPr lang="tr-TR" dirty="0"/>
          </a:p>
          <a:p>
            <a:pPr marL="0" indent="0">
              <a:buNone/>
            </a:pPr>
            <a:r>
              <a:rPr lang="tr-TR" dirty="0" smtClean="0">
                <a:solidFill>
                  <a:srgbClr val="FF0000"/>
                </a:solidFill>
              </a:rPr>
              <a:t>ÖZGÜVEN</a:t>
            </a:r>
          </a:p>
          <a:p>
            <a:pPr>
              <a:buFontTx/>
              <a:buChar char="-"/>
            </a:pPr>
            <a:r>
              <a:rPr lang="tr-TR" dirty="0" smtClean="0"/>
              <a:t>Kişinin kendini yeterli hissetme hali ve dün yapılanın bugün daha iyi yapılmasını sağlayan azimdir.</a:t>
            </a:r>
          </a:p>
          <a:p>
            <a:pPr>
              <a:buFontTx/>
              <a:buChar char="-"/>
            </a:pPr>
            <a:r>
              <a:rPr lang="tr-TR" dirty="0" smtClean="0"/>
              <a:t>Yanlış yapıldığında ortaya çıkan olumsuz sonuçları anlayabilecek </a:t>
            </a:r>
            <a:r>
              <a:rPr lang="tr-TR" dirty="0" err="1" smtClean="0"/>
              <a:t>MERAKve</a:t>
            </a:r>
            <a:r>
              <a:rPr lang="tr-TR" dirty="0" smtClean="0"/>
              <a:t> tekrar deneyecek </a:t>
            </a:r>
            <a:r>
              <a:rPr lang="tr-TR" dirty="0" err="1" smtClean="0"/>
              <a:t>İSTEK’tir</a:t>
            </a:r>
            <a:r>
              <a:rPr lang="tr-TR" dirty="0" smtClean="0"/>
              <a:t>.</a:t>
            </a:r>
          </a:p>
          <a:p>
            <a:pPr>
              <a:buFontTx/>
              <a:buChar char="-"/>
            </a:pPr>
            <a:r>
              <a:rPr lang="tr-TR" dirty="0" smtClean="0"/>
              <a:t>Kişilerin çeşitli özelliklerinin bileşkesidir.</a:t>
            </a:r>
            <a:endParaRPr lang="tr-TR" dirty="0"/>
          </a:p>
        </p:txBody>
      </p:sp>
    </p:spTree>
    <p:extLst>
      <p:ext uri="{BB962C8B-B14F-4D97-AF65-F5344CB8AC3E}">
        <p14:creationId xmlns:p14="http://schemas.microsoft.com/office/powerpoint/2010/main" val="221436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500"/>
                                        <p:tgtEl>
                                          <p:spTgt spid="3">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500"/>
                                        <p:tgtEl>
                                          <p:spTgt spid="3">
                                            <p:txEl>
                                              <p:pRg st="11" end="1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81</TotalTime>
  <Words>616</Words>
  <Application>Microsoft Office PowerPoint</Application>
  <PresentationFormat>Ekran Gösterisi (4:3)</PresentationFormat>
  <Paragraphs>93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Cumba</vt:lpstr>
      <vt:lpstr>ÖZGÜVENİMİZİ GELİŞTİREBİLMEK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ÖZGÜVENİMİZİ GELİŞTİREBİLMEK</dc:title>
  <dc:creator>rehberlik</dc:creator>
  <cp:lastModifiedBy>rehberlik</cp:lastModifiedBy>
  <cp:revision>18</cp:revision>
  <dcterms:created xsi:type="dcterms:W3CDTF">2021-03-24T09:16:13Z</dcterms:created>
  <dcterms:modified xsi:type="dcterms:W3CDTF">2021-03-25T09:42:24Z</dcterms:modified>
</cp:coreProperties>
</file>