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4" r:id="rId7"/>
    <p:sldId id="262" r:id="rId8"/>
    <p:sldId id="263" r:id="rId9"/>
    <p:sldId id="25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2C9BD7-F2C1-4B70-919D-81176353AAD1}" type="datetimeFigureOut">
              <a:rPr lang="tr-TR" smtClean="0"/>
              <a:pPr/>
              <a:t>25.03.2021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AFA440-D121-443D-AEC0-40FC5B913C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DİSİPLİN SORUNU OLAN ÖĞRENCİLERE </a:t>
            </a:r>
          </a:p>
          <a:p>
            <a:pPr marL="0" indent="0" algn="ctr">
              <a:buNone/>
            </a:pPr>
            <a:r>
              <a:rPr lang="tr-TR" dirty="0" smtClean="0"/>
              <a:t>FARKLI YAKLAŞIMLAR </a:t>
            </a:r>
          </a:p>
          <a:p>
            <a:pPr marL="0" indent="0" 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39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552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Disiplin Dışı Davranışlara Neden Olan Etkenler</a:t>
            </a:r>
          </a:p>
          <a:p>
            <a:r>
              <a:rPr lang="tr-TR" dirty="0" smtClean="0"/>
              <a:t>Anne baba ilişkileri,</a:t>
            </a:r>
          </a:p>
          <a:p>
            <a:r>
              <a:rPr lang="tr-TR" dirty="0" smtClean="0"/>
              <a:t>Ergenlik Dönemi Problemleri,</a:t>
            </a:r>
          </a:p>
          <a:p>
            <a:r>
              <a:rPr lang="tr-TR" dirty="0" smtClean="0"/>
              <a:t>Akademik Başarıdaki düşüklük,</a:t>
            </a:r>
          </a:p>
          <a:p>
            <a:r>
              <a:rPr lang="tr-TR" dirty="0" smtClean="0"/>
              <a:t>Sosyal çevrenin olumsuz etkileri,</a:t>
            </a:r>
          </a:p>
          <a:p>
            <a:r>
              <a:rPr lang="tr-TR" dirty="0" smtClean="0"/>
              <a:t>Yazılı, görsel ve Sosyal medyanın olumsuz etkileri,</a:t>
            </a:r>
          </a:p>
          <a:p>
            <a:r>
              <a:rPr lang="tr-TR" dirty="0" smtClean="0"/>
              <a:t>Kalıplaşmış Yargılar,</a:t>
            </a:r>
          </a:p>
          <a:p>
            <a:r>
              <a:rPr lang="tr-TR" dirty="0" smtClean="0"/>
              <a:t>Yanlış rol model olan kişiler,</a:t>
            </a:r>
          </a:p>
          <a:p>
            <a:r>
              <a:rPr lang="tr-TR" dirty="0" err="1" smtClean="0"/>
              <a:t>Sosyo</a:t>
            </a:r>
            <a:r>
              <a:rPr lang="tr-TR" dirty="0" smtClean="0"/>
              <a:t>-ekonomik düzey,</a:t>
            </a:r>
          </a:p>
          <a:p>
            <a:r>
              <a:rPr lang="tr-TR" dirty="0" smtClean="0"/>
              <a:t>Ebeveynlerden birinin alkol vb. maddelere bağımlı olması,</a:t>
            </a:r>
          </a:p>
          <a:p>
            <a:r>
              <a:rPr lang="tr-TR" dirty="0" smtClean="0"/>
              <a:t>Statü sahibi olmak,</a:t>
            </a:r>
          </a:p>
          <a:p>
            <a:r>
              <a:rPr lang="tr-TR" dirty="0" smtClean="0"/>
              <a:t>Grup aidiyeti hissetmek,</a:t>
            </a:r>
          </a:p>
          <a:p>
            <a:r>
              <a:rPr lang="tr-TR" dirty="0" smtClean="0"/>
              <a:t>Sosyal etkileşime girdiği grup tarafından izole edilmemek,</a:t>
            </a:r>
          </a:p>
          <a:p>
            <a:r>
              <a:rPr lang="tr-TR" dirty="0" smtClean="0"/>
              <a:t>İlgi görmek,</a:t>
            </a:r>
          </a:p>
          <a:p>
            <a:r>
              <a:rPr lang="tr-TR" dirty="0" smtClean="0"/>
              <a:t>Sorun çözme becerilerine sahip olmamak,</a:t>
            </a:r>
          </a:p>
          <a:p>
            <a:r>
              <a:rPr lang="tr-TR" dirty="0" smtClean="0"/>
              <a:t>Kendini ifade etme hususunda sorunlar yaşaması…</a:t>
            </a:r>
          </a:p>
        </p:txBody>
      </p:sp>
    </p:spTree>
    <p:extLst>
      <p:ext uri="{BB962C8B-B14F-4D97-AF65-F5344CB8AC3E}">
        <p14:creationId xmlns:p14="http://schemas.microsoft.com/office/powerpoint/2010/main" val="18968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 smtClean="0"/>
              <a:t>           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FF0000"/>
                </a:solidFill>
              </a:rPr>
              <a:t>           Okullardaki Disiplin Dışı Davranışlar</a:t>
            </a:r>
          </a:p>
          <a:p>
            <a:pPr marL="0" indent="0">
              <a:buNone/>
            </a:pPr>
            <a:r>
              <a:rPr lang="tr-TR" dirty="0" smtClean="0"/>
              <a:t>            </a:t>
            </a:r>
            <a:r>
              <a:rPr lang="tr-TR" dirty="0"/>
              <a:t> 1) Okulu, okulun eşyasını ve çevresini kirletmek,</a:t>
            </a:r>
          </a:p>
          <a:p>
            <a:pPr marL="0" indent="0">
              <a:buNone/>
            </a:pPr>
            <a:r>
              <a:rPr lang="tr-TR" dirty="0"/>
              <a:t>             2) Yönetici, öğretmen veya eğitici personel tarafından verilen görevleri yapmamak,</a:t>
            </a:r>
          </a:p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dirty="0"/>
              <a:t>          3) Kılık-kıyafete ilişkin mevzuat hükümlerine uymamak,</a:t>
            </a:r>
          </a:p>
          <a:p>
            <a:pPr marL="0" indent="0">
              <a:buNone/>
            </a:pPr>
            <a:r>
              <a:rPr lang="tr-TR" dirty="0"/>
              <a:t>             4) Tütün ve tütün mamullerini bulundurmak veya içmek,</a:t>
            </a:r>
          </a:p>
          <a:p>
            <a:pPr marL="0" indent="0">
              <a:buNone/>
            </a:pPr>
            <a:r>
              <a:rPr lang="tr-TR" dirty="0"/>
              <a:t>             5) Başkasına ait eşyayı izinsiz almak veya kullanmak,</a:t>
            </a:r>
          </a:p>
          <a:p>
            <a:pPr marL="0" indent="0">
              <a:buNone/>
            </a:pPr>
            <a:r>
              <a:rPr lang="tr-TR" dirty="0"/>
              <a:t>             6) Dersle ilgili araç-gereci yanında bulundurmamak, bulundurulması yönündeki uyarılara aldırmamak, sahip olmasına rağmen ders araç-gerecini kullanmamayı alışkanlık hâline getirmek,</a:t>
            </a:r>
          </a:p>
          <a:p>
            <a:pPr marL="0" indent="0">
              <a:buNone/>
            </a:pPr>
            <a:r>
              <a:rPr lang="tr-TR" dirty="0"/>
              <a:t>             7) Yalan söylemek,</a:t>
            </a:r>
          </a:p>
          <a:p>
            <a:pPr marL="0" indent="0">
              <a:buNone/>
            </a:pPr>
            <a:r>
              <a:rPr lang="tr-TR" dirty="0"/>
              <a:t>             8) Okula geldiği hâlde özürsüz olarak derslere, uygulamalara, etütlere, törenlere ve diğer sosyal etkinliklere geç katılmak veya erken ayrılmak,</a:t>
            </a:r>
          </a:p>
          <a:p>
            <a:pPr marL="0" indent="0">
              <a:buNone/>
            </a:pPr>
            <a:r>
              <a:rPr lang="tr-TR" dirty="0"/>
              <a:t>             9) Okul kütüphanesi, laboratuvar, atölye, pansiyon, spor yurdu veya diğer bölümlerden aldığı kitap, araç-gereç ve malzemeyi zamanında vermemek, eksik vermek veya kötü kullanmak,</a:t>
            </a:r>
          </a:p>
          <a:p>
            <a:pPr marL="0" indent="0">
              <a:buNone/>
            </a:pPr>
            <a:r>
              <a:rPr lang="tr-TR" dirty="0"/>
              <a:t>             10) Okul içinde veya dışında okulun personeli ile diğer kişilere karşı kaba ve saygısız davranmak,</a:t>
            </a:r>
          </a:p>
          <a:p>
            <a:pPr marL="0" indent="0">
              <a:buNone/>
            </a:pPr>
            <a:r>
              <a:rPr lang="tr-TR" dirty="0"/>
              <a:t>             11) Dersin ve ders dışı faaliyetlerin akışını ve düzenini bozacak davranışlarda bulunmak,</a:t>
            </a:r>
          </a:p>
          <a:p>
            <a:pPr marL="0" indent="0">
              <a:buNone/>
            </a:pPr>
            <a:r>
              <a:rPr lang="tr-TR" dirty="0"/>
              <a:t>             12) Kopya çekmek veya çekilmesine yardımcı olmak,</a:t>
            </a:r>
          </a:p>
          <a:p>
            <a:pPr marL="0" indent="0">
              <a:buNone/>
            </a:pPr>
            <a:r>
              <a:rPr lang="tr-TR" dirty="0"/>
              <a:t>             13) Yatılı okullarda gece izinsiz ve özürsüz pansiyon dışına çıkmak veya dışarıda kalmak, izin süresini özürsüz olarak uzatmak,</a:t>
            </a:r>
          </a:p>
          <a:p>
            <a:pPr marL="0" indent="0">
              <a:buNone/>
            </a:pPr>
            <a:r>
              <a:rPr lang="tr-TR" dirty="0"/>
              <a:t>             14) Yasaklanmış, müstehcen yayınları okula ve okula bağlı yerlere sokmak veya yanında bulundurmak,</a:t>
            </a:r>
          </a:p>
          <a:p>
            <a:pPr marL="0" indent="0">
              <a:buNone/>
            </a:pPr>
            <a:r>
              <a:rPr lang="tr-TR" dirty="0"/>
              <a:t>             15) Okul yetkililerinin ve disiplin kurulunun çağrılarına uymamak ve çağrı yazılarını almaktan kaçınmak,</a:t>
            </a:r>
          </a:p>
          <a:p>
            <a:pPr marL="0" indent="0">
              <a:buNone/>
            </a:pPr>
            <a:r>
              <a:rPr lang="tr-TR" dirty="0"/>
              <a:t>             16) Üzerinde kumar oynamaya yarayan araç-gereç bulundurmak,</a:t>
            </a:r>
          </a:p>
          <a:p>
            <a:pPr marL="0" indent="0">
              <a:buNone/>
            </a:pPr>
            <a:r>
              <a:rPr lang="tr-TR" dirty="0"/>
              <a:t>             17) Okulca istenen kişisel veya ailesi ile ilgili bilgileri okula geç bildirmek, yanlış bildirmek veya bildirmemek,</a:t>
            </a:r>
          </a:p>
          <a:p>
            <a:pPr marL="0" indent="0">
              <a:buNone/>
            </a:pPr>
            <a:r>
              <a:rPr lang="tr-TR" dirty="0"/>
              <a:t>             18) Bilişim araçlarını, okul yönetimi ile öğretmenin bilgisi ve izni dışında konuşma yaparak, ses ve görüntü alarak, mesaj ve e-mail göndererek, bunları arkadaşlarıyla paylaşarak eğitim-öğretimi olumsuz yönde etkileyecek şekilde kullanmak,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1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84976" cy="655272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Disiplin Sorunu Olan Öğrencilere 3 Farklı Yaklaşım</a:t>
            </a:r>
          </a:p>
          <a:p>
            <a:pPr marL="0" indent="0">
              <a:buNone/>
            </a:pPr>
            <a:endParaRPr lang="tr-TR" dirty="0"/>
          </a:p>
          <a:p>
            <a:pPr marL="514350" indent="-514350">
              <a:buAutoNum type="arabicParenR"/>
            </a:pPr>
            <a:r>
              <a:rPr lang="tr-TR" dirty="0" smtClean="0"/>
              <a:t>Olay Öncesi</a:t>
            </a:r>
          </a:p>
          <a:p>
            <a:pPr marL="514350" indent="-514350">
              <a:buAutoNum type="arabicParenR"/>
            </a:pPr>
            <a:r>
              <a:rPr lang="tr-TR" dirty="0" smtClean="0"/>
              <a:t>Olayın Yaşandığı Zaman</a:t>
            </a:r>
          </a:p>
          <a:p>
            <a:pPr marL="514350" indent="-514350">
              <a:buAutoNum type="arabicParenR"/>
            </a:pPr>
            <a:r>
              <a:rPr lang="tr-TR" dirty="0" smtClean="0"/>
              <a:t>Fiilin Gerçekleşmesi Sonrası Atılacak Adımlar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tr-TR" altLang="tr-TR" u="sng" dirty="0" smtClean="0">
                <a:solidFill>
                  <a:srgbClr val="FF0000"/>
                </a:solidFill>
              </a:rPr>
              <a:t>Disiplin Dışı Davranışın Ön Uyarıcı İşaretleri</a:t>
            </a:r>
          </a:p>
          <a:p>
            <a:pPr marL="0" indent="0">
              <a:buNone/>
            </a:pPr>
            <a:r>
              <a:rPr lang="tr-TR" altLang="tr-TR" u="sng" dirty="0" smtClean="0"/>
              <a:t>- Sosyal </a:t>
            </a:r>
            <a:r>
              <a:rPr lang="tr-TR" altLang="tr-TR" u="sng" dirty="0"/>
              <a:t>olarak içe </a:t>
            </a:r>
            <a:r>
              <a:rPr lang="tr-TR" altLang="tr-TR" u="sng" dirty="0" smtClean="0"/>
              <a:t>kapanma</a:t>
            </a:r>
          </a:p>
          <a:p>
            <a:pPr marL="0" indent="0">
              <a:buNone/>
            </a:pPr>
            <a:r>
              <a:rPr lang="tr-TR" altLang="tr-TR" u="sng" dirty="0" smtClean="0"/>
              <a:t>- Aşırı </a:t>
            </a:r>
            <a:r>
              <a:rPr lang="tr-TR" altLang="tr-TR" u="sng" dirty="0"/>
              <a:t>izolasyon ve yalnızlık </a:t>
            </a:r>
            <a:r>
              <a:rPr lang="tr-TR" altLang="tr-TR" u="sng" dirty="0" smtClean="0"/>
              <a:t>duyguları</a:t>
            </a:r>
          </a:p>
          <a:p>
            <a:pPr>
              <a:buFontTx/>
              <a:buChar char="-"/>
            </a:pPr>
            <a:r>
              <a:rPr lang="tr-TR" altLang="tr-TR" u="sng" dirty="0" smtClean="0"/>
              <a:t>Fevrilik </a:t>
            </a:r>
            <a:r>
              <a:rPr lang="tr-TR" altLang="tr-TR" u="sng" dirty="0"/>
              <a:t>ve düzenli/sürekli olarak vurma, sindirme, zorlayıcı davranışlar </a:t>
            </a:r>
            <a:r>
              <a:rPr lang="tr-TR" altLang="tr-TR" u="sng" dirty="0" smtClean="0"/>
              <a:t>gösterme</a:t>
            </a:r>
          </a:p>
          <a:p>
            <a:pPr>
              <a:buFontTx/>
              <a:buChar char="-"/>
            </a:pPr>
            <a:r>
              <a:rPr lang="tr-TR" altLang="tr-TR" u="sng" dirty="0"/>
              <a:t>Disiplin </a:t>
            </a:r>
            <a:r>
              <a:rPr lang="tr-TR" altLang="tr-TR" u="sng" dirty="0" smtClean="0"/>
              <a:t>öyküsü</a:t>
            </a:r>
          </a:p>
          <a:p>
            <a:pPr>
              <a:buFontTx/>
              <a:buChar char="-"/>
            </a:pPr>
            <a:r>
              <a:rPr lang="tr-TR" altLang="tr-TR" u="sng" dirty="0"/>
              <a:t>Aşırı reddedilme duyguları</a:t>
            </a:r>
            <a:endParaRPr lang="tr-TR" altLang="tr-TR" u="sng" dirty="0" smtClean="0"/>
          </a:p>
          <a:p>
            <a:pPr>
              <a:buFontTx/>
              <a:buChar char="-"/>
            </a:pPr>
            <a:r>
              <a:rPr lang="tr-TR" altLang="tr-TR" u="sng" dirty="0" smtClean="0"/>
              <a:t>Dalga </a:t>
            </a:r>
            <a:r>
              <a:rPr lang="tr-TR" altLang="tr-TR" u="sng" dirty="0"/>
              <a:t>geçilme ve tacize uğrama </a:t>
            </a:r>
            <a:r>
              <a:rPr lang="tr-TR" altLang="tr-TR" u="sng" dirty="0" smtClean="0"/>
              <a:t>duyguları</a:t>
            </a:r>
          </a:p>
          <a:p>
            <a:pPr>
              <a:buFontTx/>
              <a:buChar char="-"/>
            </a:pPr>
            <a:r>
              <a:rPr lang="tr-TR" altLang="tr-TR" u="sng" dirty="0"/>
              <a:t>Şiddeti yazılar ve resimler ile </a:t>
            </a:r>
            <a:r>
              <a:rPr lang="tr-TR" altLang="tr-TR" u="sng" dirty="0" smtClean="0"/>
              <a:t>anlatmak</a:t>
            </a:r>
          </a:p>
          <a:p>
            <a:pPr>
              <a:buFontTx/>
              <a:buChar char="-"/>
            </a:pPr>
            <a:r>
              <a:rPr lang="tr-TR" altLang="tr-TR" u="sng" dirty="0"/>
              <a:t>Kontrol edilemeyen öfke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64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Fiili Durum Öncesi Alınabilecek Önlemler</a:t>
            </a:r>
          </a:p>
          <a:p>
            <a:r>
              <a:rPr lang="tr-TR" dirty="0" smtClean="0"/>
              <a:t>İletişim Becerileri,</a:t>
            </a:r>
          </a:p>
          <a:p>
            <a:r>
              <a:rPr lang="tr-TR" dirty="0" smtClean="0"/>
              <a:t>Öfke Kontrol Teknikleri,</a:t>
            </a:r>
          </a:p>
          <a:p>
            <a:r>
              <a:rPr lang="tr-TR" dirty="0" smtClean="0"/>
              <a:t>Bilişsel Çarpıtmalar,</a:t>
            </a:r>
          </a:p>
          <a:p>
            <a:r>
              <a:rPr lang="tr-TR" dirty="0" smtClean="0"/>
              <a:t>Ben Dili İle İletişim,</a:t>
            </a:r>
          </a:p>
          <a:p>
            <a:r>
              <a:rPr lang="tr-TR" dirty="0" smtClean="0"/>
              <a:t>Empati Kurabilme,</a:t>
            </a:r>
          </a:p>
          <a:p>
            <a:r>
              <a:rPr lang="tr-TR" dirty="0" smtClean="0"/>
              <a:t>Dinleme Becerileri</a:t>
            </a:r>
          </a:p>
          <a:p>
            <a:r>
              <a:rPr lang="tr-TR" dirty="0" smtClean="0"/>
              <a:t>Sorun Çözme Becerileri,</a:t>
            </a:r>
          </a:p>
          <a:p>
            <a:r>
              <a:rPr lang="tr-TR" dirty="0" smtClean="0"/>
              <a:t>Sağlıklı Savunma Mekanizmaları</a:t>
            </a:r>
          </a:p>
          <a:p>
            <a:r>
              <a:rPr lang="tr-TR" dirty="0" smtClean="0"/>
              <a:t>Sportifi Kültürel Ve Sanatsal Faaliyetlere Yöneltmek,</a:t>
            </a:r>
          </a:p>
          <a:p>
            <a:r>
              <a:rPr lang="tr-TR" dirty="0" smtClean="0"/>
              <a:t>Benlik Saygısını Ve Özgüvenini Yükseltecek İfadeler Kullanmak…</a:t>
            </a:r>
          </a:p>
          <a:p>
            <a:r>
              <a:rPr lang="tr-TR" dirty="0" smtClean="0"/>
              <a:t>Meslek Seçimine Teşvik Etmek</a:t>
            </a:r>
          </a:p>
        </p:txBody>
      </p:sp>
    </p:spTree>
    <p:extLst>
      <p:ext uri="{BB962C8B-B14F-4D97-AF65-F5344CB8AC3E}">
        <p14:creationId xmlns:p14="http://schemas.microsoft.com/office/powerpoint/2010/main" val="36448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Olayın Yaşandığı Zaman Dilimindeki Yaklaşımlar</a:t>
            </a:r>
          </a:p>
          <a:p>
            <a:r>
              <a:rPr lang="tr-TR" altLang="tr-TR" dirty="0"/>
              <a:t>Zarar </a:t>
            </a:r>
            <a:r>
              <a:rPr lang="tr-TR" altLang="tr-TR" dirty="0" smtClean="0"/>
              <a:t>Vermemek,</a:t>
            </a:r>
          </a:p>
          <a:p>
            <a:r>
              <a:rPr lang="tr-TR" altLang="tr-TR" dirty="0"/>
              <a:t>Şiddet ve saldırganlığı meydana geldiği ortam içinde anlamaya </a:t>
            </a:r>
            <a:r>
              <a:rPr lang="tr-TR" altLang="tr-TR" dirty="0" smtClean="0"/>
              <a:t>çalışmak,</a:t>
            </a:r>
          </a:p>
          <a:p>
            <a:r>
              <a:rPr lang="tr-TR" altLang="tr-TR" dirty="0"/>
              <a:t>Etiketlemeden uzak </a:t>
            </a:r>
            <a:r>
              <a:rPr lang="tr-TR" altLang="tr-TR" dirty="0" smtClean="0"/>
              <a:t>kalmak,</a:t>
            </a:r>
          </a:p>
          <a:p>
            <a:r>
              <a:rPr lang="tr-TR" altLang="tr-TR" dirty="0"/>
              <a:t>Olayı kontrol altına alabilmeniz için öncelikle siz soğukkanlı olmalısınız,</a:t>
            </a:r>
          </a:p>
          <a:p>
            <a:r>
              <a:rPr lang="tr-TR" altLang="tr-TR" dirty="0"/>
              <a:t>Öğrencilere kendinizi tanıtın, resmi kimliğinizi ifade edin,</a:t>
            </a:r>
          </a:p>
          <a:p>
            <a:r>
              <a:rPr lang="tr-TR" altLang="tr-TR" dirty="0"/>
              <a:t>Kavga eden öğrencileri güvenli bir ortama alın,</a:t>
            </a:r>
          </a:p>
          <a:p>
            <a:r>
              <a:rPr lang="tr-TR" altLang="tr-TR" dirty="0"/>
              <a:t>Sakinleştirin,</a:t>
            </a:r>
          </a:p>
          <a:p>
            <a:r>
              <a:rPr lang="tr-TR" altLang="tr-TR" dirty="0"/>
              <a:t>Çatışma sürecindeki davranışları ile ilgili geri bildirim verin,</a:t>
            </a:r>
          </a:p>
          <a:p>
            <a:r>
              <a:rPr lang="tr-TR" altLang="tr-TR" dirty="0"/>
              <a:t>Güven mesajı verin,</a:t>
            </a:r>
          </a:p>
          <a:p>
            <a:r>
              <a:rPr lang="tr-TR" altLang="tr-TR" dirty="0"/>
              <a:t>Öğrencileri sıra ile koşulsuz dinleyin,</a:t>
            </a:r>
          </a:p>
          <a:p>
            <a:r>
              <a:rPr lang="tr-TR" altLang="tr-TR" dirty="0"/>
              <a:t>Size gelebilecek anlık tepkilere hazırlıklı olun,</a:t>
            </a:r>
          </a:p>
          <a:p>
            <a:pPr>
              <a:buNone/>
            </a:pPr>
            <a:endParaRPr lang="tr-TR" altLang="tr-TR" dirty="0">
              <a:solidFill>
                <a:schemeClr val="accent2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66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sz="quarter" idx="1"/>
          </p:nvPr>
        </p:nvSpPr>
        <p:spPr>
          <a:xfrm>
            <a:off x="107950" y="260350"/>
            <a:ext cx="8785225" cy="6408738"/>
          </a:xfrm>
        </p:spPr>
        <p:txBody>
          <a:bodyPr/>
          <a:lstStyle/>
          <a:p>
            <a:r>
              <a:rPr lang="tr-TR" altLang="tr-TR" dirty="0"/>
              <a:t>Objektif davranın,(öğrencinin okuldaki, başarı düzeyi vb. özelliklerinden bağımsız)</a:t>
            </a:r>
          </a:p>
          <a:p>
            <a:r>
              <a:rPr lang="tr-TR" altLang="tr-TR" dirty="0"/>
              <a:t>Soruna duyarsız kalmayın,</a:t>
            </a:r>
          </a:p>
          <a:p>
            <a:r>
              <a:rPr lang="tr-TR" altLang="tr-TR" dirty="0"/>
              <a:t>Konuşarak birbirlerini anlamalarına ve problemlerini çözmelerine fırsat tanıyın ya da ortam sağlayın,</a:t>
            </a:r>
          </a:p>
          <a:p>
            <a:r>
              <a:rPr lang="tr-TR" altLang="tr-TR" dirty="0"/>
              <a:t>Yaratıcılığınızı kullanın,</a:t>
            </a:r>
          </a:p>
          <a:p>
            <a:r>
              <a:rPr lang="tr-TR" altLang="tr-TR" dirty="0"/>
              <a:t>Çok spesifik bir durum varsa okul rehberlik servisine bildirin,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5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480720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(1) Disiplin cezaları takdir </a:t>
            </a:r>
            <a:r>
              <a:rPr lang="tr-TR" b="1" dirty="0" smtClean="0">
                <a:solidFill>
                  <a:srgbClr val="FF0000"/>
                </a:solidFill>
              </a:rPr>
              <a:t>edilirken ki Etik Durumlar;</a:t>
            </a:r>
            <a:endParaRPr lang="tr-TR" b="1" dirty="0">
              <a:solidFill>
                <a:srgbClr val="FF0000"/>
              </a:solidFill>
            </a:endParaRPr>
          </a:p>
          <a:p>
            <a:pPr algn="l"/>
            <a:r>
              <a:rPr lang="tr-TR" dirty="0"/>
              <a:t>            </a:t>
            </a:r>
            <a:r>
              <a:rPr lang="tr-TR" b="1" dirty="0"/>
              <a:t> </a:t>
            </a:r>
            <a:r>
              <a:rPr lang="tr-TR" b="1" dirty="0" smtClean="0"/>
              <a:t>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Öğrencilerin 18 yaşına kadar çocuk olduğu bilinciyle hareket edilmesi,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b) Öğrencilerin yararlarının temel alınması,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c) Soruşturma sürecinde gizlilik ilkesine uyulması,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ç) Sınıf rehber öğretmeni ve öğrenci velisinin de öğrenci ile ilgili görüşlerinin alınması,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d) Öğrencinin ailesi ve çevresiyle ilgili bilgilerden de yararlanılması, mümkünse sosyal inceleme raporu düzenlenerek öğrencinin içinde yaşadığı ortamın araştırılması, gerektiğinde sosyal araştırmacılardan da görüş alınması,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e) Öğrenciyi suça ya da kabahate iten tahrik unsurlarının göz önünde bulundurulması; kararda hükmün yanı sıra olaya neden olan etkenlere de yer verilmesi; suç ya da kabahatin kanıtlanmış olması,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f) Mahkemeye intikal eden olaylarda disiplin cezası verilmesi için hukukun üstünlüğü ilkesinden hareketle yeterli delil bulunmaması hâlinde adli işlem sonucunun beklenmesi,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g) Öğrencilerin kişisel özelliklerinin bilinmesi,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ğ) Davranışın niteliği, önemi ve ne gibi şartlar altında yapıldığı,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h) Davranışın yapıldığı zamandaki öğrencinin psikolojik durumu,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ı) Öğrencinin yaş ve cinsiyeti,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i) Öğrencinin derslerdeki ilgi ve başarısı,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j) Öğrencinin daha önce aynı fiili işleyip işlemediği; ceza alıp almadığı,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k) Öğrencinin tüm kişiliğinin değil, yalnız söz konusu davranışının odak noktası yapılması,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l) Davranışın niteliği ile verilen cezanın uyumlu ve caydırıcı olması,</a:t>
            </a:r>
          </a:p>
          <a:p>
            <a:pPr algn="l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m) Cezayı gerektiren davranışlardan dolayı birden fazla disiplin cezası verilemeyeceği hususları göz önünde bulundurulur.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462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345</Words>
  <Application>Microsoft Office PowerPoint</Application>
  <PresentationFormat>Ekran Gösterisi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Cumba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rehberlik</dc:creator>
  <cp:lastModifiedBy>rehberlik</cp:lastModifiedBy>
  <cp:revision>11</cp:revision>
  <dcterms:created xsi:type="dcterms:W3CDTF">2017-06-09T07:44:41Z</dcterms:created>
  <dcterms:modified xsi:type="dcterms:W3CDTF">2021-03-25T09:22:54Z</dcterms:modified>
</cp:coreProperties>
</file>